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theme/themeOverride4.xml" ContentType="application/vnd.openxmlformats-officedocument.themeOverr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348" r:id="rId3"/>
    <p:sldId id="261" r:id="rId4"/>
    <p:sldId id="273" r:id="rId5"/>
    <p:sldId id="287" r:id="rId6"/>
    <p:sldId id="325" r:id="rId7"/>
    <p:sldId id="373" r:id="rId8"/>
    <p:sldId id="274" r:id="rId9"/>
    <p:sldId id="374" r:id="rId10"/>
    <p:sldId id="263" r:id="rId11"/>
    <p:sldId id="275" r:id="rId12"/>
    <p:sldId id="327" r:id="rId13"/>
    <p:sldId id="375" r:id="rId14"/>
    <p:sldId id="276" r:id="rId15"/>
    <p:sldId id="267" r:id="rId16"/>
    <p:sldId id="272" r:id="rId17"/>
    <p:sldId id="376" r:id="rId18"/>
    <p:sldId id="265" r:id="rId19"/>
    <p:sldId id="277" r:id="rId20"/>
    <p:sldId id="269" r:id="rId21"/>
    <p:sldId id="268" r:id="rId22"/>
    <p:sldId id="286" r:id="rId23"/>
    <p:sldId id="258" r:id="rId24"/>
    <p:sldId id="377" r:id="rId25"/>
    <p:sldId id="266" r:id="rId26"/>
    <p:sldId id="278" r:id="rId27"/>
    <p:sldId id="270" r:id="rId28"/>
    <p:sldId id="271" r:id="rId29"/>
    <p:sldId id="288" r:id="rId30"/>
    <p:sldId id="378" r:id="rId31"/>
    <p:sldId id="379" r:id="rId32"/>
    <p:sldId id="380" r:id="rId33"/>
    <p:sldId id="381" r:id="rId34"/>
    <p:sldId id="382" r:id="rId35"/>
    <p:sldId id="383" r:id="rId36"/>
    <p:sldId id="384" r:id="rId37"/>
    <p:sldId id="385" r:id="rId38"/>
    <p:sldId id="386" r:id="rId39"/>
    <p:sldId id="387" r:id="rId40"/>
    <p:sldId id="388" r:id="rId41"/>
    <p:sldId id="389" r:id="rId42"/>
    <p:sldId id="390" r:id="rId4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file:///C:\Do%20Thanh%20Huyen\Do.Thi.Thanh.Huyen\01_POLICY_ADVISORS\01_CONTRACTING\01_PAR_AC\2012\01_PAPI_2011_2012\01_PAPI2011\10_PAPI2011_DATASET\PAPI_DATA\12.02.27_FINAL\PAPI_2011_Indicators_Graphics_2252012_VIE.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20Thanh%20Huyen\Do.Thi.Thanh.Huyen\01_POLICY_ADVISORS\01_CONTRACTING\01_PAR_AC\2012\01_PAPI_2011_2012\01_PAPI2011\10_PAPI2011_DATASET\PAPI_DATA\12.02.27_FINAL\PAPI_2011_Indicators_Graphics_2252012_VIE.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Do%20Thanh%20Huyen\Do.Thi.Thanh.Huyen\01_POLICY_ADVISORS\01_CONTRACTING\01_PAR_AC\2012\01_PAPI_2011_2012\01_PAPI2011\10_PAPI2011_DATASET\PAPI_DATA\12.02.27_FINAL\PAPI_2011_Indicators_Graphics_2252012_VIE.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Do%20Thanh%20Huyen\Do.Thi.Thanh.Huyen\01_POLICY_ADVISORS\01_CONTRACTING\01_PAR_AC\2012\01_PAPI_2011_2012\01_PAPI2011\10_PAPI2011_DATASET\PAPI_DATA\12.02.27_FINAL\PAPI_2011_Indicators_Graphics_2252012_VIE.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oleObject" Target="file:///C:\Do%20Thanh%20Huyen\Do.Thi.Thanh.Huyen\01_POLICY_ADVISORS\01_CONTRACTING\01_PAR_AC\2012\01_PAPI_2011_2012\01_PAPI2011\12_PAPI2011_REPORTING\02_REPORTING\REPORT\PAPI_2011_Indicators_Graphics_39201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20Thanh%20Huyen\Do.Thi.Thanh.Huyen\01_POLICY_ADVISORS\01_CONTRACTING\01_PAR_AC\2012\01_PAPI_2011_2012\01_PAPI2011\12_PAPI2011_REPORTING\02_REPORTING\REPORT\PAPI_2011_Indicators_Graphics_39201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20Thanh%20Huyen\Do.Thi.Thanh.Huyen\01_POLICY_ADVISORS\01_CONTRACTING\01_PAR_AC\2012\01_PAPI_2011_2012\01_PAPI2011\12_PAPI2011_REPORTING\02_REPORTING\REPORT\PAPI_2011_Indicators_Graphics_392012.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20Thanh%20Huyen\Do.Thi.Thanh.Huyen\01_POLICY_ADVISORS\01_CONTRACTING\01_PAR_AC\2012\01_PAPI_2011_2012\01_PAPI2011\12_PAPI2011_REPORTING\02_REPORTING\REPORT\PAPI_2011_Indicators_Graphics_39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style val="24"/>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520762130987855E-2"/>
          <c:y val="3.6990813648294006E-2"/>
          <c:w val="0.92736426393212656"/>
          <c:h val="0.77192273622047503"/>
        </c:manualLayout>
      </c:layout>
      <c:stockChart>
        <c:ser>
          <c:idx val="0"/>
          <c:order val="0"/>
          <c:tx>
            <c:strRef>
              <c:f>Data!$L$2</c:f>
              <c:strCache>
                <c:ptCount val="1"/>
                <c:pt idx="0">
                  <c:v>Thấp</c:v>
                </c:pt>
              </c:strCache>
            </c:strRef>
          </c:tx>
          <c:spPr>
            <a:ln w="47625">
              <a:noFill/>
            </a:ln>
          </c:spPr>
          <c:marker>
            <c:symbol val="none"/>
          </c:marker>
          <c:cat>
            <c:strRef>
              <c:f>Data!$K$3:$K$65</c:f>
              <c:strCache>
                <c:ptCount val="63"/>
                <c:pt idx="0">
                  <c:v>Sơn La</c:v>
                </c:pt>
                <c:pt idx="1">
                  <c:v>Quảng Bình</c:v>
                </c:pt>
                <c:pt idx="2">
                  <c:v>Hòa Bình</c:v>
                </c:pt>
                <c:pt idx="3">
                  <c:v>Lạng Sơn</c:v>
                </c:pt>
                <c:pt idx="4">
                  <c:v>Bà Rịa-Vũng Tàu</c:v>
                </c:pt>
                <c:pt idx="5">
                  <c:v>Bắc Ninh</c:v>
                </c:pt>
                <c:pt idx="6">
                  <c:v>Bình Định</c:v>
                </c:pt>
                <c:pt idx="7">
                  <c:v>Quảng Trị</c:v>
                </c:pt>
                <c:pt idx="8">
                  <c:v>Bến Tre</c:v>
                </c:pt>
                <c:pt idx="9">
                  <c:v>Long An</c:v>
                </c:pt>
                <c:pt idx="10">
                  <c:v>TP. Hà Nội</c:v>
                </c:pt>
                <c:pt idx="11">
                  <c:v>Tiền Giang</c:v>
                </c:pt>
                <c:pt idx="12">
                  <c:v>Đắk Nông</c:v>
                </c:pt>
                <c:pt idx="13">
                  <c:v>TP. Cần Thơ</c:v>
                </c:pt>
                <c:pt idx="14">
                  <c:v>Hải Dương</c:v>
                </c:pt>
                <c:pt idx="15">
                  <c:v>Phú Thọ</c:v>
                </c:pt>
                <c:pt idx="16">
                  <c:v>Hà Tĩnh</c:v>
                </c:pt>
                <c:pt idx="17">
                  <c:v>Bắc Giang</c:v>
                </c:pt>
                <c:pt idx="18">
                  <c:v>Bắc Kạn</c:v>
                </c:pt>
                <c:pt idx="19">
                  <c:v>Lào Cai</c:v>
                </c:pt>
                <c:pt idx="20">
                  <c:v>Thanh Hóa</c:v>
                </c:pt>
                <c:pt idx="21">
                  <c:v>Quảng Ninh</c:v>
                </c:pt>
                <c:pt idx="22">
                  <c:v>Gia Lai</c:v>
                </c:pt>
                <c:pt idx="23">
                  <c:v>Vĩnh Phúc</c:v>
                </c:pt>
                <c:pt idx="24">
                  <c:v>Đồng Nai</c:v>
                </c:pt>
                <c:pt idx="25">
                  <c:v>Bình Phước</c:v>
                </c:pt>
                <c:pt idx="26">
                  <c:v>Nghệ An</c:v>
                </c:pt>
                <c:pt idx="27">
                  <c:v>Nam Định</c:v>
                </c:pt>
                <c:pt idx="28">
                  <c:v>Khánh Hòa</c:v>
                </c:pt>
                <c:pt idx="29">
                  <c:v>Hà Nam</c:v>
                </c:pt>
                <c:pt idx="30">
                  <c:v>Thái Bình</c:v>
                </c:pt>
                <c:pt idx="31">
                  <c:v>Quảng Nam </c:v>
                </c:pt>
                <c:pt idx="32">
                  <c:v>Cao Bằng</c:v>
                </c:pt>
                <c:pt idx="33">
                  <c:v>Thái Nguyên</c:v>
                </c:pt>
                <c:pt idx="34">
                  <c:v>TP. Đà Nẵng</c:v>
                </c:pt>
                <c:pt idx="35">
                  <c:v>Thừa Thiên-Huế</c:v>
                </c:pt>
                <c:pt idx="36">
                  <c:v>Kon Tum</c:v>
                </c:pt>
                <c:pt idx="37">
                  <c:v>Lâm Đồng</c:v>
                </c:pt>
                <c:pt idx="38">
                  <c:v>Vĩnh Long</c:v>
                </c:pt>
                <c:pt idx="39">
                  <c:v>Tuyên Quang</c:v>
                </c:pt>
                <c:pt idx="40">
                  <c:v>Đồng Tháp</c:v>
                </c:pt>
                <c:pt idx="41">
                  <c:v>TP. Hải Phòng</c:v>
                </c:pt>
                <c:pt idx="42">
                  <c:v>Lai Châu</c:v>
                </c:pt>
                <c:pt idx="43">
                  <c:v>Yên Bái</c:v>
                </c:pt>
                <c:pt idx="44">
                  <c:v>TP. Hồ Chí Minh</c:v>
                </c:pt>
                <c:pt idx="45">
                  <c:v>Hưng Yên</c:v>
                </c:pt>
                <c:pt idx="46">
                  <c:v>Đắk Lắk</c:v>
                </c:pt>
                <c:pt idx="47">
                  <c:v>Kiên Giang</c:v>
                </c:pt>
                <c:pt idx="48">
                  <c:v>Bình Dương</c:v>
                </c:pt>
                <c:pt idx="49">
                  <c:v>Ninh Thuận</c:v>
                </c:pt>
                <c:pt idx="50">
                  <c:v>Quảng Ngãi</c:v>
                </c:pt>
                <c:pt idx="51">
                  <c:v>Hậu Giang</c:v>
                </c:pt>
                <c:pt idx="52">
                  <c:v>Sóc Trăng</c:v>
                </c:pt>
                <c:pt idx="53">
                  <c:v>Ninh Bình</c:v>
                </c:pt>
                <c:pt idx="54">
                  <c:v>Hà Giang</c:v>
                </c:pt>
                <c:pt idx="55">
                  <c:v>An Giang</c:v>
                </c:pt>
                <c:pt idx="56">
                  <c:v>Điện Biên</c:v>
                </c:pt>
                <c:pt idx="57">
                  <c:v>Cà Mau</c:v>
                </c:pt>
                <c:pt idx="58">
                  <c:v>Phú Yên</c:v>
                </c:pt>
                <c:pt idx="59">
                  <c:v>Trà Vinh</c:v>
                </c:pt>
                <c:pt idx="60">
                  <c:v>Bạc Liêu</c:v>
                </c:pt>
                <c:pt idx="61">
                  <c:v>Tây Ninh</c:v>
                </c:pt>
                <c:pt idx="62">
                  <c:v>Bình Thuận</c:v>
                </c:pt>
              </c:strCache>
            </c:strRef>
          </c:cat>
          <c:val>
            <c:numRef>
              <c:f>Data!$L$3:$L$65</c:f>
              <c:numCache>
                <c:formatCode>0.000</c:formatCode>
                <c:ptCount val="63"/>
                <c:pt idx="0">
                  <c:v>5.8645959999999633</c:v>
                </c:pt>
                <c:pt idx="1">
                  <c:v>5.8803429999999999</c:v>
                </c:pt>
                <c:pt idx="2">
                  <c:v>5.9072680000000259</c:v>
                </c:pt>
                <c:pt idx="3">
                  <c:v>5.6360869999999945</c:v>
                </c:pt>
                <c:pt idx="4">
                  <c:v>5.736834</c:v>
                </c:pt>
                <c:pt idx="5">
                  <c:v>5.5723060000000002</c:v>
                </c:pt>
                <c:pt idx="6">
                  <c:v>5.6813229999999999</c:v>
                </c:pt>
                <c:pt idx="7">
                  <c:v>5.3487609999999997</c:v>
                </c:pt>
                <c:pt idx="8">
                  <c:v>5.6511639999999996</c:v>
                </c:pt>
                <c:pt idx="9">
                  <c:v>5.6514769999999945</c:v>
                </c:pt>
                <c:pt idx="10">
                  <c:v>5.4355260000000003</c:v>
                </c:pt>
                <c:pt idx="11">
                  <c:v>5.5278549999999642</c:v>
                </c:pt>
                <c:pt idx="12">
                  <c:v>5.4978410000000002</c:v>
                </c:pt>
                <c:pt idx="13">
                  <c:v>5.4736980000000388</c:v>
                </c:pt>
                <c:pt idx="14">
                  <c:v>5.4835330000000004</c:v>
                </c:pt>
                <c:pt idx="15">
                  <c:v>5.4638679999999997</c:v>
                </c:pt>
                <c:pt idx="16">
                  <c:v>5.4074429999999998</c:v>
                </c:pt>
                <c:pt idx="17">
                  <c:v>5.4033420000000314</c:v>
                </c:pt>
                <c:pt idx="18">
                  <c:v>5.4725070000000002</c:v>
                </c:pt>
                <c:pt idx="19">
                  <c:v>5.3576299999999986</c:v>
                </c:pt>
                <c:pt idx="20">
                  <c:v>5.2582779999999998</c:v>
                </c:pt>
                <c:pt idx="21">
                  <c:v>4.9805289999999998</c:v>
                </c:pt>
                <c:pt idx="22">
                  <c:v>4.9776540000000002</c:v>
                </c:pt>
                <c:pt idx="23">
                  <c:v>4.9537190000000004</c:v>
                </c:pt>
                <c:pt idx="24">
                  <c:v>5.2437339999999999</c:v>
                </c:pt>
                <c:pt idx="25">
                  <c:v>5.244078</c:v>
                </c:pt>
                <c:pt idx="26">
                  <c:v>5.0514989999999997</c:v>
                </c:pt>
                <c:pt idx="27">
                  <c:v>5.2506110000000001</c:v>
                </c:pt>
                <c:pt idx="28">
                  <c:v>5.1974919999999845</c:v>
                </c:pt>
                <c:pt idx="29">
                  <c:v>5.1569009999999764</c:v>
                </c:pt>
                <c:pt idx="30">
                  <c:v>5.0383360000000001</c:v>
                </c:pt>
                <c:pt idx="31">
                  <c:v>5.0565519999999955</c:v>
                </c:pt>
                <c:pt idx="32">
                  <c:v>4.9605149999999698</c:v>
                </c:pt>
                <c:pt idx="33">
                  <c:v>5.1059119999999698</c:v>
                </c:pt>
                <c:pt idx="34">
                  <c:v>5.1085599999999856</c:v>
                </c:pt>
                <c:pt idx="35">
                  <c:v>5.0197880000000001</c:v>
                </c:pt>
                <c:pt idx="36">
                  <c:v>5.1259999999999755</c:v>
                </c:pt>
                <c:pt idx="37">
                  <c:v>5.1105949999999698</c:v>
                </c:pt>
                <c:pt idx="38">
                  <c:v>4.8368169999999955</c:v>
                </c:pt>
                <c:pt idx="39">
                  <c:v>4.7148879999999735</c:v>
                </c:pt>
                <c:pt idx="40">
                  <c:v>5.0479709999999764</c:v>
                </c:pt>
                <c:pt idx="41">
                  <c:v>4.9199929999999998</c:v>
                </c:pt>
                <c:pt idx="42">
                  <c:v>4.7494420000000259</c:v>
                </c:pt>
                <c:pt idx="43">
                  <c:v>4.9356930000000361</c:v>
                </c:pt>
                <c:pt idx="44">
                  <c:v>4.9000589999999997</c:v>
                </c:pt>
                <c:pt idx="45">
                  <c:v>4.8058730000000001</c:v>
                </c:pt>
                <c:pt idx="46">
                  <c:v>4.9670569999999845</c:v>
                </c:pt>
                <c:pt idx="47">
                  <c:v>4.7156719999999996</c:v>
                </c:pt>
                <c:pt idx="48">
                  <c:v>4.801183</c:v>
                </c:pt>
                <c:pt idx="49">
                  <c:v>4.7405210000000002</c:v>
                </c:pt>
                <c:pt idx="50">
                  <c:v>4.3903629999999998</c:v>
                </c:pt>
                <c:pt idx="51">
                  <c:v>4.773601000000026</c:v>
                </c:pt>
                <c:pt idx="52">
                  <c:v>4.7368240000000004</c:v>
                </c:pt>
                <c:pt idx="53">
                  <c:v>4.2592400000000259</c:v>
                </c:pt>
                <c:pt idx="54">
                  <c:v>4.5678059999999698</c:v>
                </c:pt>
                <c:pt idx="55">
                  <c:v>4.5846849999999764</c:v>
                </c:pt>
                <c:pt idx="56">
                  <c:v>4.1232790000000001</c:v>
                </c:pt>
                <c:pt idx="57">
                  <c:v>4.5591799999999996</c:v>
                </c:pt>
                <c:pt idx="58">
                  <c:v>4.2497540000000003</c:v>
                </c:pt>
                <c:pt idx="59">
                  <c:v>4.4055580000000001</c:v>
                </c:pt>
                <c:pt idx="60">
                  <c:v>4.3895869999999855</c:v>
                </c:pt>
                <c:pt idx="61">
                  <c:v>4.2575389999999764</c:v>
                </c:pt>
                <c:pt idx="62">
                  <c:v>3.5153819999999998</c:v>
                </c:pt>
              </c:numCache>
            </c:numRef>
          </c:val>
        </c:ser>
        <c:ser>
          <c:idx val="1"/>
          <c:order val="1"/>
          <c:tx>
            <c:strRef>
              <c:f>Data!$M$2</c:f>
              <c:strCache>
                <c:ptCount val="1"/>
                <c:pt idx="0">
                  <c:v>Cao</c:v>
                </c:pt>
              </c:strCache>
            </c:strRef>
          </c:tx>
          <c:spPr>
            <a:ln w="47625">
              <a:noFill/>
            </a:ln>
          </c:spPr>
          <c:marker>
            <c:symbol val="none"/>
          </c:marker>
          <c:cat>
            <c:strRef>
              <c:f>Data!$K$3:$K$65</c:f>
              <c:strCache>
                <c:ptCount val="63"/>
                <c:pt idx="0">
                  <c:v>Sơn La</c:v>
                </c:pt>
                <c:pt idx="1">
                  <c:v>Quảng Bình</c:v>
                </c:pt>
                <c:pt idx="2">
                  <c:v>Hòa Bình</c:v>
                </c:pt>
                <c:pt idx="3">
                  <c:v>Lạng Sơn</c:v>
                </c:pt>
                <c:pt idx="4">
                  <c:v>Bà Rịa-Vũng Tàu</c:v>
                </c:pt>
                <c:pt idx="5">
                  <c:v>Bắc Ninh</c:v>
                </c:pt>
                <c:pt idx="6">
                  <c:v>Bình Định</c:v>
                </c:pt>
                <c:pt idx="7">
                  <c:v>Quảng Trị</c:v>
                </c:pt>
                <c:pt idx="8">
                  <c:v>Bến Tre</c:v>
                </c:pt>
                <c:pt idx="9">
                  <c:v>Long An</c:v>
                </c:pt>
                <c:pt idx="10">
                  <c:v>TP. Hà Nội</c:v>
                </c:pt>
                <c:pt idx="11">
                  <c:v>Tiền Giang</c:v>
                </c:pt>
                <c:pt idx="12">
                  <c:v>Đắk Nông</c:v>
                </c:pt>
                <c:pt idx="13">
                  <c:v>TP. Cần Thơ</c:v>
                </c:pt>
                <c:pt idx="14">
                  <c:v>Hải Dương</c:v>
                </c:pt>
                <c:pt idx="15">
                  <c:v>Phú Thọ</c:v>
                </c:pt>
                <c:pt idx="16">
                  <c:v>Hà Tĩnh</c:v>
                </c:pt>
                <c:pt idx="17">
                  <c:v>Bắc Giang</c:v>
                </c:pt>
                <c:pt idx="18">
                  <c:v>Bắc Kạn</c:v>
                </c:pt>
                <c:pt idx="19">
                  <c:v>Lào Cai</c:v>
                </c:pt>
                <c:pt idx="20">
                  <c:v>Thanh Hóa</c:v>
                </c:pt>
                <c:pt idx="21">
                  <c:v>Quảng Ninh</c:v>
                </c:pt>
                <c:pt idx="22">
                  <c:v>Gia Lai</c:v>
                </c:pt>
                <c:pt idx="23">
                  <c:v>Vĩnh Phúc</c:v>
                </c:pt>
                <c:pt idx="24">
                  <c:v>Đồng Nai</c:v>
                </c:pt>
                <c:pt idx="25">
                  <c:v>Bình Phước</c:v>
                </c:pt>
                <c:pt idx="26">
                  <c:v>Nghệ An</c:v>
                </c:pt>
                <c:pt idx="27">
                  <c:v>Nam Định</c:v>
                </c:pt>
                <c:pt idx="28">
                  <c:v>Khánh Hòa</c:v>
                </c:pt>
                <c:pt idx="29">
                  <c:v>Hà Nam</c:v>
                </c:pt>
                <c:pt idx="30">
                  <c:v>Thái Bình</c:v>
                </c:pt>
                <c:pt idx="31">
                  <c:v>Quảng Nam </c:v>
                </c:pt>
                <c:pt idx="32">
                  <c:v>Cao Bằng</c:v>
                </c:pt>
                <c:pt idx="33">
                  <c:v>Thái Nguyên</c:v>
                </c:pt>
                <c:pt idx="34">
                  <c:v>TP. Đà Nẵng</c:v>
                </c:pt>
                <c:pt idx="35">
                  <c:v>Thừa Thiên-Huế</c:v>
                </c:pt>
                <c:pt idx="36">
                  <c:v>Kon Tum</c:v>
                </c:pt>
                <c:pt idx="37">
                  <c:v>Lâm Đồng</c:v>
                </c:pt>
                <c:pt idx="38">
                  <c:v>Vĩnh Long</c:v>
                </c:pt>
                <c:pt idx="39">
                  <c:v>Tuyên Quang</c:v>
                </c:pt>
                <c:pt idx="40">
                  <c:v>Đồng Tháp</c:v>
                </c:pt>
                <c:pt idx="41">
                  <c:v>TP. Hải Phòng</c:v>
                </c:pt>
                <c:pt idx="42">
                  <c:v>Lai Châu</c:v>
                </c:pt>
                <c:pt idx="43">
                  <c:v>Yên Bái</c:v>
                </c:pt>
                <c:pt idx="44">
                  <c:v>TP. Hồ Chí Minh</c:v>
                </c:pt>
                <c:pt idx="45">
                  <c:v>Hưng Yên</c:v>
                </c:pt>
                <c:pt idx="46">
                  <c:v>Đắk Lắk</c:v>
                </c:pt>
                <c:pt idx="47">
                  <c:v>Kiên Giang</c:v>
                </c:pt>
                <c:pt idx="48">
                  <c:v>Bình Dương</c:v>
                </c:pt>
                <c:pt idx="49">
                  <c:v>Ninh Thuận</c:v>
                </c:pt>
                <c:pt idx="50">
                  <c:v>Quảng Ngãi</c:v>
                </c:pt>
                <c:pt idx="51">
                  <c:v>Hậu Giang</c:v>
                </c:pt>
                <c:pt idx="52">
                  <c:v>Sóc Trăng</c:v>
                </c:pt>
                <c:pt idx="53">
                  <c:v>Ninh Bình</c:v>
                </c:pt>
                <c:pt idx="54">
                  <c:v>Hà Giang</c:v>
                </c:pt>
                <c:pt idx="55">
                  <c:v>An Giang</c:v>
                </c:pt>
                <c:pt idx="56">
                  <c:v>Điện Biên</c:v>
                </c:pt>
                <c:pt idx="57">
                  <c:v>Cà Mau</c:v>
                </c:pt>
                <c:pt idx="58">
                  <c:v>Phú Yên</c:v>
                </c:pt>
                <c:pt idx="59">
                  <c:v>Trà Vinh</c:v>
                </c:pt>
                <c:pt idx="60">
                  <c:v>Bạc Liêu</c:v>
                </c:pt>
                <c:pt idx="61">
                  <c:v>Tây Ninh</c:v>
                </c:pt>
                <c:pt idx="62">
                  <c:v>Bình Thuận</c:v>
                </c:pt>
              </c:strCache>
            </c:strRef>
          </c:cat>
          <c:val>
            <c:numRef>
              <c:f>Data!$M$3:$M$65</c:f>
              <c:numCache>
                <c:formatCode>0.000</c:formatCode>
                <c:ptCount val="63"/>
                <c:pt idx="0">
                  <c:v>7.4196559999999998</c:v>
                </c:pt>
                <c:pt idx="1">
                  <c:v>6.7058249999999955</c:v>
                </c:pt>
                <c:pt idx="2">
                  <c:v>6.3911809999999845</c:v>
                </c:pt>
                <c:pt idx="3">
                  <c:v>6.3735189999999955</c:v>
                </c:pt>
                <c:pt idx="4">
                  <c:v>6.1896069999999996</c:v>
                </c:pt>
                <c:pt idx="5">
                  <c:v>6.3186790000000004</c:v>
                </c:pt>
                <c:pt idx="6">
                  <c:v>6.0871519999999855</c:v>
                </c:pt>
                <c:pt idx="7">
                  <c:v>6.4176159999999856</c:v>
                </c:pt>
                <c:pt idx="8">
                  <c:v>5.923794</c:v>
                </c:pt>
                <c:pt idx="9">
                  <c:v>5.8877480000000002</c:v>
                </c:pt>
                <c:pt idx="10">
                  <c:v>6.0894339999999998</c:v>
                </c:pt>
                <c:pt idx="11">
                  <c:v>5.940582</c:v>
                </c:pt>
                <c:pt idx="12">
                  <c:v>5.9541099999999965</c:v>
                </c:pt>
                <c:pt idx="13">
                  <c:v>5.9601480000000002</c:v>
                </c:pt>
                <c:pt idx="14">
                  <c:v>5.8773759999999955</c:v>
                </c:pt>
                <c:pt idx="15">
                  <c:v>5.8782300000000003</c:v>
                </c:pt>
                <c:pt idx="16">
                  <c:v>5.8506600000000004</c:v>
                </c:pt>
                <c:pt idx="17">
                  <c:v>5.8522559999999855</c:v>
                </c:pt>
                <c:pt idx="18">
                  <c:v>5.7314850000000002</c:v>
                </c:pt>
                <c:pt idx="19">
                  <c:v>5.7342560000000002</c:v>
                </c:pt>
                <c:pt idx="20">
                  <c:v>5.827754999999966</c:v>
                </c:pt>
                <c:pt idx="21">
                  <c:v>6.0333310000000004</c:v>
                </c:pt>
                <c:pt idx="22">
                  <c:v>5.9709089999999998</c:v>
                </c:pt>
                <c:pt idx="23">
                  <c:v>5.9652019999999997</c:v>
                </c:pt>
                <c:pt idx="24">
                  <c:v>5.6719159999999764</c:v>
                </c:pt>
                <c:pt idx="25">
                  <c:v>5.6234929999999945</c:v>
                </c:pt>
                <c:pt idx="26">
                  <c:v>5.7590209999999997</c:v>
                </c:pt>
                <c:pt idx="27">
                  <c:v>5.5080669999999996</c:v>
                </c:pt>
                <c:pt idx="28">
                  <c:v>5.5100849999999726</c:v>
                </c:pt>
                <c:pt idx="29">
                  <c:v>5.5489549999999745</c:v>
                </c:pt>
                <c:pt idx="30">
                  <c:v>5.6302450000000004</c:v>
                </c:pt>
                <c:pt idx="31">
                  <c:v>5.6023639999999997</c:v>
                </c:pt>
                <c:pt idx="32">
                  <c:v>5.658067</c:v>
                </c:pt>
                <c:pt idx="33">
                  <c:v>5.4670589999999955</c:v>
                </c:pt>
                <c:pt idx="34">
                  <c:v>5.4484139999999996</c:v>
                </c:pt>
                <c:pt idx="35">
                  <c:v>5.5340759999999865</c:v>
                </c:pt>
                <c:pt idx="36">
                  <c:v>5.3939459999999855</c:v>
                </c:pt>
                <c:pt idx="37">
                  <c:v>5.3917260000000002</c:v>
                </c:pt>
                <c:pt idx="38">
                  <c:v>5.6486809999999945</c:v>
                </c:pt>
                <c:pt idx="39">
                  <c:v>5.7412549999999998</c:v>
                </c:pt>
                <c:pt idx="40">
                  <c:v>5.3175999999999846</c:v>
                </c:pt>
                <c:pt idx="41">
                  <c:v>5.4372509999999998</c:v>
                </c:pt>
                <c:pt idx="42">
                  <c:v>5.5835229999999996</c:v>
                </c:pt>
                <c:pt idx="43">
                  <c:v>5.378781</c:v>
                </c:pt>
                <c:pt idx="44">
                  <c:v>5.3859889999999764</c:v>
                </c:pt>
                <c:pt idx="45">
                  <c:v>5.4089660000000004</c:v>
                </c:pt>
                <c:pt idx="46">
                  <c:v>5.2297380000000002</c:v>
                </c:pt>
                <c:pt idx="47">
                  <c:v>5.4682490000000259</c:v>
                </c:pt>
                <c:pt idx="48">
                  <c:v>5.3661079999999846</c:v>
                </c:pt>
                <c:pt idx="49">
                  <c:v>5.3840199999999845</c:v>
                </c:pt>
                <c:pt idx="50">
                  <c:v>5.7069910000000004</c:v>
                </c:pt>
                <c:pt idx="51">
                  <c:v>5.1661839999999755</c:v>
                </c:pt>
                <c:pt idx="52">
                  <c:v>5.0630139999999955</c:v>
                </c:pt>
                <c:pt idx="53">
                  <c:v>5.5053139999999985</c:v>
                </c:pt>
                <c:pt idx="54">
                  <c:v>5.1846049999999764</c:v>
                </c:pt>
                <c:pt idx="55">
                  <c:v>5.1544869999999614</c:v>
                </c:pt>
                <c:pt idx="56">
                  <c:v>5.5457409999999996</c:v>
                </c:pt>
                <c:pt idx="57">
                  <c:v>5.0655759999999699</c:v>
                </c:pt>
                <c:pt idx="58">
                  <c:v>5.2755859999999855</c:v>
                </c:pt>
                <c:pt idx="59">
                  <c:v>4.9702100000000033</c:v>
                </c:pt>
                <c:pt idx="60">
                  <c:v>4.8851759999999764</c:v>
                </c:pt>
                <c:pt idx="61">
                  <c:v>4.5486750000000002</c:v>
                </c:pt>
                <c:pt idx="62">
                  <c:v>5.1263490000000003</c:v>
                </c:pt>
              </c:numCache>
            </c:numRef>
          </c:val>
        </c:ser>
        <c:ser>
          <c:idx val="2"/>
          <c:order val="2"/>
          <c:tx>
            <c:strRef>
              <c:f>Data!$N$2</c:f>
              <c:strCache>
                <c:ptCount val="1"/>
                <c:pt idx="0">
                  <c:v>Trung bình</c:v>
                </c:pt>
              </c:strCache>
            </c:strRef>
          </c:tx>
          <c:spPr>
            <a:ln w="47625">
              <a:noFill/>
            </a:ln>
          </c:spPr>
          <c:cat>
            <c:strRef>
              <c:f>Data!$K$3:$K$65</c:f>
              <c:strCache>
                <c:ptCount val="63"/>
                <c:pt idx="0">
                  <c:v>Sơn La</c:v>
                </c:pt>
                <c:pt idx="1">
                  <c:v>Quảng Bình</c:v>
                </c:pt>
                <c:pt idx="2">
                  <c:v>Hòa Bình</c:v>
                </c:pt>
                <c:pt idx="3">
                  <c:v>Lạng Sơn</c:v>
                </c:pt>
                <c:pt idx="4">
                  <c:v>Bà Rịa-Vũng Tàu</c:v>
                </c:pt>
                <c:pt idx="5">
                  <c:v>Bắc Ninh</c:v>
                </c:pt>
                <c:pt idx="6">
                  <c:v>Bình Định</c:v>
                </c:pt>
                <c:pt idx="7">
                  <c:v>Quảng Trị</c:v>
                </c:pt>
                <c:pt idx="8">
                  <c:v>Bến Tre</c:v>
                </c:pt>
                <c:pt idx="9">
                  <c:v>Long An</c:v>
                </c:pt>
                <c:pt idx="10">
                  <c:v>TP. Hà Nội</c:v>
                </c:pt>
                <c:pt idx="11">
                  <c:v>Tiền Giang</c:v>
                </c:pt>
                <c:pt idx="12">
                  <c:v>Đắk Nông</c:v>
                </c:pt>
                <c:pt idx="13">
                  <c:v>TP. Cần Thơ</c:v>
                </c:pt>
                <c:pt idx="14">
                  <c:v>Hải Dương</c:v>
                </c:pt>
                <c:pt idx="15">
                  <c:v>Phú Thọ</c:v>
                </c:pt>
                <c:pt idx="16">
                  <c:v>Hà Tĩnh</c:v>
                </c:pt>
                <c:pt idx="17">
                  <c:v>Bắc Giang</c:v>
                </c:pt>
                <c:pt idx="18">
                  <c:v>Bắc Kạn</c:v>
                </c:pt>
                <c:pt idx="19">
                  <c:v>Lào Cai</c:v>
                </c:pt>
                <c:pt idx="20">
                  <c:v>Thanh Hóa</c:v>
                </c:pt>
                <c:pt idx="21">
                  <c:v>Quảng Ninh</c:v>
                </c:pt>
                <c:pt idx="22">
                  <c:v>Gia Lai</c:v>
                </c:pt>
                <c:pt idx="23">
                  <c:v>Vĩnh Phúc</c:v>
                </c:pt>
                <c:pt idx="24">
                  <c:v>Đồng Nai</c:v>
                </c:pt>
                <c:pt idx="25">
                  <c:v>Bình Phước</c:v>
                </c:pt>
                <c:pt idx="26">
                  <c:v>Nghệ An</c:v>
                </c:pt>
                <c:pt idx="27">
                  <c:v>Nam Định</c:v>
                </c:pt>
                <c:pt idx="28">
                  <c:v>Khánh Hòa</c:v>
                </c:pt>
                <c:pt idx="29">
                  <c:v>Hà Nam</c:v>
                </c:pt>
                <c:pt idx="30">
                  <c:v>Thái Bình</c:v>
                </c:pt>
                <c:pt idx="31">
                  <c:v>Quảng Nam </c:v>
                </c:pt>
                <c:pt idx="32">
                  <c:v>Cao Bằng</c:v>
                </c:pt>
                <c:pt idx="33">
                  <c:v>Thái Nguyên</c:v>
                </c:pt>
                <c:pt idx="34">
                  <c:v>TP. Đà Nẵng</c:v>
                </c:pt>
                <c:pt idx="35">
                  <c:v>Thừa Thiên-Huế</c:v>
                </c:pt>
                <c:pt idx="36">
                  <c:v>Kon Tum</c:v>
                </c:pt>
                <c:pt idx="37">
                  <c:v>Lâm Đồng</c:v>
                </c:pt>
                <c:pt idx="38">
                  <c:v>Vĩnh Long</c:v>
                </c:pt>
                <c:pt idx="39">
                  <c:v>Tuyên Quang</c:v>
                </c:pt>
                <c:pt idx="40">
                  <c:v>Đồng Tháp</c:v>
                </c:pt>
                <c:pt idx="41">
                  <c:v>TP. Hải Phòng</c:v>
                </c:pt>
                <c:pt idx="42">
                  <c:v>Lai Châu</c:v>
                </c:pt>
                <c:pt idx="43">
                  <c:v>Yên Bái</c:v>
                </c:pt>
                <c:pt idx="44">
                  <c:v>TP. Hồ Chí Minh</c:v>
                </c:pt>
                <c:pt idx="45">
                  <c:v>Hưng Yên</c:v>
                </c:pt>
                <c:pt idx="46">
                  <c:v>Đắk Lắk</c:v>
                </c:pt>
                <c:pt idx="47">
                  <c:v>Kiên Giang</c:v>
                </c:pt>
                <c:pt idx="48">
                  <c:v>Bình Dương</c:v>
                </c:pt>
                <c:pt idx="49">
                  <c:v>Ninh Thuận</c:v>
                </c:pt>
                <c:pt idx="50">
                  <c:v>Quảng Ngãi</c:v>
                </c:pt>
                <c:pt idx="51">
                  <c:v>Hậu Giang</c:v>
                </c:pt>
                <c:pt idx="52">
                  <c:v>Sóc Trăng</c:v>
                </c:pt>
                <c:pt idx="53">
                  <c:v>Ninh Bình</c:v>
                </c:pt>
                <c:pt idx="54">
                  <c:v>Hà Giang</c:v>
                </c:pt>
                <c:pt idx="55">
                  <c:v>An Giang</c:v>
                </c:pt>
                <c:pt idx="56">
                  <c:v>Điện Biên</c:v>
                </c:pt>
                <c:pt idx="57">
                  <c:v>Cà Mau</c:v>
                </c:pt>
                <c:pt idx="58">
                  <c:v>Phú Yên</c:v>
                </c:pt>
                <c:pt idx="59">
                  <c:v>Trà Vinh</c:v>
                </c:pt>
                <c:pt idx="60">
                  <c:v>Bạc Liêu</c:v>
                </c:pt>
                <c:pt idx="61">
                  <c:v>Tây Ninh</c:v>
                </c:pt>
                <c:pt idx="62">
                  <c:v>Bình Thuận</c:v>
                </c:pt>
              </c:strCache>
            </c:strRef>
          </c:cat>
          <c:val>
            <c:numRef>
              <c:f>Data!$N$3:$N$65</c:f>
              <c:numCache>
                <c:formatCode>0.000</c:formatCode>
                <c:ptCount val="63"/>
                <c:pt idx="0">
                  <c:v>6.6421259999999736</c:v>
                </c:pt>
                <c:pt idx="1">
                  <c:v>6.2930839999999995</c:v>
                </c:pt>
                <c:pt idx="2">
                  <c:v>6.1492240000000002</c:v>
                </c:pt>
                <c:pt idx="3">
                  <c:v>6.0048029999999946</c:v>
                </c:pt>
                <c:pt idx="4">
                  <c:v>5.9632199999999997</c:v>
                </c:pt>
                <c:pt idx="5">
                  <c:v>5.9454919999999998</c:v>
                </c:pt>
                <c:pt idx="6">
                  <c:v>5.8842369999999855</c:v>
                </c:pt>
                <c:pt idx="7">
                  <c:v>5.8831879999999845</c:v>
                </c:pt>
                <c:pt idx="8">
                  <c:v>5.7874790000000003</c:v>
                </c:pt>
                <c:pt idx="9">
                  <c:v>5.7696129999999997</c:v>
                </c:pt>
                <c:pt idx="10">
                  <c:v>5.7624799999999965</c:v>
                </c:pt>
                <c:pt idx="11">
                  <c:v>5.7342180000000003</c:v>
                </c:pt>
                <c:pt idx="12">
                  <c:v>5.7259749999999698</c:v>
                </c:pt>
                <c:pt idx="13">
                  <c:v>5.7169230000000004</c:v>
                </c:pt>
                <c:pt idx="14">
                  <c:v>5.6804539999999966</c:v>
                </c:pt>
                <c:pt idx="15">
                  <c:v>5.6710490000000124</c:v>
                </c:pt>
                <c:pt idx="16">
                  <c:v>5.6290519999999855</c:v>
                </c:pt>
                <c:pt idx="17">
                  <c:v>5.6277989999999845</c:v>
                </c:pt>
                <c:pt idx="18">
                  <c:v>5.6019959999999855</c:v>
                </c:pt>
                <c:pt idx="19">
                  <c:v>5.5459430000000003</c:v>
                </c:pt>
                <c:pt idx="20">
                  <c:v>5.5430159999999855</c:v>
                </c:pt>
                <c:pt idx="21">
                  <c:v>5.5069299999999997</c:v>
                </c:pt>
                <c:pt idx="22">
                  <c:v>5.4742819999999996</c:v>
                </c:pt>
                <c:pt idx="23">
                  <c:v>5.4594600000000124</c:v>
                </c:pt>
                <c:pt idx="24">
                  <c:v>5.4578249999999855</c:v>
                </c:pt>
                <c:pt idx="25">
                  <c:v>5.4337859999999996</c:v>
                </c:pt>
                <c:pt idx="26">
                  <c:v>5.4052600000000259</c:v>
                </c:pt>
                <c:pt idx="27">
                  <c:v>5.3793389999999999</c:v>
                </c:pt>
                <c:pt idx="28">
                  <c:v>5.3537879999999856</c:v>
                </c:pt>
                <c:pt idx="29">
                  <c:v>5.3529279999999764</c:v>
                </c:pt>
                <c:pt idx="30">
                  <c:v>5.3342910000000003</c:v>
                </c:pt>
                <c:pt idx="31">
                  <c:v>5.3294579999999945</c:v>
                </c:pt>
                <c:pt idx="32">
                  <c:v>5.3092910000000124</c:v>
                </c:pt>
                <c:pt idx="33">
                  <c:v>5.286486</c:v>
                </c:pt>
                <c:pt idx="34">
                  <c:v>5.2784870000000002</c:v>
                </c:pt>
                <c:pt idx="35">
                  <c:v>5.2769320000000004</c:v>
                </c:pt>
                <c:pt idx="36">
                  <c:v>5.2599729999999996</c:v>
                </c:pt>
                <c:pt idx="37">
                  <c:v>5.2511609999999997</c:v>
                </c:pt>
                <c:pt idx="38">
                  <c:v>5.2427489999999999</c:v>
                </c:pt>
                <c:pt idx="39">
                  <c:v>5.2280720000000001</c:v>
                </c:pt>
                <c:pt idx="40">
                  <c:v>5.1827849999999689</c:v>
                </c:pt>
                <c:pt idx="41">
                  <c:v>5.1786219999999998</c:v>
                </c:pt>
                <c:pt idx="42">
                  <c:v>5.1664829999999764</c:v>
                </c:pt>
                <c:pt idx="43">
                  <c:v>5.1572369999999745</c:v>
                </c:pt>
                <c:pt idx="44">
                  <c:v>5.1430239999999996</c:v>
                </c:pt>
                <c:pt idx="45">
                  <c:v>5.1074199999999745</c:v>
                </c:pt>
                <c:pt idx="46">
                  <c:v>5.0983970000000003</c:v>
                </c:pt>
                <c:pt idx="47">
                  <c:v>5.0919600000000003</c:v>
                </c:pt>
                <c:pt idx="48">
                  <c:v>5.0836459999999999</c:v>
                </c:pt>
                <c:pt idx="49">
                  <c:v>5.0622699999999998</c:v>
                </c:pt>
                <c:pt idx="50">
                  <c:v>5.0486769999999996</c:v>
                </c:pt>
                <c:pt idx="51">
                  <c:v>4.9698929999999999</c:v>
                </c:pt>
                <c:pt idx="52">
                  <c:v>4.8999189999999855</c:v>
                </c:pt>
                <c:pt idx="53">
                  <c:v>4.8822770000000002</c:v>
                </c:pt>
                <c:pt idx="54">
                  <c:v>4.8762049999999997</c:v>
                </c:pt>
                <c:pt idx="55">
                  <c:v>4.8695859999999689</c:v>
                </c:pt>
                <c:pt idx="56">
                  <c:v>4.8345099999999945</c:v>
                </c:pt>
                <c:pt idx="57">
                  <c:v>4.8123779999999945</c:v>
                </c:pt>
                <c:pt idx="58">
                  <c:v>4.76267</c:v>
                </c:pt>
                <c:pt idx="59">
                  <c:v>4.6878839999999755</c:v>
                </c:pt>
                <c:pt idx="60">
                  <c:v>4.6373809999999764</c:v>
                </c:pt>
                <c:pt idx="61">
                  <c:v>4.4031070000000003</c:v>
                </c:pt>
                <c:pt idx="62">
                  <c:v>4.3208649999999764</c:v>
                </c:pt>
              </c:numCache>
            </c:numRef>
          </c:val>
        </c:ser>
        <c:hiLowLines/>
        <c:axId val="264939392"/>
        <c:axId val="264940928"/>
      </c:stockChart>
      <c:catAx>
        <c:axId val="264939392"/>
        <c:scaling>
          <c:orientation val="minMax"/>
        </c:scaling>
        <c:axPos val="b"/>
        <c:majorTickMark val="cross"/>
        <c:minorTickMark val="cross"/>
        <c:tickLblPos val="nextTo"/>
        <c:txPr>
          <a:bodyPr rot="-5400000" vert="horz"/>
          <a:lstStyle/>
          <a:p>
            <a:pPr>
              <a:defRPr sz="800">
                <a:latin typeface="Arial" pitchFamily="34" charset="0"/>
                <a:cs typeface="Arial" pitchFamily="34" charset="0"/>
              </a:defRPr>
            </a:pPr>
            <a:endParaRPr lang="en-US"/>
          </a:p>
        </c:txPr>
        <c:crossAx val="264940928"/>
        <c:crosses val="autoZero"/>
        <c:auto val="1"/>
        <c:lblAlgn val="ctr"/>
        <c:lblOffset val="100"/>
        <c:tickLblSkip val="1"/>
      </c:catAx>
      <c:valAx>
        <c:axId val="264940928"/>
        <c:scaling>
          <c:orientation val="minMax"/>
          <c:max val="7.5"/>
          <c:min val="3.5"/>
        </c:scaling>
        <c:axPos val="l"/>
        <c:majorGridlines/>
        <c:numFmt formatCode="0.000" sourceLinked="1"/>
        <c:tickLblPos val="nextTo"/>
        <c:crossAx val="264939392"/>
        <c:crosses val="autoZero"/>
        <c:crossBetween val="between"/>
        <c:majorUnit val="0.25"/>
      </c:valAx>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style val="20"/>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535537475059096E-2"/>
          <c:y val="3.8077584874693815E-2"/>
          <c:w val="0.93248573992369954"/>
          <c:h val="0.77448826451921515"/>
        </c:manualLayout>
      </c:layout>
      <c:stockChart>
        <c:ser>
          <c:idx val="0"/>
          <c:order val="0"/>
          <c:tx>
            <c:strRef>
              <c:f>Data!$Q$2</c:f>
              <c:strCache>
                <c:ptCount val="1"/>
                <c:pt idx="0">
                  <c:v>Thấp</c:v>
                </c:pt>
              </c:strCache>
            </c:strRef>
          </c:tx>
          <c:spPr>
            <a:ln w="47625">
              <a:noFill/>
            </a:ln>
          </c:spPr>
          <c:marker>
            <c:symbol val="none"/>
          </c:marker>
          <c:cat>
            <c:strRef>
              <c:f>Data!$P$3:$P$65</c:f>
              <c:strCache>
                <c:ptCount val="63"/>
                <c:pt idx="0">
                  <c:v>Bà Rịa Vũng Tàu</c:v>
                </c:pt>
                <c:pt idx="1">
                  <c:v>Hà Tĩnh</c:v>
                </c:pt>
                <c:pt idx="2">
                  <c:v>Nam Định</c:v>
                </c:pt>
                <c:pt idx="3">
                  <c:v>Sơn La</c:v>
                </c:pt>
                <c:pt idx="4">
                  <c:v>Lạng Sơn</c:v>
                </c:pt>
                <c:pt idx="5">
                  <c:v>Quảng Bình</c:v>
                </c:pt>
                <c:pt idx="6">
                  <c:v>Long An</c:v>
                </c:pt>
                <c:pt idx="7">
                  <c:v>Quảng Trị</c:v>
                </c:pt>
                <c:pt idx="8">
                  <c:v>Yên Bái</c:v>
                </c:pt>
                <c:pt idx="9">
                  <c:v>Bình Phước</c:v>
                </c:pt>
                <c:pt idx="10">
                  <c:v>TP. Hồ Chí Minh</c:v>
                </c:pt>
                <c:pt idx="11">
                  <c:v>Gia Lai</c:v>
                </c:pt>
                <c:pt idx="12">
                  <c:v>TP. Hà Nội</c:v>
                </c:pt>
                <c:pt idx="13">
                  <c:v>Hòa Bình</c:v>
                </c:pt>
                <c:pt idx="14">
                  <c:v>Thanh Hóa</c:v>
                </c:pt>
                <c:pt idx="15">
                  <c:v>Thái Nguyên</c:v>
                </c:pt>
                <c:pt idx="16">
                  <c:v>Nghệ An</c:v>
                </c:pt>
                <c:pt idx="17">
                  <c:v>Bến Tre</c:v>
                </c:pt>
                <c:pt idx="18">
                  <c:v>Hải Dương</c:v>
                </c:pt>
                <c:pt idx="19">
                  <c:v>Đắk Nông</c:v>
                </c:pt>
                <c:pt idx="20">
                  <c:v>Tiền Giang</c:v>
                </c:pt>
                <c:pt idx="21">
                  <c:v>Thái Bình</c:v>
                </c:pt>
                <c:pt idx="22">
                  <c:v>Lào Cai</c:v>
                </c:pt>
                <c:pt idx="23">
                  <c:v>Đắk Lắk</c:v>
                </c:pt>
                <c:pt idx="24">
                  <c:v>Bắc Kạn</c:v>
                </c:pt>
                <c:pt idx="25">
                  <c:v>Điện Biên</c:v>
                </c:pt>
                <c:pt idx="26">
                  <c:v>Quảng Nam</c:v>
                </c:pt>
                <c:pt idx="27">
                  <c:v>Bình Định</c:v>
                </c:pt>
                <c:pt idx="28">
                  <c:v>Hà Nam</c:v>
                </c:pt>
                <c:pt idx="29">
                  <c:v>Quảng Ninh</c:v>
                </c:pt>
                <c:pt idx="30">
                  <c:v>Tuyên Quang</c:v>
                </c:pt>
                <c:pt idx="31">
                  <c:v>Khánh Hòa </c:v>
                </c:pt>
                <c:pt idx="32">
                  <c:v>Cao Bằng</c:v>
                </c:pt>
                <c:pt idx="33">
                  <c:v>TP. Cần Thơ</c:v>
                </c:pt>
                <c:pt idx="34">
                  <c:v>Bắc Giang</c:v>
                </c:pt>
                <c:pt idx="35">
                  <c:v>Đồng Tháp</c:v>
                </c:pt>
                <c:pt idx="36">
                  <c:v>Bình Dương</c:v>
                </c:pt>
                <c:pt idx="37">
                  <c:v>Cà Mau</c:v>
                </c:pt>
                <c:pt idx="38">
                  <c:v>TP. Đà Nẵng</c:v>
                </c:pt>
                <c:pt idx="39">
                  <c:v>Đồng Nai</c:v>
                </c:pt>
                <c:pt idx="40">
                  <c:v>Vĩnh Phúc</c:v>
                </c:pt>
                <c:pt idx="41">
                  <c:v>Thừa Thiên-Huế</c:v>
                </c:pt>
                <c:pt idx="42">
                  <c:v>TP. Hải Phòng</c:v>
                </c:pt>
                <c:pt idx="43">
                  <c:v>Quảng Ngãi</c:v>
                </c:pt>
                <c:pt idx="44">
                  <c:v>Bắc Ninh</c:v>
                </c:pt>
                <c:pt idx="45">
                  <c:v>Ninh Bình</c:v>
                </c:pt>
                <c:pt idx="46">
                  <c:v>Kon Tum</c:v>
                </c:pt>
                <c:pt idx="47">
                  <c:v>Lai Châu</c:v>
                </c:pt>
                <c:pt idx="48">
                  <c:v>Vĩnh Long</c:v>
                </c:pt>
                <c:pt idx="49">
                  <c:v>Hưng Yên</c:v>
                </c:pt>
                <c:pt idx="50">
                  <c:v>Phú Thọ</c:v>
                </c:pt>
                <c:pt idx="51">
                  <c:v>Phú Yên</c:v>
                </c:pt>
                <c:pt idx="52">
                  <c:v>An Giang</c:v>
                </c:pt>
                <c:pt idx="53">
                  <c:v>Sóc Trăng</c:v>
                </c:pt>
                <c:pt idx="54">
                  <c:v>Bình Thuận</c:v>
                </c:pt>
                <c:pt idx="55">
                  <c:v>Hà Giang</c:v>
                </c:pt>
                <c:pt idx="56">
                  <c:v>Hậu Giang</c:v>
                </c:pt>
                <c:pt idx="57">
                  <c:v>Kiên Giang</c:v>
                </c:pt>
                <c:pt idx="58">
                  <c:v>Bạc Liêu</c:v>
                </c:pt>
                <c:pt idx="59">
                  <c:v>Ninh Thuận</c:v>
                </c:pt>
                <c:pt idx="60">
                  <c:v>Tây Ninh</c:v>
                </c:pt>
                <c:pt idx="61">
                  <c:v>Lâm Đồng</c:v>
                </c:pt>
                <c:pt idx="62">
                  <c:v>Trà Vinh</c:v>
                </c:pt>
              </c:strCache>
            </c:strRef>
          </c:cat>
          <c:val>
            <c:numRef>
              <c:f>Data!$Q$3:$Q$65</c:f>
              <c:numCache>
                <c:formatCode>0.000</c:formatCode>
                <c:ptCount val="63"/>
                <c:pt idx="0">
                  <c:v>6.6219639999999975</c:v>
                </c:pt>
                <c:pt idx="1">
                  <c:v>6.3036409999999998</c:v>
                </c:pt>
                <c:pt idx="2">
                  <c:v>6.2914310000000002</c:v>
                </c:pt>
                <c:pt idx="3">
                  <c:v>6.2034669999999998</c:v>
                </c:pt>
                <c:pt idx="4">
                  <c:v>5.767658</c:v>
                </c:pt>
                <c:pt idx="5">
                  <c:v>5.5062189999999998</c:v>
                </c:pt>
                <c:pt idx="6">
                  <c:v>5.9970629999999998</c:v>
                </c:pt>
                <c:pt idx="7">
                  <c:v>5.3699179999999735</c:v>
                </c:pt>
                <c:pt idx="8">
                  <c:v>5.7729369999999856</c:v>
                </c:pt>
                <c:pt idx="9">
                  <c:v>5.6072620000000004</c:v>
                </c:pt>
                <c:pt idx="10">
                  <c:v>5.7276790000000002</c:v>
                </c:pt>
                <c:pt idx="11">
                  <c:v>5.8760919999999999</c:v>
                </c:pt>
                <c:pt idx="12">
                  <c:v>5.7638980000000002</c:v>
                </c:pt>
                <c:pt idx="13">
                  <c:v>5.7176130000000001</c:v>
                </c:pt>
                <c:pt idx="14">
                  <c:v>5.8328739999999986</c:v>
                </c:pt>
                <c:pt idx="15">
                  <c:v>5.5905469999999955</c:v>
                </c:pt>
                <c:pt idx="16">
                  <c:v>5.5486730000000124</c:v>
                </c:pt>
                <c:pt idx="17">
                  <c:v>5.614139999999967</c:v>
                </c:pt>
                <c:pt idx="18">
                  <c:v>5.6199279999999945</c:v>
                </c:pt>
                <c:pt idx="19">
                  <c:v>5.402126</c:v>
                </c:pt>
                <c:pt idx="20">
                  <c:v>5.5843249999999856</c:v>
                </c:pt>
                <c:pt idx="21">
                  <c:v>5.4952120000000004</c:v>
                </c:pt>
                <c:pt idx="22">
                  <c:v>5.2290029999999996</c:v>
                </c:pt>
                <c:pt idx="23">
                  <c:v>5.6469480000000001</c:v>
                </c:pt>
                <c:pt idx="24">
                  <c:v>5.3092709999999999</c:v>
                </c:pt>
                <c:pt idx="25">
                  <c:v>5.5935430000000004</c:v>
                </c:pt>
                <c:pt idx="26">
                  <c:v>5.6257039999999945</c:v>
                </c:pt>
                <c:pt idx="27">
                  <c:v>5.2541659999999855</c:v>
                </c:pt>
                <c:pt idx="28">
                  <c:v>5.2446989999999998</c:v>
                </c:pt>
                <c:pt idx="29">
                  <c:v>5.341412</c:v>
                </c:pt>
                <c:pt idx="30">
                  <c:v>5.3130610000000003</c:v>
                </c:pt>
                <c:pt idx="31">
                  <c:v>5.413538</c:v>
                </c:pt>
                <c:pt idx="32">
                  <c:v>5.2990919999999999</c:v>
                </c:pt>
                <c:pt idx="33">
                  <c:v>5.1627239999999945</c:v>
                </c:pt>
                <c:pt idx="34">
                  <c:v>5.2292730000000134</c:v>
                </c:pt>
                <c:pt idx="35">
                  <c:v>5.1385839999999945</c:v>
                </c:pt>
                <c:pt idx="36">
                  <c:v>5.1448759999999698</c:v>
                </c:pt>
                <c:pt idx="37">
                  <c:v>5.1082960000000002</c:v>
                </c:pt>
                <c:pt idx="38">
                  <c:v>5.2632610000000124</c:v>
                </c:pt>
                <c:pt idx="39">
                  <c:v>5.2157119999999955</c:v>
                </c:pt>
                <c:pt idx="40">
                  <c:v>5.031485</c:v>
                </c:pt>
                <c:pt idx="41">
                  <c:v>5.2040329999999955</c:v>
                </c:pt>
                <c:pt idx="42">
                  <c:v>5.1644189999999615</c:v>
                </c:pt>
                <c:pt idx="43">
                  <c:v>5.010059</c:v>
                </c:pt>
                <c:pt idx="44">
                  <c:v>4.8813519999999997</c:v>
                </c:pt>
                <c:pt idx="45">
                  <c:v>4.4580799999999998</c:v>
                </c:pt>
                <c:pt idx="46">
                  <c:v>4.9497749999999998</c:v>
                </c:pt>
                <c:pt idx="47">
                  <c:v>4.784008</c:v>
                </c:pt>
                <c:pt idx="48">
                  <c:v>4.9517220000000259</c:v>
                </c:pt>
                <c:pt idx="49">
                  <c:v>4.8243529999999755</c:v>
                </c:pt>
                <c:pt idx="50">
                  <c:v>4.8766850000000002</c:v>
                </c:pt>
                <c:pt idx="51">
                  <c:v>4.8756019999999998</c:v>
                </c:pt>
                <c:pt idx="52">
                  <c:v>4.7764670000000296</c:v>
                </c:pt>
                <c:pt idx="53">
                  <c:v>4.6529169999999578</c:v>
                </c:pt>
                <c:pt idx="54">
                  <c:v>4.3103420000000003</c:v>
                </c:pt>
                <c:pt idx="55">
                  <c:v>4.6337989999999998</c:v>
                </c:pt>
                <c:pt idx="56">
                  <c:v>4.5340420000000003</c:v>
                </c:pt>
                <c:pt idx="57">
                  <c:v>4.5599480000000003</c:v>
                </c:pt>
                <c:pt idx="58">
                  <c:v>4.4309000000000003</c:v>
                </c:pt>
                <c:pt idx="59">
                  <c:v>4.1607969999999845</c:v>
                </c:pt>
                <c:pt idx="60">
                  <c:v>4.3606600000000002</c:v>
                </c:pt>
                <c:pt idx="61">
                  <c:v>4.464601</c:v>
                </c:pt>
                <c:pt idx="62">
                  <c:v>4.3128269999999764</c:v>
                </c:pt>
              </c:numCache>
            </c:numRef>
          </c:val>
        </c:ser>
        <c:ser>
          <c:idx val="1"/>
          <c:order val="1"/>
          <c:tx>
            <c:strRef>
              <c:f>Data!$R$2</c:f>
              <c:strCache>
                <c:ptCount val="1"/>
                <c:pt idx="0">
                  <c:v>Cao</c:v>
                </c:pt>
              </c:strCache>
            </c:strRef>
          </c:tx>
          <c:spPr>
            <a:ln w="47625">
              <a:noFill/>
            </a:ln>
          </c:spPr>
          <c:marker>
            <c:symbol val="none"/>
          </c:marker>
          <c:cat>
            <c:strRef>
              <c:f>Data!$P$3:$P$65</c:f>
              <c:strCache>
                <c:ptCount val="63"/>
                <c:pt idx="0">
                  <c:v>Bà Rịa Vũng Tàu</c:v>
                </c:pt>
                <c:pt idx="1">
                  <c:v>Hà Tĩnh</c:v>
                </c:pt>
                <c:pt idx="2">
                  <c:v>Nam Định</c:v>
                </c:pt>
                <c:pt idx="3">
                  <c:v>Sơn La</c:v>
                </c:pt>
                <c:pt idx="4">
                  <c:v>Lạng Sơn</c:v>
                </c:pt>
                <c:pt idx="5">
                  <c:v>Quảng Bình</c:v>
                </c:pt>
                <c:pt idx="6">
                  <c:v>Long An</c:v>
                </c:pt>
                <c:pt idx="7">
                  <c:v>Quảng Trị</c:v>
                </c:pt>
                <c:pt idx="8">
                  <c:v>Yên Bái</c:v>
                </c:pt>
                <c:pt idx="9">
                  <c:v>Bình Phước</c:v>
                </c:pt>
                <c:pt idx="10">
                  <c:v>TP. Hồ Chí Minh</c:v>
                </c:pt>
                <c:pt idx="11">
                  <c:v>Gia Lai</c:v>
                </c:pt>
                <c:pt idx="12">
                  <c:v>TP. Hà Nội</c:v>
                </c:pt>
                <c:pt idx="13">
                  <c:v>Hòa Bình</c:v>
                </c:pt>
                <c:pt idx="14">
                  <c:v>Thanh Hóa</c:v>
                </c:pt>
                <c:pt idx="15">
                  <c:v>Thái Nguyên</c:v>
                </c:pt>
                <c:pt idx="16">
                  <c:v>Nghệ An</c:v>
                </c:pt>
                <c:pt idx="17">
                  <c:v>Bến Tre</c:v>
                </c:pt>
                <c:pt idx="18">
                  <c:v>Hải Dương</c:v>
                </c:pt>
                <c:pt idx="19">
                  <c:v>Đắk Nông</c:v>
                </c:pt>
                <c:pt idx="20">
                  <c:v>Tiền Giang</c:v>
                </c:pt>
                <c:pt idx="21">
                  <c:v>Thái Bình</c:v>
                </c:pt>
                <c:pt idx="22">
                  <c:v>Lào Cai</c:v>
                </c:pt>
                <c:pt idx="23">
                  <c:v>Đắk Lắk</c:v>
                </c:pt>
                <c:pt idx="24">
                  <c:v>Bắc Kạn</c:v>
                </c:pt>
                <c:pt idx="25">
                  <c:v>Điện Biên</c:v>
                </c:pt>
                <c:pt idx="26">
                  <c:v>Quảng Nam</c:v>
                </c:pt>
                <c:pt idx="27">
                  <c:v>Bình Định</c:v>
                </c:pt>
                <c:pt idx="28">
                  <c:v>Hà Nam</c:v>
                </c:pt>
                <c:pt idx="29">
                  <c:v>Quảng Ninh</c:v>
                </c:pt>
                <c:pt idx="30">
                  <c:v>Tuyên Quang</c:v>
                </c:pt>
                <c:pt idx="31">
                  <c:v>Khánh Hòa </c:v>
                </c:pt>
                <c:pt idx="32">
                  <c:v>Cao Bằng</c:v>
                </c:pt>
                <c:pt idx="33">
                  <c:v>TP. Cần Thơ</c:v>
                </c:pt>
                <c:pt idx="34">
                  <c:v>Bắc Giang</c:v>
                </c:pt>
                <c:pt idx="35">
                  <c:v>Đồng Tháp</c:v>
                </c:pt>
                <c:pt idx="36">
                  <c:v>Bình Dương</c:v>
                </c:pt>
                <c:pt idx="37">
                  <c:v>Cà Mau</c:v>
                </c:pt>
                <c:pt idx="38">
                  <c:v>TP. Đà Nẵng</c:v>
                </c:pt>
                <c:pt idx="39">
                  <c:v>Đồng Nai</c:v>
                </c:pt>
                <c:pt idx="40">
                  <c:v>Vĩnh Phúc</c:v>
                </c:pt>
                <c:pt idx="41">
                  <c:v>Thừa Thiên-Huế</c:v>
                </c:pt>
                <c:pt idx="42">
                  <c:v>TP. Hải Phòng</c:v>
                </c:pt>
                <c:pt idx="43">
                  <c:v>Quảng Ngãi</c:v>
                </c:pt>
                <c:pt idx="44">
                  <c:v>Bắc Ninh</c:v>
                </c:pt>
                <c:pt idx="45">
                  <c:v>Ninh Bình</c:v>
                </c:pt>
                <c:pt idx="46">
                  <c:v>Kon Tum</c:v>
                </c:pt>
                <c:pt idx="47">
                  <c:v>Lai Châu</c:v>
                </c:pt>
                <c:pt idx="48">
                  <c:v>Vĩnh Long</c:v>
                </c:pt>
                <c:pt idx="49">
                  <c:v>Hưng Yên</c:v>
                </c:pt>
                <c:pt idx="50">
                  <c:v>Phú Thọ</c:v>
                </c:pt>
                <c:pt idx="51">
                  <c:v>Phú Yên</c:v>
                </c:pt>
                <c:pt idx="52">
                  <c:v>An Giang</c:v>
                </c:pt>
                <c:pt idx="53">
                  <c:v>Sóc Trăng</c:v>
                </c:pt>
                <c:pt idx="54">
                  <c:v>Bình Thuận</c:v>
                </c:pt>
                <c:pt idx="55">
                  <c:v>Hà Giang</c:v>
                </c:pt>
                <c:pt idx="56">
                  <c:v>Hậu Giang</c:v>
                </c:pt>
                <c:pt idx="57">
                  <c:v>Kiên Giang</c:v>
                </c:pt>
                <c:pt idx="58">
                  <c:v>Bạc Liêu</c:v>
                </c:pt>
                <c:pt idx="59">
                  <c:v>Ninh Thuận</c:v>
                </c:pt>
                <c:pt idx="60">
                  <c:v>Tây Ninh</c:v>
                </c:pt>
                <c:pt idx="61">
                  <c:v>Lâm Đồng</c:v>
                </c:pt>
                <c:pt idx="62">
                  <c:v>Trà Vinh</c:v>
                </c:pt>
              </c:strCache>
            </c:strRef>
          </c:cat>
          <c:val>
            <c:numRef>
              <c:f>Data!$R$3:$R$65</c:f>
              <c:numCache>
                <c:formatCode>0.000</c:formatCode>
                <c:ptCount val="63"/>
                <c:pt idx="0">
                  <c:v>7.0761139999999996</c:v>
                </c:pt>
                <c:pt idx="1">
                  <c:v>7.0655439999999965</c:v>
                </c:pt>
                <c:pt idx="2">
                  <c:v>7.0118299999999998</c:v>
                </c:pt>
                <c:pt idx="3">
                  <c:v>6.8693299999999997</c:v>
                </c:pt>
                <c:pt idx="4">
                  <c:v>6.9929600000000001</c:v>
                </c:pt>
                <c:pt idx="5">
                  <c:v>7.1953319999999845</c:v>
                </c:pt>
                <c:pt idx="6">
                  <c:v>6.300942</c:v>
                </c:pt>
                <c:pt idx="7">
                  <c:v>6.8212020000000004</c:v>
                </c:pt>
                <c:pt idx="8">
                  <c:v>6.3267379999999855</c:v>
                </c:pt>
                <c:pt idx="9">
                  <c:v>6.4344440000000001</c:v>
                </c:pt>
                <c:pt idx="10">
                  <c:v>6.2837449999999997</c:v>
                </c:pt>
                <c:pt idx="11">
                  <c:v>6.1284339999999755</c:v>
                </c:pt>
                <c:pt idx="12">
                  <c:v>6.223357</c:v>
                </c:pt>
                <c:pt idx="13">
                  <c:v>6.2568580000000003</c:v>
                </c:pt>
                <c:pt idx="14">
                  <c:v>6.0964489999999998</c:v>
                </c:pt>
                <c:pt idx="15">
                  <c:v>6.3199199999999855</c:v>
                </c:pt>
                <c:pt idx="16">
                  <c:v>6.3263480000000003</c:v>
                </c:pt>
                <c:pt idx="17">
                  <c:v>6.2480539999999998</c:v>
                </c:pt>
                <c:pt idx="18">
                  <c:v>6.1655969999999689</c:v>
                </c:pt>
                <c:pt idx="19">
                  <c:v>6.3825899999999764</c:v>
                </c:pt>
                <c:pt idx="20">
                  <c:v>6.1925469999999745</c:v>
                </c:pt>
                <c:pt idx="21">
                  <c:v>6.1948439999999945</c:v>
                </c:pt>
                <c:pt idx="22">
                  <c:v>6.4325549999999945</c:v>
                </c:pt>
                <c:pt idx="23">
                  <c:v>5.9565469999999996</c:v>
                </c:pt>
                <c:pt idx="24">
                  <c:v>6.2369050000000001</c:v>
                </c:pt>
                <c:pt idx="25">
                  <c:v>5.8637639999999998</c:v>
                </c:pt>
                <c:pt idx="26">
                  <c:v>5.8076159999999755</c:v>
                </c:pt>
                <c:pt idx="27">
                  <c:v>6.1096069999999996</c:v>
                </c:pt>
                <c:pt idx="28">
                  <c:v>5.8962789999999998</c:v>
                </c:pt>
                <c:pt idx="29">
                  <c:v>5.7863550000000004</c:v>
                </c:pt>
                <c:pt idx="30">
                  <c:v>5.7702869999999997</c:v>
                </c:pt>
                <c:pt idx="31">
                  <c:v>5.653009</c:v>
                </c:pt>
                <c:pt idx="32">
                  <c:v>5.7334899999999998</c:v>
                </c:pt>
                <c:pt idx="33">
                  <c:v>5.8187530000000001</c:v>
                </c:pt>
                <c:pt idx="34">
                  <c:v>5.747903</c:v>
                </c:pt>
                <c:pt idx="35">
                  <c:v>5.8140929999999855</c:v>
                </c:pt>
                <c:pt idx="36">
                  <c:v>5.8065179999999845</c:v>
                </c:pt>
                <c:pt idx="37">
                  <c:v>5.8040929999999955</c:v>
                </c:pt>
                <c:pt idx="38">
                  <c:v>5.6490210000000003</c:v>
                </c:pt>
                <c:pt idx="39">
                  <c:v>5.5590549999999945</c:v>
                </c:pt>
                <c:pt idx="40">
                  <c:v>5.7220269999999855</c:v>
                </c:pt>
                <c:pt idx="41">
                  <c:v>5.5047079999999955</c:v>
                </c:pt>
                <c:pt idx="42">
                  <c:v>5.4498090000000134</c:v>
                </c:pt>
                <c:pt idx="43">
                  <c:v>5.6014739999999996</c:v>
                </c:pt>
                <c:pt idx="44">
                  <c:v>5.71915</c:v>
                </c:pt>
                <c:pt idx="45">
                  <c:v>6.0048039999999965</c:v>
                </c:pt>
                <c:pt idx="46">
                  <c:v>5.3775930000000001</c:v>
                </c:pt>
                <c:pt idx="47">
                  <c:v>5.3854670000000002</c:v>
                </c:pt>
                <c:pt idx="48">
                  <c:v>5.2093080000000134</c:v>
                </c:pt>
                <c:pt idx="49">
                  <c:v>5.2385520000000003</c:v>
                </c:pt>
                <c:pt idx="50">
                  <c:v>5.1725409999999945</c:v>
                </c:pt>
                <c:pt idx="51">
                  <c:v>5.1624549999999614</c:v>
                </c:pt>
                <c:pt idx="52">
                  <c:v>5.1414109999999855</c:v>
                </c:pt>
                <c:pt idx="53">
                  <c:v>5.1914159999999745</c:v>
                </c:pt>
                <c:pt idx="54">
                  <c:v>5.4532959999999999</c:v>
                </c:pt>
                <c:pt idx="55">
                  <c:v>5.0245639999999945</c:v>
                </c:pt>
                <c:pt idx="56">
                  <c:v>5.0452260000000004</c:v>
                </c:pt>
                <c:pt idx="57">
                  <c:v>4.9743690000000313</c:v>
                </c:pt>
                <c:pt idx="58">
                  <c:v>4.9181470000000003</c:v>
                </c:pt>
                <c:pt idx="59">
                  <c:v>5.1221619999999755</c:v>
                </c:pt>
                <c:pt idx="60">
                  <c:v>4.8931879999999746</c:v>
                </c:pt>
                <c:pt idx="61">
                  <c:v>4.7433550000000002</c:v>
                </c:pt>
                <c:pt idx="62">
                  <c:v>4.557885999999967</c:v>
                </c:pt>
              </c:numCache>
            </c:numRef>
          </c:val>
        </c:ser>
        <c:ser>
          <c:idx val="2"/>
          <c:order val="2"/>
          <c:tx>
            <c:strRef>
              <c:f>Data!$S$2</c:f>
              <c:strCache>
                <c:ptCount val="1"/>
                <c:pt idx="0">
                  <c:v>Trung bình</c:v>
                </c:pt>
              </c:strCache>
            </c:strRef>
          </c:tx>
          <c:spPr>
            <a:ln w="47625">
              <a:noFill/>
            </a:ln>
          </c:spPr>
          <c:cat>
            <c:strRef>
              <c:f>Data!$P$3:$P$65</c:f>
              <c:strCache>
                <c:ptCount val="63"/>
                <c:pt idx="0">
                  <c:v>Bà Rịa Vũng Tàu</c:v>
                </c:pt>
                <c:pt idx="1">
                  <c:v>Hà Tĩnh</c:v>
                </c:pt>
                <c:pt idx="2">
                  <c:v>Nam Định</c:v>
                </c:pt>
                <c:pt idx="3">
                  <c:v>Sơn La</c:v>
                </c:pt>
                <c:pt idx="4">
                  <c:v>Lạng Sơn</c:v>
                </c:pt>
                <c:pt idx="5">
                  <c:v>Quảng Bình</c:v>
                </c:pt>
                <c:pt idx="6">
                  <c:v>Long An</c:v>
                </c:pt>
                <c:pt idx="7">
                  <c:v>Quảng Trị</c:v>
                </c:pt>
                <c:pt idx="8">
                  <c:v>Yên Bái</c:v>
                </c:pt>
                <c:pt idx="9">
                  <c:v>Bình Phước</c:v>
                </c:pt>
                <c:pt idx="10">
                  <c:v>TP. Hồ Chí Minh</c:v>
                </c:pt>
                <c:pt idx="11">
                  <c:v>Gia Lai</c:v>
                </c:pt>
                <c:pt idx="12">
                  <c:v>TP. Hà Nội</c:v>
                </c:pt>
                <c:pt idx="13">
                  <c:v>Hòa Bình</c:v>
                </c:pt>
                <c:pt idx="14">
                  <c:v>Thanh Hóa</c:v>
                </c:pt>
                <c:pt idx="15">
                  <c:v>Thái Nguyên</c:v>
                </c:pt>
                <c:pt idx="16">
                  <c:v>Nghệ An</c:v>
                </c:pt>
                <c:pt idx="17">
                  <c:v>Bến Tre</c:v>
                </c:pt>
                <c:pt idx="18">
                  <c:v>Hải Dương</c:v>
                </c:pt>
                <c:pt idx="19">
                  <c:v>Đắk Nông</c:v>
                </c:pt>
                <c:pt idx="20">
                  <c:v>Tiền Giang</c:v>
                </c:pt>
                <c:pt idx="21">
                  <c:v>Thái Bình</c:v>
                </c:pt>
                <c:pt idx="22">
                  <c:v>Lào Cai</c:v>
                </c:pt>
                <c:pt idx="23">
                  <c:v>Đắk Lắk</c:v>
                </c:pt>
                <c:pt idx="24">
                  <c:v>Bắc Kạn</c:v>
                </c:pt>
                <c:pt idx="25">
                  <c:v>Điện Biên</c:v>
                </c:pt>
                <c:pt idx="26">
                  <c:v>Quảng Nam</c:v>
                </c:pt>
                <c:pt idx="27">
                  <c:v>Bình Định</c:v>
                </c:pt>
                <c:pt idx="28">
                  <c:v>Hà Nam</c:v>
                </c:pt>
                <c:pt idx="29">
                  <c:v>Quảng Ninh</c:v>
                </c:pt>
                <c:pt idx="30">
                  <c:v>Tuyên Quang</c:v>
                </c:pt>
                <c:pt idx="31">
                  <c:v>Khánh Hòa </c:v>
                </c:pt>
                <c:pt idx="32">
                  <c:v>Cao Bằng</c:v>
                </c:pt>
                <c:pt idx="33">
                  <c:v>TP. Cần Thơ</c:v>
                </c:pt>
                <c:pt idx="34">
                  <c:v>Bắc Giang</c:v>
                </c:pt>
                <c:pt idx="35">
                  <c:v>Đồng Tháp</c:v>
                </c:pt>
                <c:pt idx="36">
                  <c:v>Bình Dương</c:v>
                </c:pt>
                <c:pt idx="37">
                  <c:v>Cà Mau</c:v>
                </c:pt>
                <c:pt idx="38">
                  <c:v>TP. Đà Nẵng</c:v>
                </c:pt>
                <c:pt idx="39">
                  <c:v>Đồng Nai</c:v>
                </c:pt>
                <c:pt idx="40">
                  <c:v>Vĩnh Phúc</c:v>
                </c:pt>
                <c:pt idx="41">
                  <c:v>Thừa Thiên-Huế</c:v>
                </c:pt>
                <c:pt idx="42">
                  <c:v>TP. Hải Phòng</c:v>
                </c:pt>
                <c:pt idx="43">
                  <c:v>Quảng Ngãi</c:v>
                </c:pt>
                <c:pt idx="44">
                  <c:v>Bắc Ninh</c:v>
                </c:pt>
                <c:pt idx="45">
                  <c:v>Ninh Bình</c:v>
                </c:pt>
                <c:pt idx="46">
                  <c:v>Kon Tum</c:v>
                </c:pt>
                <c:pt idx="47">
                  <c:v>Lai Châu</c:v>
                </c:pt>
                <c:pt idx="48">
                  <c:v>Vĩnh Long</c:v>
                </c:pt>
                <c:pt idx="49">
                  <c:v>Hưng Yên</c:v>
                </c:pt>
                <c:pt idx="50">
                  <c:v>Phú Thọ</c:v>
                </c:pt>
                <c:pt idx="51">
                  <c:v>Phú Yên</c:v>
                </c:pt>
                <c:pt idx="52">
                  <c:v>An Giang</c:v>
                </c:pt>
                <c:pt idx="53">
                  <c:v>Sóc Trăng</c:v>
                </c:pt>
                <c:pt idx="54">
                  <c:v>Bình Thuận</c:v>
                </c:pt>
                <c:pt idx="55">
                  <c:v>Hà Giang</c:v>
                </c:pt>
                <c:pt idx="56">
                  <c:v>Hậu Giang</c:v>
                </c:pt>
                <c:pt idx="57">
                  <c:v>Kiên Giang</c:v>
                </c:pt>
                <c:pt idx="58">
                  <c:v>Bạc Liêu</c:v>
                </c:pt>
                <c:pt idx="59">
                  <c:v>Ninh Thuận</c:v>
                </c:pt>
                <c:pt idx="60">
                  <c:v>Tây Ninh</c:v>
                </c:pt>
                <c:pt idx="61">
                  <c:v>Lâm Đồng</c:v>
                </c:pt>
                <c:pt idx="62">
                  <c:v>Trà Vinh</c:v>
                </c:pt>
              </c:strCache>
            </c:strRef>
          </c:cat>
          <c:val>
            <c:numRef>
              <c:f>Data!$S$3:$S$65</c:f>
              <c:numCache>
                <c:formatCode>0.000</c:formatCode>
                <c:ptCount val="63"/>
                <c:pt idx="0">
                  <c:v>6.8490390000000003</c:v>
                </c:pt>
                <c:pt idx="1">
                  <c:v>6.6845919999999746</c:v>
                </c:pt>
                <c:pt idx="2">
                  <c:v>6.6516310000000001</c:v>
                </c:pt>
                <c:pt idx="3">
                  <c:v>6.5363990000000314</c:v>
                </c:pt>
                <c:pt idx="4">
                  <c:v>6.3803089999999996</c:v>
                </c:pt>
                <c:pt idx="5">
                  <c:v>6.3507759999999855</c:v>
                </c:pt>
                <c:pt idx="6">
                  <c:v>6.1490020000000003</c:v>
                </c:pt>
                <c:pt idx="7">
                  <c:v>6.0955599999999945</c:v>
                </c:pt>
                <c:pt idx="8">
                  <c:v>6.0498380000000003</c:v>
                </c:pt>
                <c:pt idx="9">
                  <c:v>6.0208529999999945</c:v>
                </c:pt>
                <c:pt idx="10">
                  <c:v>6.0057119999999955</c:v>
                </c:pt>
                <c:pt idx="11">
                  <c:v>6.0022630000000134</c:v>
                </c:pt>
                <c:pt idx="12">
                  <c:v>5.9936280000000259</c:v>
                </c:pt>
                <c:pt idx="13">
                  <c:v>5.9872360000000002</c:v>
                </c:pt>
                <c:pt idx="14">
                  <c:v>5.9646610000000004</c:v>
                </c:pt>
                <c:pt idx="15">
                  <c:v>5.9552339999999999</c:v>
                </c:pt>
                <c:pt idx="16">
                  <c:v>5.9375099999999996</c:v>
                </c:pt>
                <c:pt idx="17">
                  <c:v>5.9310970000000314</c:v>
                </c:pt>
                <c:pt idx="18">
                  <c:v>5.8927630000000004</c:v>
                </c:pt>
                <c:pt idx="19">
                  <c:v>5.8923579999999856</c:v>
                </c:pt>
                <c:pt idx="20">
                  <c:v>5.8884359999999845</c:v>
                </c:pt>
                <c:pt idx="21">
                  <c:v>5.8450280000000001</c:v>
                </c:pt>
                <c:pt idx="22">
                  <c:v>5.8307789999999997</c:v>
                </c:pt>
                <c:pt idx="23">
                  <c:v>5.8017479999999999</c:v>
                </c:pt>
                <c:pt idx="24">
                  <c:v>5.7730880000000004</c:v>
                </c:pt>
                <c:pt idx="25">
                  <c:v>5.7286530000000004</c:v>
                </c:pt>
                <c:pt idx="26">
                  <c:v>5.7166600000000134</c:v>
                </c:pt>
                <c:pt idx="27">
                  <c:v>5.6818859999999765</c:v>
                </c:pt>
                <c:pt idx="28">
                  <c:v>5.5704890000000002</c:v>
                </c:pt>
                <c:pt idx="29">
                  <c:v>5.5638839999999945</c:v>
                </c:pt>
                <c:pt idx="30">
                  <c:v>5.5416740000000004</c:v>
                </c:pt>
                <c:pt idx="31">
                  <c:v>5.5332730000000314</c:v>
                </c:pt>
                <c:pt idx="32">
                  <c:v>5.5162909999999998</c:v>
                </c:pt>
                <c:pt idx="33">
                  <c:v>5.4907389999999996</c:v>
                </c:pt>
                <c:pt idx="34">
                  <c:v>5.488588</c:v>
                </c:pt>
                <c:pt idx="35">
                  <c:v>5.4763390000000314</c:v>
                </c:pt>
                <c:pt idx="36">
                  <c:v>5.4756970000000313</c:v>
                </c:pt>
                <c:pt idx="37">
                  <c:v>5.456194</c:v>
                </c:pt>
                <c:pt idx="38">
                  <c:v>5.4561409999999997</c:v>
                </c:pt>
                <c:pt idx="39">
                  <c:v>5.3873839999999955</c:v>
                </c:pt>
                <c:pt idx="40">
                  <c:v>5.3767560000000003</c:v>
                </c:pt>
                <c:pt idx="41">
                  <c:v>5.3543699999999985</c:v>
                </c:pt>
                <c:pt idx="42">
                  <c:v>5.3071139999999755</c:v>
                </c:pt>
                <c:pt idx="43">
                  <c:v>5.3057660000000002</c:v>
                </c:pt>
                <c:pt idx="44">
                  <c:v>5.3002510000000003</c:v>
                </c:pt>
                <c:pt idx="45">
                  <c:v>5.2314420000000315</c:v>
                </c:pt>
                <c:pt idx="46">
                  <c:v>5.1636839999999955</c:v>
                </c:pt>
                <c:pt idx="47">
                  <c:v>5.0847379999999855</c:v>
                </c:pt>
                <c:pt idx="48">
                  <c:v>5.0805149999999717</c:v>
                </c:pt>
                <c:pt idx="49">
                  <c:v>5.0314530000000124</c:v>
                </c:pt>
                <c:pt idx="50">
                  <c:v>5.0246129999999845</c:v>
                </c:pt>
                <c:pt idx="51">
                  <c:v>5.0190289999999997</c:v>
                </c:pt>
                <c:pt idx="52">
                  <c:v>4.958939</c:v>
                </c:pt>
                <c:pt idx="53">
                  <c:v>4.9221659999999945</c:v>
                </c:pt>
                <c:pt idx="54">
                  <c:v>4.8818190000000001</c:v>
                </c:pt>
                <c:pt idx="55">
                  <c:v>4.8291809999999735</c:v>
                </c:pt>
                <c:pt idx="56">
                  <c:v>4.7896340000000004</c:v>
                </c:pt>
                <c:pt idx="57">
                  <c:v>4.7671589999999764</c:v>
                </c:pt>
                <c:pt idx="58">
                  <c:v>4.6745239999999955</c:v>
                </c:pt>
                <c:pt idx="59">
                  <c:v>4.6414799999999996</c:v>
                </c:pt>
                <c:pt idx="60">
                  <c:v>4.6269239999999945</c:v>
                </c:pt>
                <c:pt idx="61">
                  <c:v>4.6039779999999855</c:v>
                </c:pt>
                <c:pt idx="62">
                  <c:v>4.4353559999999996</c:v>
                </c:pt>
              </c:numCache>
            </c:numRef>
          </c:val>
        </c:ser>
        <c:hiLowLines/>
        <c:axId val="265542656"/>
        <c:axId val="149316352"/>
      </c:stockChart>
      <c:catAx>
        <c:axId val="265542656"/>
        <c:scaling>
          <c:orientation val="minMax"/>
        </c:scaling>
        <c:axPos val="b"/>
        <c:majorTickMark val="cross"/>
        <c:minorTickMark val="cross"/>
        <c:tickLblPos val="nextTo"/>
        <c:txPr>
          <a:bodyPr rot="-5400000" vert="horz"/>
          <a:lstStyle/>
          <a:p>
            <a:pPr>
              <a:defRPr sz="800">
                <a:latin typeface="Arial" pitchFamily="34" charset="0"/>
                <a:cs typeface="Arial" pitchFamily="34" charset="0"/>
              </a:defRPr>
            </a:pPr>
            <a:endParaRPr lang="en-US"/>
          </a:p>
        </c:txPr>
        <c:crossAx val="149316352"/>
        <c:crosses val="autoZero"/>
        <c:auto val="1"/>
        <c:lblAlgn val="ctr"/>
        <c:lblOffset val="100"/>
        <c:tickLblSkip val="1"/>
      </c:catAx>
      <c:valAx>
        <c:axId val="149316352"/>
        <c:scaling>
          <c:orientation val="minMax"/>
          <c:max val="7.25"/>
          <c:min val="4"/>
        </c:scaling>
        <c:axPos val="l"/>
        <c:majorGridlines/>
        <c:numFmt formatCode="0.00" sourceLinked="0"/>
        <c:tickLblPos val="nextTo"/>
        <c:crossAx val="265542656"/>
        <c:crosses val="autoZero"/>
        <c:crossBetween val="between"/>
        <c:majorUnit val="0.25"/>
      </c:valAx>
    </c:plotArea>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style val="15"/>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520762130987855E-2"/>
          <c:y val="3.0656681709141188E-2"/>
          <c:w val="0.92736426393212656"/>
          <c:h val="0.78923418117130306"/>
        </c:manualLayout>
      </c:layout>
      <c:stockChart>
        <c:ser>
          <c:idx val="0"/>
          <c:order val="0"/>
          <c:tx>
            <c:strRef>
              <c:f>Data!$V$2</c:f>
              <c:strCache>
                <c:ptCount val="1"/>
                <c:pt idx="0">
                  <c:v>Thấp</c:v>
                </c:pt>
              </c:strCache>
            </c:strRef>
          </c:tx>
          <c:spPr>
            <a:ln w="47625">
              <a:noFill/>
            </a:ln>
          </c:spPr>
          <c:marker>
            <c:symbol val="none"/>
          </c:marker>
          <c:cat>
            <c:strRef>
              <c:f>Data!$U$3:$U$65</c:f>
              <c:strCache>
                <c:ptCount val="63"/>
                <c:pt idx="0">
                  <c:v>Quảng Trị</c:v>
                </c:pt>
                <c:pt idx="1">
                  <c:v>Quảng Bình</c:v>
                </c:pt>
                <c:pt idx="2">
                  <c:v>Hà Tĩnh</c:v>
                </c:pt>
                <c:pt idx="3">
                  <c:v>Thái Bình</c:v>
                </c:pt>
                <c:pt idx="4">
                  <c:v>Nghệ An</c:v>
                </c:pt>
                <c:pt idx="5">
                  <c:v>Nam Định</c:v>
                </c:pt>
                <c:pt idx="6">
                  <c:v>Hải Dương</c:v>
                </c:pt>
                <c:pt idx="7">
                  <c:v>Long An</c:v>
                </c:pt>
                <c:pt idx="8">
                  <c:v>Hà Nam</c:v>
                </c:pt>
                <c:pt idx="9">
                  <c:v>Hòa Bình</c:v>
                </c:pt>
                <c:pt idx="10">
                  <c:v>Bình Định</c:v>
                </c:pt>
                <c:pt idx="11">
                  <c:v>Quảng Ninh</c:v>
                </c:pt>
                <c:pt idx="12">
                  <c:v>Thanh Hóa</c:v>
                </c:pt>
                <c:pt idx="13">
                  <c:v>Đồng Tháp</c:v>
                </c:pt>
                <c:pt idx="14">
                  <c:v>Phú Thọ</c:v>
                </c:pt>
                <c:pt idx="15">
                  <c:v>Lạng Sơn</c:v>
                </c:pt>
                <c:pt idx="16">
                  <c:v>Bình Phước</c:v>
                </c:pt>
                <c:pt idx="17">
                  <c:v>Sơn La</c:v>
                </c:pt>
                <c:pt idx="18">
                  <c:v>TP. Đà Nẵng</c:v>
                </c:pt>
                <c:pt idx="19">
                  <c:v>Tiền Giang</c:v>
                </c:pt>
                <c:pt idx="20">
                  <c:v>TP. Hà Nội</c:v>
                </c:pt>
                <c:pt idx="21">
                  <c:v>Bắc Kạn</c:v>
                </c:pt>
                <c:pt idx="22">
                  <c:v>Yên Bái</c:v>
                </c:pt>
                <c:pt idx="23">
                  <c:v>Vĩnh Phúc</c:v>
                </c:pt>
                <c:pt idx="24">
                  <c:v>Kon Tum</c:v>
                </c:pt>
                <c:pt idx="25">
                  <c:v>Quảng Ngãi</c:v>
                </c:pt>
                <c:pt idx="26">
                  <c:v>Lào Cai</c:v>
                </c:pt>
                <c:pt idx="27">
                  <c:v>Đắk Nông</c:v>
                </c:pt>
                <c:pt idx="28">
                  <c:v>TP. Cần Thơ</c:v>
                </c:pt>
                <c:pt idx="29">
                  <c:v>Bắc Ninh</c:v>
                </c:pt>
                <c:pt idx="30">
                  <c:v>Thái Nguyên</c:v>
                </c:pt>
                <c:pt idx="31">
                  <c:v>Đắk Lắk</c:v>
                </c:pt>
                <c:pt idx="32">
                  <c:v>Bà Rịa Vũng Tàu</c:v>
                </c:pt>
                <c:pt idx="33">
                  <c:v>Lâm Đồng</c:v>
                </c:pt>
                <c:pt idx="34">
                  <c:v>Ninh Thuận</c:v>
                </c:pt>
                <c:pt idx="35">
                  <c:v>Điện Biên</c:v>
                </c:pt>
                <c:pt idx="36">
                  <c:v>Bắc Giang</c:v>
                </c:pt>
                <c:pt idx="37">
                  <c:v>Bình Thuận</c:v>
                </c:pt>
                <c:pt idx="38">
                  <c:v>Gia Lai</c:v>
                </c:pt>
                <c:pt idx="39">
                  <c:v>Quảng Nam</c:v>
                </c:pt>
                <c:pt idx="40">
                  <c:v>Vĩnh Long</c:v>
                </c:pt>
                <c:pt idx="41">
                  <c:v>Bình Dương</c:v>
                </c:pt>
                <c:pt idx="42">
                  <c:v>Tuyên Quang</c:v>
                </c:pt>
                <c:pt idx="43">
                  <c:v>Thừa Thiên-Huế</c:v>
                </c:pt>
                <c:pt idx="44">
                  <c:v>Kiên Giang</c:v>
                </c:pt>
                <c:pt idx="45">
                  <c:v>Khánh Hòa </c:v>
                </c:pt>
                <c:pt idx="46">
                  <c:v>Hậu Giang</c:v>
                </c:pt>
                <c:pt idx="47">
                  <c:v>TP. Hồ Chí Minh</c:v>
                </c:pt>
                <c:pt idx="48">
                  <c:v>Phú Yên</c:v>
                </c:pt>
                <c:pt idx="49">
                  <c:v>Lai Châu</c:v>
                </c:pt>
                <c:pt idx="50">
                  <c:v>Tây Ninh</c:v>
                </c:pt>
                <c:pt idx="51">
                  <c:v>Cà Mau</c:v>
                </c:pt>
                <c:pt idx="52">
                  <c:v>Sóc Trăng</c:v>
                </c:pt>
                <c:pt idx="53">
                  <c:v>Hưng Yên</c:v>
                </c:pt>
                <c:pt idx="54">
                  <c:v>Đồng Nai</c:v>
                </c:pt>
                <c:pt idx="55">
                  <c:v>Bến Tre</c:v>
                </c:pt>
                <c:pt idx="56">
                  <c:v>Trà Vinh</c:v>
                </c:pt>
                <c:pt idx="57">
                  <c:v>Ninh Bình</c:v>
                </c:pt>
                <c:pt idx="58">
                  <c:v>Bạc Liêu</c:v>
                </c:pt>
                <c:pt idx="59">
                  <c:v>Hà Giang</c:v>
                </c:pt>
                <c:pt idx="60">
                  <c:v>Cao Bằng</c:v>
                </c:pt>
                <c:pt idx="61">
                  <c:v>TP. Hải Phòng</c:v>
                </c:pt>
                <c:pt idx="62">
                  <c:v>An Giang</c:v>
                </c:pt>
              </c:strCache>
            </c:strRef>
          </c:cat>
          <c:val>
            <c:numRef>
              <c:f>Data!$V$3:$V$65</c:f>
              <c:numCache>
                <c:formatCode>0.000</c:formatCode>
                <c:ptCount val="63"/>
                <c:pt idx="0">
                  <c:v>6.8186619999999998</c:v>
                </c:pt>
                <c:pt idx="1">
                  <c:v>6.37059</c:v>
                </c:pt>
                <c:pt idx="2">
                  <c:v>5.9599539999999998</c:v>
                </c:pt>
                <c:pt idx="3">
                  <c:v>6.2334849999999955</c:v>
                </c:pt>
                <c:pt idx="4">
                  <c:v>6.0950009999999955</c:v>
                </c:pt>
                <c:pt idx="5">
                  <c:v>5.4710760000000134</c:v>
                </c:pt>
                <c:pt idx="6">
                  <c:v>6.0936940000000002</c:v>
                </c:pt>
                <c:pt idx="7">
                  <c:v>6.0703220000000124</c:v>
                </c:pt>
                <c:pt idx="8">
                  <c:v>5.7603960000000001</c:v>
                </c:pt>
                <c:pt idx="9">
                  <c:v>5.9375090000000004</c:v>
                </c:pt>
                <c:pt idx="10">
                  <c:v>5.8278009999999734</c:v>
                </c:pt>
                <c:pt idx="11">
                  <c:v>5.7997389999999998</c:v>
                </c:pt>
                <c:pt idx="12">
                  <c:v>5.8244029999999762</c:v>
                </c:pt>
                <c:pt idx="13">
                  <c:v>5.5106089999999996</c:v>
                </c:pt>
                <c:pt idx="14">
                  <c:v>5.5151159999999697</c:v>
                </c:pt>
                <c:pt idx="15">
                  <c:v>5.0629529999999763</c:v>
                </c:pt>
                <c:pt idx="16">
                  <c:v>5.5440249999999791</c:v>
                </c:pt>
                <c:pt idx="17">
                  <c:v>5.6700790000000003</c:v>
                </c:pt>
                <c:pt idx="18">
                  <c:v>5.5264129999999945</c:v>
                </c:pt>
                <c:pt idx="19">
                  <c:v>5.4607390000000002</c:v>
                </c:pt>
                <c:pt idx="20">
                  <c:v>5.2121439999999986</c:v>
                </c:pt>
                <c:pt idx="21">
                  <c:v>5.5847299999999995</c:v>
                </c:pt>
                <c:pt idx="22">
                  <c:v>5.4787030000000261</c:v>
                </c:pt>
                <c:pt idx="23">
                  <c:v>4.8872980000000004</c:v>
                </c:pt>
                <c:pt idx="24">
                  <c:v>5.4583290000000124</c:v>
                </c:pt>
                <c:pt idx="25">
                  <c:v>5.2995219999999996</c:v>
                </c:pt>
                <c:pt idx="26">
                  <c:v>5.4441049999999791</c:v>
                </c:pt>
                <c:pt idx="27">
                  <c:v>5.4085470000000004</c:v>
                </c:pt>
                <c:pt idx="28">
                  <c:v>5.4465519999999996</c:v>
                </c:pt>
                <c:pt idx="29">
                  <c:v>4.9929359999999763</c:v>
                </c:pt>
                <c:pt idx="30">
                  <c:v>5.1441909999999762</c:v>
                </c:pt>
                <c:pt idx="31">
                  <c:v>5.4176339999999996</c:v>
                </c:pt>
                <c:pt idx="32">
                  <c:v>5.3927309999999791</c:v>
                </c:pt>
                <c:pt idx="33">
                  <c:v>5.355728</c:v>
                </c:pt>
                <c:pt idx="34">
                  <c:v>5.3102090000000004</c:v>
                </c:pt>
                <c:pt idx="35">
                  <c:v>5.3219809999999734</c:v>
                </c:pt>
                <c:pt idx="36">
                  <c:v>5.2674949999999763</c:v>
                </c:pt>
                <c:pt idx="37">
                  <c:v>5.0963010000000004</c:v>
                </c:pt>
                <c:pt idx="38">
                  <c:v>4.7705500000000001</c:v>
                </c:pt>
                <c:pt idx="39">
                  <c:v>5.3341519999999845</c:v>
                </c:pt>
                <c:pt idx="40">
                  <c:v>5.2827210000000004</c:v>
                </c:pt>
                <c:pt idx="41">
                  <c:v>5.2072490000000133</c:v>
                </c:pt>
                <c:pt idx="42">
                  <c:v>5.1633539999999956</c:v>
                </c:pt>
                <c:pt idx="43">
                  <c:v>5.1464889999999945</c:v>
                </c:pt>
                <c:pt idx="44">
                  <c:v>5.2042219999999997</c:v>
                </c:pt>
                <c:pt idx="45">
                  <c:v>5.1933889999999945</c:v>
                </c:pt>
                <c:pt idx="46">
                  <c:v>5.0924490000000002</c:v>
                </c:pt>
                <c:pt idx="47">
                  <c:v>5.0549589999999762</c:v>
                </c:pt>
                <c:pt idx="48">
                  <c:v>5.0969670000000002</c:v>
                </c:pt>
                <c:pt idx="49">
                  <c:v>4.6121299999999845</c:v>
                </c:pt>
                <c:pt idx="50">
                  <c:v>5.0056620000000134</c:v>
                </c:pt>
                <c:pt idx="51">
                  <c:v>4.8157399999999955</c:v>
                </c:pt>
                <c:pt idx="52">
                  <c:v>5.0715890000000003</c:v>
                </c:pt>
                <c:pt idx="53">
                  <c:v>4.9862030000000335</c:v>
                </c:pt>
                <c:pt idx="54">
                  <c:v>4.9981169999999855</c:v>
                </c:pt>
                <c:pt idx="55">
                  <c:v>4.9326230000000288</c:v>
                </c:pt>
                <c:pt idx="56">
                  <c:v>4.9133849999999955</c:v>
                </c:pt>
                <c:pt idx="57">
                  <c:v>4.8451919999999955</c:v>
                </c:pt>
                <c:pt idx="58">
                  <c:v>4.9067280000000224</c:v>
                </c:pt>
                <c:pt idx="59">
                  <c:v>4.7312500000000224</c:v>
                </c:pt>
                <c:pt idx="60">
                  <c:v>4.6355909999999945</c:v>
                </c:pt>
                <c:pt idx="61">
                  <c:v>4.5058139999999955</c:v>
                </c:pt>
                <c:pt idx="62">
                  <c:v>4.5836069999999998</c:v>
                </c:pt>
              </c:numCache>
            </c:numRef>
          </c:val>
        </c:ser>
        <c:ser>
          <c:idx val="1"/>
          <c:order val="1"/>
          <c:tx>
            <c:strRef>
              <c:f>Data!$W$2</c:f>
              <c:strCache>
                <c:ptCount val="1"/>
                <c:pt idx="0">
                  <c:v>Cao</c:v>
                </c:pt>
              </c:strCache>
            </c:strRef>
          </c:tx>
          <c:spPr>
            <a:ln w="47625">
              <a:noFill/>
            </a:ln>
          </c:spPr>
          <c:marker>
            <c:symbol val="none"/>
          </c:marker>
          <c:cat>
            <c:strRef>
              <c:f>Data!$U$3:$U$65</c:f>
              <c:strCache>
                <c:ptCount val="63"/>
                <c:pt idx="0">
                  <c:v>Quảng Trị</c:v>
                </c:pt>
                <c:pt idx="1">
                  <c:v>Quảng Bình</c:v>
                </c:pt>
                <c:pt idx="2">
                  <c:v>Hà Tĩnh</c:v>
                </c:pt>
                <c:pt idx="3">
                  <c:v>Thái Bình</c:v>
                </c:pt>
                <c:pt idx="4">
                  <c:v>Nghệ An</c:v>
                </c:pt>
                <c:pt idx="5">
                  <c:v>Nam Định</c:v>
                </c:pt>
                <c:pt idx="6">
                  <c:v>Hải Dương</c:v>
                </c:pt>
                <c:pt idx="7">
                  <c:v>Long An</c:v>
                </c:pt>
                <c:pt idx="8">
                  <c:v>Hà Nam</c:v>
                </c:pt>
                <c:pt idx="9">
                  <c:v>Hòa Bình</c:v>
                </c:pt>
                <c:pt idx="10">
                  <c:v>Bình Định</c:v>
                </c:pt>
                <c:pt idx="11">
                  <c:v>Quảng Ninh</c:v>
                </c:pt>
                <c:pt idx="12">
                  <c:v>Thanh Hóa</c:v>
                </c:pt>
                <c:pt idx="13">
                  <c:v>Đồng Tháp</c:v>
                </c:pt>
                <c:pt idx="14">
                  <c:v>Phú Thọ</c:v>
                </c:pt>
                <c:pt idx="15">
                  <c:v>Lạng Sơn</c:v>
                </c:pt>
                <c:pt idx="16">
                  <c:v>Bình Phước</c:v>
                </c:pt>
                <c:pt idx="17">
                  <c:v>Sơn La</c:v>
                </c:pt>
                <c:pt idx="18">
                  <c:v>TP. Đà Nẵng</c:v>
                </c:pt>
                <c:pt idx="19">
                  <c:v>Tiền Giang</c:v>
                </c:pt>
                <c:pt idx="20">
                  <c:v>TP. Hà Nội</c:v>
                </c:pt>
                <c:pt idx="21">
                  <c:v>Bắc Kạn</c:v>
                </c:pt>
                <c:pt idx="22">
                  <c:v>Yên Bái</c:v>
                </c:pt>
                <c:pt idx="23">
                  <c:v>Vĩnh Phúc</c:v>
                </c:pt>
                <c:pt idx="24">
                  <c:v>Kon Tum</c:v>
                </c:pt>
                <c:pt idx="25">
                  <c:v>Quảng Ngãi</c:v>
                </c:pt>
                <c:pt idx="26">
                  <c:v>Lào Cai</c:v>
                </c:pt>
                <c:pt idx="27">
                  <c:v>Đắk Nông</c:v>
                </c:pt>
                <c:pt idx="28">
                  <c:v>TP. Cần Thơ</c:v>
                </c:pt>
                <c:pt idx="29">
                  <c:v>Bắc Ninh</c:v>
                </c:pt>
                <c:pt idx="30">
                  <c:v>Thái Nguyên</c:v>
                </c:pt>
                <c:pt idx="31">
                  <c:v>Đắk Lắk</c:v>
                </c:pt>
                <c:pt idx="32">
                  <c:v>Bà Rịa Vũng Tàu</c:v>
                </c:pt>
                <c:pt idx="33">
                  <c:v>Lâm Đồng</c:v>
                </c:pt>
                <c:pt idx="34">
                  <c:v>Ninh Thuận</c:v>
                </c:pt>
                <c:pt idx="35">
                  <c:v>Điện Biên</c:v>
                </c:pt>
                <c:pt idx="36">
                  <c:v>Bắc Giang</c:v>
                </c:pt>
                <c:pt idx="37">
                  <c:v>Bình Thuận</c:v>
                </c:pt>
                <c:pt idx="38">
                  <c:v>Gia Lai</c:v>
                </c:pt>
                <c:pt idx="39">
                  <c:v>Quảng Nam</c:v>
                </c:pt>
                <c:pt idx="40">
                  <c:v>Vĩnh Long</c:v>
                </c:pt>
                <c:pt idx="41">
                  <c:v>Bình Dương</c:v>
                </c:pt>
                <c:pt idx="42">
                  <c:v>Tuyên Quang</c:v>
                </c:pt>
                <c:pt idx="43">
                  <c:v>Thừa Thiên-Huế</c:v>
                </c:pt>
                <c:pt idx="44">
                  <c:v>Kiên Giang</c:v>
                </c:pt>
                <c:pt idx="45">
                  <c:v>Khánh Hòa </c:v>
                </c:pt>
                <c:pt idx="46">
                  <c:v>Hậu Giang</c:v>
                </c:pt>
                <c:pt idx="47">
                  <c:v>TP. Hồ Chí Minh</c:v>
                </c:pt>
                <c:pt idx="48">
                  <c:v>Phú Yên</c:v>
                </c:pt>
                <c:pt idx="49">
                  <c:v>Lai Châu</c:v>
                </c:pt>
                <c:pt idx="50">
                  <c:v>Tây Ninh</c:v>
                </c:pt>
                <c:pt idx="51">
                  <c:v>Cà Mau</c:v>
                </c:pt>
                <c:pt idx="52">
                  <c:v>Sóc Trăng</c:v>
                </c:pt>
                <c:pt idx="53">
                  <c:v>Hưng Yên</c:v>
                </c:pt>
                <c:pt idx="54">
                  <c:v>Đồng Nai</c:v>
                </c:pt>
                <c:pt idx="55">
                  <c:v>Bến Tre</c:v>
                </c:pt>
                <c:pt idx="56">
                  <c:v>Trà Vinh</c:v>
                </c:pt>
                <c:pt idx="57">
                  <c:v>Ninh Bình</c:v>
                </c:pt>
                <c:pt idx="58">
                  <c:v>Bạc Liêu</c:v>
                </c:pt>
                <c:pt idx="59">
                  <c:v>Hà Giang</c:v>
                </c:pt>
                <c:pt idx="60">
                  <c:v>Cao Bằng</c:v>
                </c:pt>
                <c:pt idx="61">
                  <c:v>TP. Hải Phòng</c:v>
                </c:pt>
                <c:pt idx="62">
                  <c:v>An Giang</c:v>
                </c:pt>
              </c:strCache>
            </c:strRef>
          </c:cat>
          <c:val>
            <c:numRef>
              <c:f>Data!$W$3:$W$65</c:f>
              <c:numCache>
                <c:formatCode>0.000</c:formatCode>
                <c:ptCount val="63"/>
                <c:pt idx="0">
                  <c:v>7.1501299999999945</c:v>
                </c:pt>
                <c:pt idx="1">
                  <c:v>6.7712320000000261</c:v>
                </c:pt>
                <c:pt idx="2">
                  <c:v>7.0626600000000002</c:v>
                </c:pt>
                <c:pt idx="3">
                  <c:v>6.6105449999999752</c:v>
                </c:pt>
                <c:pt idx="4">
                  <c:v>6.5417160000000001</c:v>
                </c:pt>
                <c:pt idx="5">
                  <c:v>7.1207539999999945</c:v>
                </c:pt>
                <c:pt idx="6">
                  <c:v>6.4480729999999999</c:v>
                </c:pt>
                <c:pt idx="7">
                  <c:v>6.4445159999999753</c:v>
                </c:pt>
                <c:pt idx="8">
                  <c:v>6.7377580000000004</c:v>
                </c:pt>
                <c:pt idx="9">
                  <c:v>6.1700059999999946</c:v>
                </c:pt>
                <c:pt idx="10">
                  <c:v>6.1812700000000014</c:v>
                </c:pt>
                <c:pt idx="11">
                  <c:v>6.1640919999999753</c:v>
                </c:pt>
                <c:pt idx="12">
                  <c:v>6.0619630000000004</c:v>
                </c:pt>
                <c:pt idx="13">
                  <c:v>6.3722580000000004</c:v>
                </c:pt>
                <c:pt idx="14">
                  <c:v>6.2169039999999995</c:v>
                </c:pt>
                <c:pt idx="15">
                  <c:v>6.6656309999999763</c:v>
                </c:pt>
                <c:pt idx="16">
                  <c:v>6.1513429999999998</c:v>
                </c:pt>
                <c:pt idx="17">
                  <c:v>6.0159459999999845</c:v>
                </c:pt>
                <c:pt idx="18">
                  <c:v>6.0544159999999687</c:v>
                </c:pt>
                <c:pt idx="19">
                  <c:v>6.1186809999999845</c:v>
                </c:pt>
                <c:pt idx="20">
                  <c:v>6.2448610000000002</c:v>
                </c:pt>
                <c:pt idx="21">
                  <c:v>5.8657680000000001</c:v>
                </c:pt>
                <c:pt idx="22">
                  <c:v>5.9136389999999999</c:v>
                </c:pt>
                <c:pt idx="23">
                  <c:v>6.4373030000000124</c:v>
                </c:pt>
                <c:pt idx="24">
                  <c:v>5.8084899999999955</c:v>
                </c:pt>
                <c:pt idx="25">
                  <c:v>5.8567239999999998</c:v>
                </c:pt>
                <c:pt idx="26">
                  <c:v>5.702731</c:v>
                </c:pt>
                <c:pt idx="27">
                  <c:v>5.6980430000000002</c:v>
                </c:pt>
                <c:pt idx="28">
                  <c:v>5.6474609999999945</c:v>
                </c:pt>
                <c:pt idx="29">
                  <c:v>6.080457</c:v>
                </c:pt>
                <c:pt idx="30">
                  <c:v>5.9263149999999865</c:v>
                </c:pt>
                <c:pt idx="31">
                  <c:v>5.6474759999999753</c:v>
                </c:pt>
                <c:pt idx="32">
                  <c:v>5.6697889999999855</c:v>
                </c:pt>
                <c:pt idx="33">
                  <c:v>5.7067769999999998</c:v>
                </c:pt>
                <c:pt idx="34">
                  <c:v>5.7338000000000013</c:v>
                </c:pt>
                <c:pt idx="35">
                  <c:v>5.6024409999999945</c:v>
                </c:pt>
                <c:pt idx="36">
                  <c:v>5.6218680000000001</c:v>
                </c:pt>
                <c:pt idx="37">
                  <c:v>5.7773779999999997</c:v>
                </c:pt>
                <c:pt idx="38">
                  <c:v>6.0997180000000002</c:v>
                </c:pt>
                <c:pt idx="39">
                  <c:v>5.4845179999999845</c:v>
                </c:pt>
                <c:pt idx="40">
                  <c:v>5.5080830000000001</c:v>
                </c:pt>
                <c:pt idx="41">
                  <c:v>5.5638990000000002</c:v>
                </c:pt>
                <c:pt idx="42">
                  <c:v>5.5802149999999955</c:v>
                </c:pt>
                <c:pt idx="43">
                  <c:v>5.5147430000000002</c:v>
                </c:pt>
                <c:pt idx="44">
                  <c:v>5.3767740000000002</c:v>
                </c:pt>
                <c:pt idx="45">
                  <c:v>5.3619899999999845</c:v>
                </c:pt>
                <c:pt idx="46">
                  <c:v>5.4501780000000002</c:v>
                </c:pt>
                <c:pt idx="47">
                  <c:v>5.4257280000000003</c:v>
                </c:pt>
                <c:pt idx="48">
                  <c:v>5.3268999999999975</c:v>
                </c:pt>
                <c:pt idx="49">
                  <c:v>5.7850010000000003</c:v>
                </c:pt>
                <c:pt idx="50">
                  <c:v>5.3731200000000001</c:v>
                </c:pt>
                <c:pt idx="51">
                  <c:v>5.5443819999999855</c:v>
                </c:pt>
                <c:pt idx="52">
                  <c:v>5.2328380000000001</c:v>
                </c:pt>
                <c:pt idx="53">
                  <c:v>5.3040509999999763</c:v>
                </c:pt>
                <c:pt idx="54">
                  <c:v>5.2901169999999791</c:v>
                </c:pt>
                <c:pt idx="55">
                  <c:v>5.3110090000000003</c:v>
                </c:pt>
                <c:pt idx="56">
                  <c:v>5.3076849999999762</c:v>
                </c:pt>
                <c:pt idx="57">
                  <c:v>5.3121419999999855</c:v>
                </c:pt>
                <c:pt idx="58">
                  <c:v>5.2199210000000003</c:v>
                </c:pt>
                <c:pt idx="59">
                  <c:v>5.2828970000000002</c:v>
                </c:pt>
                <c:pt idx="60">
                  <c:v>4.9622539999999997</c:v>
                </c:pt>
                <c:pt idx="61">
                  <c:v>5.0406730000000124</c:v>
                </c:pt>
                <c:pt idx="62">
                  <c:v>4.8868669999999996</c:v>
                </c:pt>
              </c:numCache>
            </c:numRef>
          </c:val>
        </c:ser>
        <c:ser>
          <c:idx val="2"/>
          <c:order val="2"/>
          <c:tx>
            <c:strRef>
              <c:f>Data!$X$2</c:f>
              <c:strCache>
                <c:ptCount val="1"/>
                <c:pt idx="0">
                  <c:v>Trung bình</c:v>
                </c:pt>
              </c:strCache>
            </c:strRef>
          </c:tx>
          <c:spPr>
            <a:ln w="47625">
              <a:noFill/>
            </a:ln>
          </c:spPr>
          <c:cat>
            <c:strRef>
              <c:f>Data!$U$3:$U$65</c:f>
              <c:strCache>
                <c:ptCount val="63"/>
                <c:pt idx="0">
                  <c:v>Quảng Trị</c:v>
                </c:pt>
                <c:pt idx="1">
                  <c:v>Quảng Bình</c:v>
                </c:pt>
                <c:pt idx="2">
                  <c:v>Hà Tĩnh</c:v>
                </c:pt>
                <c:pt idx="3">
                  <c:v>Thái Bình</c:v>
                </c:pt>
                <c:pt idx="4">
                  <c:v>Nghệ An</c:v>
                </c:pt>
                <c:pt idx="5">
                  <c:v>Nam Định</c:v>
                </c:pt>
                <c:pt idx="6">
                  <c:v>Hải Dương</c:v>
                </c:pt>
                <c:pt idx="7">
                  <c:v>Long An</c:v>
                </c:pt>
                <c:pt idx="8">
                  <c:v>Hà Nam</c:v>
                </c:pt>
                <c:pt idx="9">
                  <c:v>Hòa Bình</c:v>
                </c:pt>
                <c:pt idx="10">
                  <c:v>Bình Định</c:v>
                </c:pt>
                <c:pt idx="11">
                  <c:v>Quảng Ninh</c:v>
                </c:pt>
                <c:pt idx="12">
                  <c:v>Thanh Hóa</c:v>
                </c:pt>
                <c:pt idx="13">
                  <c:v>Đồng Tháp</c:v>
                </c:pt>
                <c:pt idx="14">
                  <c:v>Phú Thọ</c:v>
                </c:pt>
                <c:pt idx="15">
                  <c:v>Lạng Sơn</c:v>
                </c:pt>
                <c:pt idx="16">
                  <c:v>Bình Phước</c:v>
                </c:pt>
                <c:pt idx="17">
                  <c:v>Sơn La</c:v>
                </c:pt>
                <c:pt idx="18">
                  <c:v>TP. Đà Nẵng</c:v>
                </c:pt>
                <c:pt idx="19">
                  <c:v>Tiền Giang</c:v>
                </c:pt>
                <c:pt idx="20">
                  <c:v>TP. Hà Nội</c:v>
                </c:pt>
                <c:pt idx="21">
                  <c:v>Bắc Kạn</c:v>
                </c:pt>
                <c:pt idx="22">
                  <c:v>Yên Bái</c:v>
                </c:pt>
                <c:pt idx="23">
                  <c:v>Vĩnh Phúc</c:v>
                </c:pt>
                <c:pt idx="24">
                  <c:v>Kon Tum</c:v>
                </c:pt>
                <c:pt idx="25">
                  <c:v>Quảng Ngãi</c:v>
                </c:pt>
                <c:pt idx="26">
                  <c:v>Lào Cai</c:v>
                </c:pt>
                <c:pt idx="27">
                  <c:v>Đắk Nông</c:v>
                </c:pt>
                <c:pt idx="28">
                  <c:v>TP. Cần Thơ</c:v>
                </c:pt>
                <c:pt idx="29">
                  <c:v>Bắc Ninh</c:v>
                </c:pt>
                <c:pt idx="30">
                  <c:v>Thái Nguyên</c:v>
                </c:pt>
                <c:pt idx="31">
                  <c:v>Đắk Lắk</c:v>
                </c:pt>
                <c:pt idx="32">
                  <c:v>Bà Rịa Vũng Tàu</c:v>
                </c:pt>
                <c:pt idx="33">
                  <c:v>Lâm Đồng</c:v>
                </c:pt>
                <c:pt idx="34">
                  <c:v>Ninh Thuận</c:v>
                </c:pt>
                <c:pt idx="35">
                  <c:v>Điện Biên</c:v>
                </c:pt>
                <c:pt idx="36">
                  <c:v>Bắc Giang</c:v>
                </c:pt>
                <c:pt idx="37">
                  <c:v>Bình Thuận</c:v>
                </c:pt>
                <c:pt idx="38">
                  <c:v>Gia Lai</c:v>
                </c:pt>
                <c:pt idx="39">
                  <c:v>Quảng Nam</c:v>
                </c:pt>
                <c:pt idx="40">
                  <c:v>Vĩnh Long</c:v>
                </c:pt>
                <c:pt idx="41">
                  <c:v>Bình Dương</c:v>
                </c:pt>
                <c:pt idx="42">
                  <c:v>Tuyên Quang</c:v>
                </c:pt>
                <c:pt idx="43">
                  <c:v>Thừa Thiên-Huế</c:v>
                </c:pt>
                <c:pt idx="44">
                  <c:v>Kiên Giang</c:v>
                </c:pt>
                <c:pt idx="45">
                  <c:v>Khánh Hòa </c:v>
                </c:pt>
                <c:pt idx="46">
                  <c:v>Hậu Giang</c:v>
                </c:pt>
                <c:pt idx="47">
                  <c:v>TP. Hồ Chí Minh</c:v>
                </c:pt>
                <c:pt idx="48">
                  <c:v>Phú Yên</c:v>
                </c:pt>
                <c:pt idx="49">
                  <c:v>Lai Châu</c:v>
                </c:pt>
                <c:pt idx="50">
                  <c:v>Tây Ninh</c:v>
                </c:pt>
                <c:pt idx="51">
                  <c:v>Cà Mau</c:v>
                </c:pt>
                <c:pt idx="52">
                  <c:v>Sóc Trăng</c:v>
                </c:pt>
                <c:pt idx="53">
                  <c:v>Hưng Yên</c:v>
                </c:pt>
                <c:pt idx="54">
                  <c:v>Đồng Nai</c:v>
                </c:pt>
                <c:pt idx="55">
                  <c:v>Bến Tre</c:v>
                </c:pt>
                <c:pt idx="56">
                  <c:v>Trà Vinh</c:v>
                </c:pt>
                <c:pt idx="57">
                  <c:v>Ninh Bình</c:v>
                </c:pt>
                <c:pt idx="58">
                  <c:v>Bạc Liêu</c:v>
                </c:pt>
                <c:pt idx="59">
                  <c:v>Hà Giang</c:v>
                </c:pt>
                <c:pt idx="60">
                  <c:v>Cao Bằng</c:v>
                </c:pt>
                <c:pt idx="61">
                  <c:v>TP. Hải Phòng</c:v>
                </c:pt>
                <c:pt idx="62">
                  <c:v>An Giang</c:v>
                </c:pt>
              </c:strCache>
            </c:strRef>
          </c:cat>
          <c:val>
            <c:numRef>
              <c:f>Data!$X$3:$X$65</c:f>
              <c:numCache>
                <c:formatCode>0.000</c:formatCode>
                <c:ptCount val="63"/>
                <c:pt idx="0">
                  <c:v>6.9843960000000003</c:v>
                </c:pt>
                <c:pt idx="1">
                  <c:v>6.5709109999999855</c:v>
                </c:pt>
                <c:pt idx="2">
                  <c:v>6.5113070000000004</c:v>
                </c:pt>
                <c:pt idx="3">
                  <c:v>6.4220149999999734</c:v>
                </c:pt>
                <c:pt idx="4">
                  <c:v>6.3183579999999955</c:v>
                </c:pt>
                <c:pt idx="5">
                  <c:v>6.2959149999999697</c:v>
                </c:pt>
                <c:pt idx="6">
                  <c:v>6.2708830000000004</c:v>
                </c:pt>
                <c:pt idx="7">
                  <c:v>6.2574189999999845</c:v>
                </c:pt>
                <c:pt idx="8">
                  <c:v>6.2490769999999998</c:v>
                </c:pt>
                <c:pt idx="9">
                  <c:v>6.0537570000000001</c:v>
                </c:pt>
                <c:pt idx="10">
                  <c:v>6.0045349999999669</c:v>
                </c:pt>
                <c:pt idx="11">
                  <c:v>5.981916</c:v>
                </c:pt>
                <c:pt idx="12">
                  <c:v>5.9431830000000003</c:v>
                </c:pt>
                <c:pt idx="13">
                  <c:v>5.9414340000000001</c:v>
                </c:pt>
                <c:pt idx="14">
                  <c:v>5.8660099999999975</c:v>
                </c:pt>
                <c:pt idx="15">
                  <c:v>5.8642919999999945</c:v>
                </c:pt>
                <c:pt idx="16">
                  <c:v>5.8476839999999966</c:v>
                </c:pt>
                <c:pt idx="17">
                  <c:v>5.8430119999999945</c:v>
                </c:pt>
                <c:pt idx="18">
                  <c:v>5.7904149999999763</c:v>
                </c:pt>
                <c:pt idx="19">
                  <c:v>5.7897100000000004</c:v>
                </c:pt>
                <c:pt idx="20">
                  <c:v>5.7285029999999955</c:v>
                </c:pt>
                <c:pt idx="21">
                  <c:v>5.7252489999999998</c:v>
                </c:pt>
                <c:pt idx="22">
                  <c:v>5.6961709999999846</c:v>
                </c:pt>
                <c:pt idx="23">
                  <c:v>5.6622999999999966</c:v>
                </c:pt>
                <c:pt idx="24">
                  <c:v>5.6334099999999996</c:v>
                </c:pt>
                <c:pt idx="25">
                  <c:v>5.5781229999999997</c:v>
                </c:pt>
                <c:pt idx="26">
                  <c:v>5.5734180000000002</c:v>
                </c:pt>
                <c:pt idx="27">
                  <c:v>5.5532950000000003</c:v>
                </c:pt>
                <c:pt idx="28">
                  <c:v>5.5470059999999846</c:v>
                </c:pt>
                <c:pt idx="29">
                  <c:v>5.5366960000000134</c:v>
                </c:pt>
                <c:pt idx="30">
                  <c:v>5.5352530000000124</c:v>
                </c:pt>
                <c:pt idx="31">
                  <c:v>5.5325549999999781</c:v>
                </c:pt>
                <c:pt idx="32">
                  <c:v>5.5312600000000307</c:v>
                </c:pt>
                <c:pt idx="33">
                  <c:v>5.5312530000000288</c:v>
                </c:pt>
                <c:pt idx="34">
                  <c:v>5.5220049999999734</c:v>
                </c:pt>
                <c:pt idx="35">
                  <c:v>5.4622109999999955</c:v>
                </c:pt>
                <c:pt idx="36">
                  <c:v>5.4446810000000001</c:v>
                </c:pt>
                <c:pt idx="37">
                  <c:v>5.4368390000000124</c:v>
                </c:pt>
                <c:pt idx="38">
                  <c:v>5.4351339999999997</c:v>
                </c:pt>
                <c:pt idx="39">
                  <c:v>5.4093349999999996</c:v>
                </c:pt>
                <c:pt idx="40">
                  <c:v>5.3954019999999945</c:v>
                </c:pt>
                <c:pt idx="41">
                  <c:v>5.3855739999999965</c:v>
                </c:pt>
                <c:pt idx="42">
                  <c:v>5.371785</c:v>
                </c:pt>
                <c:pt idx="43">
                  <c:v>5.330616</c:v>
                </c:pt>
                <c:pt idx="44">
                  <c:v>5.2904980000000004</c:v>
                </c:pt>
                <c:pt idx="45">
                  <c:v>5.2776889999999996</c:v>
                </c:pt>
                <c:pt idx="46">
                  <c:v>5.2713140000000003</c:v>
                </c:pt>
                <c:pt idx="47">
                  <c:v>5.2403440000000003</c:v>
                </c:pt>
                <c:pt idx="48">
                  <c:v>5.2119330000000001</c:v>
                </c:pt>
                <c:pt idx="49">
                  <c:v>5.1985649999999763</c:v>
                </c:pt>
                <c:pt idx="50">
                  <c:v>5.1893909999999996</c:v>
                </c:pt>
                <c:pt idx="51">
                  <c:v>5.1800610000000002</c:v>
                </c:pt>
                <c:pt idx="52">
                  <c:v>5.1522129999999855</c:v>
                </c:pt>
                <c:pt idx="53">
                  <c:v>5.1451269999999845</c:v>
                </c:pt>
                <c:pt idx="54">
                  <c:v>5.144116999999965</c:v>
                </c:pt>
                <c:pt idx="55">
                  <c:v>5.1218159999999697</c:v>
                </c:pt>
                <c:pt idx="56">
                  <c:v>5.110534999999965</c:v>
                </c:pt>
                <c:pt idx="57">
                  <c:v>5.078667000000026</c:v>
                </c:pt>
                <c:pt idx="58">
                  <c:v>5.0633239999999997</c:v>
                </c:pt>
                <c:pt idx="59">
                  <c:v>5.0070730000000001</c:v>
                </c:pt>
                <c:pt idx="60">
                  <c:v>4.7989220000000001</c:v>
                </c:pt>
                <c:pt idx="61">
                  <c:v>4.7732430000000372</c:v>
                </c:pt>
                <c:pt idx="62">
                  <c:v>4.7352369999999997</c:v>
                </c:pt>
              </c:numCache>
            </c:numRef>
          </c:val>
        </c:ser>
        <c:hiLowLines/>
        <c:axId val="154187648"/>
        <c:axId val="154189184"/>
      </c:stockChart>
      <c:catAx>
        <c:axId val="154187648"/>
        <c:scaling>
          <c:orientation val="minMax"/>
        </c:scaling>
        <c:axPos val="b"/>
        <c:majorTickMark val="cross"/>
        <c:minorTickMark val="cross"/>
        <c:tickLblPos val="nextTo"/>
        <c:txPr>
          <a:bodyPr rot="-5400000" vert="horz"/>
          <a:lstStyle/>
          <a:p>
            <a:pPr>
              <a:defRPr sz="800">
                <a:latin typeface="Arial" pitchFamily="34" charset="0"/>
                <a:cs typeface="Arial" pitchFamily="34" charset="0"/>
              </a:defRPr>
            </a:pPr>
            <a:endParaRPr lang="en-US"/>
          </a:p>
        </c:txPr>
        <c:crossAx val="154189184"/>
        <c:crosses val="autoZero"/>
        <c:auto val="1"/>
        <c:lblAlgn val="ctr"/>
        <c:lblOffset val="100"/>
        <c:tickLblSkip val="1"/>
      </c:catAx>
      <c:valAx>
        <c:axId val="154189184"/>
        <c:scaling>
          <c:orientation val="minMax"/>
          <c:max val="7.5"/>
          <c:min val="4.5"/>
        </c:scaling>
        <c:axPos val="l"/>
        <c:majorGridlines/>
        <c:numFmt formatCode="0.000" sourceLinked="1"/>
        <c:tickLblPos val="nextTo"/>
        <c:crossAx val="154187648"/>
        <c:crosses val="autoZero"/>
        <c:crossBetween val="between"/>
        <c:majorUnit val="0.25"/>
      </c:valAx>
    </c:plotArea>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490867213027113E-2"/>
          <c:y val="3.8493969899332202E-2"/>
          <c:w val="0.9325431463924152"/>
          <c:h val="0.77977922854580195"/>
        </c:manualLayout>
      </c:layout>
      <c:stockChart>
        <c:ser>
          <c:idx val="0"/>
          <c:order val="0"/>
          <c:tx>
            <c:strRef>
              <c:f>Data!$AA$2</c:f>
              <c:strCache>
                <c:ptCount val="1"/>
                <c:pt idx="0">
                  <c:v>Thấp</c:v>
                </c:pt>
              </c:strCache>
            </c:strRef>
          </c:tx>
          <c:spPr>
            <a:ln w="47625">
              <a:noFill/>
            </a:ln>
          </c:spPr>
          <c:marker>
            <c:symbol val="none"/>
          </c:marker>
          <c:cat>
            <c:strRef>
              <c:f>Data!$Z$3:$Z$65</c:f>
              <c:strCache>
                <c:ptCount val="63"/>
                <c:pt idx="0">
                  <c:v>Long An</c:v>
                </c:pt>
                <c:pt idx="1">
                  <c:v>Bình Dương</c:v>
                </c:pt>
                <c:pt idx="2">
                  <c:v>Cà Mau</c:v>
                </c:pt>
                <c:pt idx="3">
                  <c:v>Bình Định</c:v>
                </c:pt>
                <c:pt idx="4">
                  <c:v>Đồng Tháp</c:v>
                </c:pt>
                <c:pt idx="5">
                  <c:v>Sóc Trăng</c:v>
                </c:pt>
                <c:pt idx="6">
                  <c:v>Tiền Giang</c:v>
                </c:pt>
                <c:pt idx="7">
                  <c:v>Bà Rịa Vũng Tàu</c:v>
                </c:pt>
                <c:pt idx="8">
                  <c:v>Quảng Nam</c:v>
                </c:pt>
                <c:pt idx="9">
                  <c:v>Bến Tre</c:v>
                </c:pt>
                <c:pt idx="10">
                  <c:v>Lạng Sơn</c:v>
                </c:pt>
                <c:pt idx="11">
                  <c:v>TP. Hồ Chí Minh</c:v>
                </c:pt>
                <c:pt idx="12">
                  <c:v>Sơn La</c:v>
                </c:pt>
                <c:pt idx="13">
                  <c:v>Bạc Liêu</c:v>
                </c:pt>
                <c:pt idx="14">
                  <c:v>Tuyên Quang</c:v>
                </c:pt>
                <c:pt idx="15">
                  <c:v>Đồng Nai</c:v>
                </c:pt>
                <c:pt idx="16">
                  <c:v>Quảng Bình</c:v>
                </c:pt>
                <c:pt idx="17">
                  <c:v>TP. Cần Thơ</c:v>
                </c:pt>
                <c:pt idx="18">
                  <c:v>Thái Nguyên</c:v>
                </c:pt>
                <c:pt idx="19">
                  <c:v>Bình Thuận</c:v>
                </c:pt>
                <c:pt idx="20">
                  <c:v>Quảng Trị</c:v>
                </c:pt>
                <c:pt idx="21">
                  <c:v>Hà Tĩnh</c:v>
                </c:pt>
                <c:pt idx="22">
                  <c:v>Vĩnh Phúc</c:v>
                </c:pt>
                <c:pt idx="23">
                  <c:v>Hòa Bình</c:v>
                </c:pt>
                <c:pt idx="24">
                  <c:v>Bình Phước</c:v>
                </c:pt>
                <c:pt idx="25">
                  <c:v>Vĩnh Long</c:v>
                </c:pt>
                <c:pt idx="26">
                  <c:v>Gia Lai</c:v>
                </c:pt>
                <c:pt idx="27">
                  <c:v>Yên Bái</c:v>
                </c:pt>
                <c:pt idx="28">
                  <c:v>Kiên Giang</c:v>
                </c:pt>
                <c:pt idx="29">
                  <c:v>Đà Nẵng</c:v>
                </c:pt>
                <c:pt idx="30">
                  <c:v>Nam Định</c:v>
                </c:pt>
                <c:pt idx="31">
                  <c:v>Nghệ An</c:v>
                </c:pt>
                <c:pt idx="32">
                  <c:v>Lào Cai</c:v>
                </c:pt>
                <c:pt idx="33">
                  <c:v>Hà Nam</c:v>
                </c:pt>
                <c:pt idx="34">
                  <c:v>Phú Thọ</c:v>
                </c:pt>
                <c:pt idx="35">
                  <c:v>Kon Tum</c:v>
                </c:pt>
                <c:pt idx="36">
                  <c:v>Hải Dương</c:v>
                </c:pt>
                <c:pt idx="37">
                  <c:v>Thanh Hóa</c:v>
                </c:pt>
                <c:pt idx="38">
                  <c:v>Đắk Nông</c:v>
                </c:pt>
                <c:pt idx="39">
                  <c:v>An Giang</c:v>
                </c:pt>
                <c:pt idx="40">
                  <c:v>TP. Hà Nội</c:v>
                </c:pt>
                <c:pt idx="41">
                  <c:v>Hậu Giang</c:v>
                </c:pt>
                <c:pt idx="42">
                  <c:v>Quảng Ngãi</c:v>
                </c:pt>
                <c:pt idx="43">
                  <c:v>Khánh Hòa </c:v>
                </c:pt>
                <c:pt idx="44">
                  <c:v>Thái Bình</c:v>
                </c:pt>
                <c:pt idx="45">
                  <c:v>Hưng Yên</c:v>
                </c:pt>
                <c:pt idx="46">
                  <c:v>Phú Yên</c:v>
                </c:pt>
                <c:pt idx="47">
                  <c:v>Bắc Kạn</c:v>
                </c:pt>
                <c:pt idx="48">
                  <c:v>Điện Biên</c:v>
                </c:pt>
                <c:pt idx="49">
                  <c:v>Đắk Lắk</c:v>
                </c:pt>
                <c:pt idx="50">
                  <c:v>Bắc Giang</c:v>
                </c:pt>
                <c:pt idx="51">
                  <c:v>Lai Châu</c:v>
                </c:pt>
                <c:pt idx="52">
                  <c:v>Thừa Thiên-Huế</c:v>
                </c:pt>
                <c:pt idx="53">
                  <c:v>Lâm Đồng</c:v>
                </c:pt>
                <c:pt idx="54">
                  <c:v>Ninh Thuận</c:v>
                </c:pt>
                <c:pt idx="55">
                  <c:v>Ninh Bình</c:v>
                </c:pt>
                <c:pt idx="56">
                  <c:v>Tây Ninh</c:v>
                </c:pt>
                <c:pt idx="57">
                  <c:v>Bắc Ninh</c:v>
                </c:pt>
                <c:pt idx="58">
                  <c:v>Hà Giang</c:v>
                </c:pt>
                <c:pt idx="59">
                  <c:v>TP. Hải Phòng</c:v>
                </c:pt>
                <c:pt idx="60">
                  <c:v>Trà Vinh</c:v>
                </c:pt>
                <c:pt idx="61">
                  <c:v>Quảng Ninh</c:v>
                </c:pt>
                <c:pt idx="62">
                  <c:v>Cao Bằng</c:v>
                </c:pt>
              </c:strCache>
            </c:strRef>
          </c:cat>
          <c:val>
            <c:numRef>
              <c:f>Data!$AA$3:$AA$65</c:f>
              <c:numCache>
                <c:formatCode>0.000</c:formatCode>
                <c:ptCount val="63"/>
                <c:pt idx="0">
                  <c:v>7.1379879999999734</c:v>
                </c:pt>
                <c:pt idx="1">
                  <c:v>6.6571509999999687</c:v>
                </c:pt>
                <c:pt idx="2">
                  <c:v>6.6222620000000001</c:v>
                </c:pt>
                <c:pt idx="3">
                  <c:v>6.7673039999999975</c:v>
                </c:pt>
                <c:pt idx="4">
                  <c:v>6.5949389999999743</c:v>
                </c:pt>
                <c:pt idx="5">
                  <c:v>6.7573629999999998</c:v>
                </c:pt>
                <c:pt idx="6">
                  <c:v>6.5521249999999762</c:v>
                </c:pt>
                <c:pt idx="7">
                  <c:v>6.6228869999999631</c:v>
                </c:pt>
                <c:pt idx="8">
                  <c:v>6.4892660000000353</c:v>
                </c:pt>
                <c:pt idx="9">
                  <c:v>6.3990330000000002</c:v>
                </c:pt>
                <c:pt idx="10">
                  <c:v>6.0326240000000002</c:v>
                </c:pt>
                <c:pt idx="11">
                  <c:v>6.4353230000000261</c:v>
                </c:pt>
                <c:pt idx="12">
                  <c:v>6.3143389999999791</c:v>
                </c:pt>
                <c:pt idx="13">
                  <c:v>6.1993859999999845</c:v>
                </c:pt>
                <c:pt idx="14">
                  <c:v>6.2034979999999997</c:v>
                </c:pt>
                <c:pt idx="15">
                  <c:v>6.1389199999999855</c:v>
                </c:pt>
                <c:pt idx="16">
                  <c:v>6.0334529999999997</c:v>
                </c:pt>
                <c:pt idx="17">
                  <c:v>6.1413989999999998</c:v>
                </c:pt>
                <c:pt idx="18">
                  <c:v>6.2067350000000001</c:v>
                </c:pt>
                <c:pt idx="19">
                  <c:v>5.5589430000000002</c:v>
                </c:pt>
                <c:pt idx="20">
                  <c:v>5.9186589999999999</c:v>
                </c:pt>
                <c:pt idx="21">
                  <c:v>6.0493819999999996</c:v>
                </c:pt>
                <c:pt idx="22">
                  <c:v>6.1127799999999946</c:v>
                </c:pt>
                <c:pt idx="23">
                  <c:v>6.1216330000000001</c:v>
                </c:pt>
                <c:pt idx="24">
                  <c:v>5.609896</c:v>
                </c:pt>
                <c:pt idx="25">
                  <c:v>6.0648139999999744</c:v>
                </c:pt>
                <c:pt idx="26">
                  <c:v>5.8872660000000003</c:v>
                </c:pt>
                <c:pt idx="27">
                  <c:v>5.6034090000000001</c:v>
                </c:pt>
                <c:pt idx="28">
                  <c:v>5.9425549999999845</c:v>
                </c:pt>
                <c:pt idx="29">
                  <c:v>5.5692389999999996</c:v>
                </c:pt>
                <c:pt idx="30">
                  <c:v>5.6333919999999997</c:v>
                </c:pt>
                <c:pt idx="31">
                  <c:v>5.9359149999999845</c:v>
                </c:pt>
                <c:pt idx="32">
                  <c:v>5.2461469999999997</c:v>
                </c:pt>
                <c:pt idx="33">
                  <c:v>5.9256679999999999</c:v>
                </c:pt>
                <c:pt idx="34">
                  <c:v>5.9568919999999999</c:v>
                </c:pt>
                <c:pt idx="35">
                  <c:v>5.7472529999999997</c:v>
                </c:pt>
                <c:pt idx="36">
                  <c:v>5.9093930000000308</c:v>
                </c:pt>
                <c:pt idx="37">
                  <c:v>5.8231499999999965</c:v>
                </c:pt>
                <c:pt idx="38">
                  <c:v>5.882568</c:v>
                </c:pt>
                <c:pt idx="39">
                  <c:v>5.6944449999999716</c:v>
                </c:pt>
                <c:pt idx="40">
                  <c:v>5.7022700000000004</c:v>
                </c:pt>
                <c:pt idx="41">
                  <c:v>5.7996850000000002</c:v>
                </c:pt>
                <c:pt idx="42">
                  <c:v>5.713533</c:v>
                </c:pt>
                <c:pt idx="43">
                  <c:v>5.7329929999999996</c:v>
                </c:pt>
                <c:pt idx="44">
                  <c:v>5.7400599999999997</c:v>
                </c:pt>
                <c:pt idx="45">
                  <c:v>5.7567899999999996</c:v>
                </c:pt>
                <c:pt idx="46">
                  <c:v>5.8020549999999762</c:v>
                </c:pt>
                <c:pt idx="47">
                  <c:v>5.3682280000000002</c:v>
                </c:pt>
                <c:pt idx="48">
                  <c:v>5.3566490000000124</c:v>
                </c:pt>
                <c:pt idx="49">
                  <c:v>5.3123089999999955</c:v>
                </c:pt>
                <c:pt idx="50">
                  <c:v>5.7366060000000134</c:v>
                </c:pt>
                <c:pt idx="51">
                  <c:v>5.5172939999999997</c:v>
                </c:pt>
                <c:pt idx="52">
                  <c:v>5.3619430000000001</c:v>
                </c:pt>
                <c:pt idx="53">
                  <c:v>5.6311410000000004</c:v>
                </c:pt>
                <c:pt idx="54">
                  <c:v>5.4401650000000004</c:v>
                </c:pt>
                <c:pt idx="55">
                  <c:v>5.5440969999999945</c:v>
                </c:pt>
                <c:pt idx="56">
                  <c:v>5.3987920000000003</c:v>
                </c:pt>
                <c:pt idx="57">
                  <c:v>5.4958749999999945</c:v>
                </c:pt>
                <c:pt idx="58">
                  <c:v>4.9751190000000003</c:v>
                </c:pt>
                <c:pt idx="59">
                  <c:v>5.4675649999999845</c:v>
                </c:pt>
                <c:pt idx="60">
                  <c:v>5.3879909999999791</c:v>
                </c:pt>
                <c:pt idx="61">
                  <c:v>5.1763680000000134</c:v>
                </c:pt>
                <c:pt idx="62">
                  <c:v>4.2182940000000002</c:v>
                </c:pt>
              </c:numCache>
            </c:numRef>
          </c:val>
        </c:ser>
        <c:ser>
          <c:idx val="1"/>
          <c:order val="1"/>
          <c:tx>
            <c:strRef>
              <c:f>Data!$AB$2</c:f>
              <c:strCache>
                <c:ptCount val="1"/>
                <c:pt idx="0">
                  <c:v>Cao</c:v>
                </c:pt>
              </c:strCache>
            </c:strRef>
          </c:tx>
          <c:spPr>
            <a:ln w="47625">
              <a:noFill/>
            </a:ln>
          </c:spPr>
          <c:marker>
            <c:symbol val="none"/>
          </c:marker>
          <c:cat>
            <c:strRef>
              <c:f>Data!$Z$3:$Z$65</c:f>
              <c:strCache>
                <c:ptCount val="63"/>
                <c:pt idx="0">
                  <c:v>Long An</c:v>
                </c:pt>
                <c:pt idx="1">
                  <c:v>Bình Dương</c:v>
                </c:pt>
                <c:pt idx="2">
                  <c:v>Cà Mau</c:v>
                </c:pt>
                <c:pt idx="3">
                  <c:v>Bình Định</c:v>
                </c:pt>
                <c:pt idx="4">
                  <c:v>Đồng Tháp</c:v>
                </c:pt>
                <c:pt idx="5">
                  <c:v>Sóc Trăng</c:v>
                </c:pt>
                <c:pt idx="6">
                  <c:v>Tiền Giang</c:v>
                </c:pt>
                <c:pt idx="7">
                  <c:v>Bà Rịa Vũng Tàu</c:v>
                </c:pt>
                <c:pt idx="8">
                  <c:v>Quảng Nam</c:v>
                </c:pt>
                <c:pt idx="9">
                  <c:v>Bến Tre</c:v>
                </c:pt>
                <c:pt idx="10">
                  <c:v>Lạng Sơn</c:v>
                </c:pt>
                <c:pt idx="11">
                  <c:v>TP. Hồ Chí Minh</c:v>
                </c:pt>
                <c:pt idx="12">
                  <c:v>Sơn La</c:v>
                </c:pt>
                <c:pt idx="13">
                  <c:v>Bạc Liêu</c:v>
                </c:pt>
                <c:pt idx="14">
                  <c:v>Tuyên Quang</c:v>
                </c:pt>
                <c:pt idx="15">
                  <c:v>Đồng Nai</c:v>
                </c:pt>
                <c:pt idx="16">
                  <c:v>Quảng Bình</c:v>
                </c:pt>
                <c:pt idx="17">
                  <c:v>TP. Cần Thơ</c:v>
                </c:pt>
                <c:pt idx="18">
                  <c:v>Thái Nguyên</c:v>
                </c:pt>
                <c:pt idx="19">
                  <c:v>Bình Thuận</c:v>
                </c:pt>
                <c:pt idx="20">
                  <c:v>Quảng Trị</c:v>
                </c:pt>
                <c:pt idx="21">
                  <c:v>Hà Tĩnh</c:v>
                </c:pt>
                <c:pt idx="22">
                  <c:v>Vĩnh Phúc</c:v>
                </c:pt>
                <c:pt idx="23">
                  <c:v>Hòa Bình</c:v>
                </c:pt>
                <c:pt idx="24">
                  <c:v>Bình Phước</c:v>
                </c:pt>
                <c:pt idx="25">
                  <c:v>Vĩnh Long</c:v>
                </c:pt>
                <c:pt idx="26">
                  <c:v>Gia Lai</c:v>
                </c:pt>
                <c:pt idx="27">
                  <c:v>Yên Bái</c:v>
                </c:pt>
                <c:pt idx="28">
                  <c:v>Kiên Giang</c:v>
                </c:pt>
                <c:pt idx="29">
                  <c:v>Đà Nẵng</c:v>
                </c:pt>
                <c:pt idx="30">
                  <c:v>Nam Định</c:v>
                </c:pt>
                <c:pt idx="31">
                  <c:v>Nghệ An</c:v>
                </c:pt>
                <c:pt idx="32">
                  <c:v>Lào Cai</c:v>
                </c:pt>
                <c:pt idx="33">
                  <c:v>Hà Nam</c:v>
                </c:pt>
                <c:pt idx="34">
                  <c:v>Phú Thọ</c:v>
                </c:pt>
                <c:pt idx="35">
                  <c:v>Kon Tum</c:v>
                </c:pt>
                <c:pt idx="36">
                  <c:v>Hải Dương</c:v>
                </c:pt>
                <c:pt idx="37">
                  <c:v>Thanh Hóa</c:v>
                </c:pt>
                <c:pt idx="38">
                  <c:v>Đắk Nông</c:v>
                </c:pt>
                <c:pt idx="39">
                  <c:v>An Giang</c:v>
                </c:pt>
                <c:pt idx="40">
                  <c:v>TP. Hà Nội</c:v>
                </c:pt>
                <c:pt idx="41">
                  <c:v>Hậu Giang</c:v>
                </c:pt>
                <c:pt idx="42">
                  <c:v>Quảng Ngãi</c:v>
                </c:pt>
                <c:pt idx="43">
                  <c:v>Khánh Hòa </c:v>
                </c:pt>
                <c:pt idx="44">
                  <c:v>Thái Bình</c:v>
                </c:pt>
                <c:pt idx="45">
                  <c:v>Hưng Yên</c:v>
                </c:pt>
                <c:pt idx="46">
                  <c:v>Phú Yên</c:v>
                </c:pt>
                <c:pt idx="47">
                  <c:v>Bắc Kạn</c:v>
                </c:pt>
                <c:pt idx="48">
                  <c:v>Điện Biên</c:v>
                </c:pt>
                <c:pt idx="49">
                  <c:v>Đắk Lắk</c:v>
                </c:pt>
                <c:pt idx="50">
                  <c:v>Bắc Giang</c:v>
                </c:pt>
                <c:pt idx="51">
                  <c:v>Lai Châu</c:v>
                </c:pt>
                <c:pt idx="52">
                  <c:v>Thừa Thiên-Huế</c:v>
                </c:pt>
                <c:pt idx="53">
                  <c:v>Lâm Đồng</c:v>
                </c:pt>
                <c:pt idx="54">
                  <c:v>Ninh Thuận</c:v>
                </c:pt>
                <c:pt idx="55">
                  <c:v>Ninh Bình</c:v>
                </c:pt>
                <c:pt idx="56">
                  <c:v>Tây Ninh</c:v>
                </c:pt>
                <c:pt idx="57">
                  <c:v>Bắc Ninh</c:v>
                </c:pt>
                <c:pt idx="58">
                  <c:v>Hà Giang</c:v>
                </c:pt>
                <c:pt idx="59">
                  <c:v>TP. Hải Phòng</c:v>
                </c:pt>
                <c:pt idx="60">
                  <c:v>Trà Vinh</c:v>
                </c:pt>
                <c:pt idx="61">
                  <c:v>Quảng Ninh</c:v>
                </c:pt>
                <c:pt idx="62">
                  <c:v>Cao Bằng</c:v>
                </c:pt>
              </c:strCache>
            </c:strRef>
          </c:cat>
          <c:val>
            <c:numRef>
              <c:f>Data!$AB$3:$AB$65</c:f>
              <c:numCache>
                <c:formatCode>0.000</c:formatCode>
                <c:ptCount val="63"/>
                <c:pt idx="0">
                  <c:v>7.3995600000000001</c:v>
                </c:pt>
                <c:pt idx="1">
                  <c:v>7.4495089999999999</c:v>
                </c:pt>
                <c:pt idx="2">
                  <c:v>7.4271579999999791</c:v>
                </c:pt>
                <c:pt idx="3">
                  <c:v>7.1820169999999735</c:v>
                </c:pt>
                <c:pt idx="4">
                  <c:v>7.2458989999999996</c:v>
                </c:pt>
                <c:pt idx="5">
                  <c:v>7.0558819999999791</c:v>
                </c:pt>
                <c:pt idx="6">
                  <c:v>7.2215159999999763</c:v>
                </c:pt>
                <c:pt idx="7">
                  <c:v>7.1294879999999763</c:v>
                </c:pt>
                <c:pt idx="8">
                  <c:v>6.7558009999999955</c:v>
                </c:pt>
                <c:pt idx="9">
                  <c:v>6.8384470000000004</c:v>
                </c:pt>
                <c:pt idx="10">
                  <c:v>7.1496769999999996</c:v>
                </c:pt>
                <c:pt idx="11">
                  <c:v>6.711964</c:v>
                </c:pt>
                <c:pt idx="12">
                  <c:v>6.777668000000026</c:v>
                </c:pt>
                <c:pt idx="13">
                  <c:v>6.7496100000000014</c:v>
                </c:pt>
                <c:pt idx="14">
                  <c:v>6.6990930000000004</c:v>
                </c:pt>
                <c:pt idx="15">
                  <c:v>6.7068380000000003</c:v>
                </c:pt>
                <c:pt idx="16">
                  <c:v>6.8044709999999791</c:v>
                </c:pt>
                <c:pt idx="17">
                  <c:v>6.6059909999999791</c:v>
                </c:pt>
                <c:pt idx="18">
                  <c:v>6.5222090000000001</c:v>
                </c:pt>
                <c:pt idx="19">
                  <c:v>7.1529579999999697</c:v>
                </c:pt>
                <c:pt idx="20">
                  <c:v>6.764884999999965</c:v>
                </c:pt>
                <c:pt idx="21">
                  <c:v>6.5984660000000002</c:v>
                </c:pt>
                <c:pt idx="22">
                  <c:v>6.3947929999999955</c:v>
                </c:pt>
                <c:pt idx="23">
                  <c:v>6.3588019999999945</c:v>
                </c:pt>
                <c:pt idx="24">
                  <c:v>6.8377759999999945</c:v>
                </c:pt>
                <c:pt idx="25">
                  <c:v>6.3682339999999975</c:v>
                </c:pt>
                <c:pt idx="26">
                  <c:v>6.5257680000000002</c:v>
                </c:pt>
                <c:pt idx="27">
                  <c:v>6.7515729999999996</c:v>
                </c:pt>
                <c:pt idx="28">
                  <c:v>6.3823429999999997</c:v>
                </c:pt>
                <c:pt idx="29">
                  <c:v>6.7431270000000003</c:v>
                </c:pt>
                <c:pt idx="30">
                  <c:v>6.676501</c:v>
                </c:pt>
                <c:pt idx="31">
                  <c:v>6.3620889999999743</c:v>
                </c:pt>
                <c:pt idx="32">
                  <c:v>7.0121959999999763</c:v>
                </c:pt>
                <c:pt idx="33">
                  <c:v>6.3314930000000134</c:v>
                </c:pt>
                <c:pt idx="34">
                  <c:v>6.2767470000000261</c:v>
                </c:pt>
                <c:pt idx="35">
                  <c:v>6.4592390000000224</c:v>
                </c:pt>
                <c:pt idx="36">
                  <c:v>6.2782500000000034</c:v>
                </c:pt>
                <c:pt idx="37">
                  <c:v>6.3641899999999687</c:v>
                </c:pt>
                <c:pt idx="38">
                  <c:v>6.3026470000000003</c:v>
                </c:pt>
                <c:pt idx="39">
                  <c:v>6.4042899999999996</c:v>
                </c:pt>
                <c:pt idx="40">
                  <c:v>6.3610809999999791</c:v>
                </c:pt>
                <c:pt idx="41">
                  <c:v>6.2447999999999997</c:v>
                </c:pt>
                <c:pt idx="42">
                  <c:v>6.315347</c:v>
                </c:pt>
                <c:pt idx="43">
                  <c:v>6.2299660000000001</c:v>
                </c:pt>
                <c:pt idx="44">
                  <c:v>6.2190979999999998</c:v>
                </c:pt>
                <c:pt idx="45">
                  <c:v>6.1484059999999845</c:v>
                </c:pt>
                <c:pt idx="46">
                  <c:v>6.0313249999999998</c:v>
                </c:pt>
                <c:pt idx="47">
                  <c:v>6.4633229999999999</c:v>
                </c:pt>
                <c:pt idx="48">
                  <c:v>6.4576880000000001</c:v>
                </c:pt>
                <c:pt idx="49">
                  <c:v>6.467914999999965</c:v>
                </c:pt>
                <c:pt idx="50">
                  <c:v>6.0298990000000003</c:v>
                </c:pt>
                <c:pt idx="51">
                  <c:v>6.1563619999999997</c:v>
                </c:pt>
                <c:pt idx="52">
                  <c:v>6.2802509999999998</c:v>
                </c:pt>
                <c:pt idx="53">
                  <c:v>5.9903149999999945</c:v>
                </c:pt>
                <c:pt idx="54">
                  <c:v>6.1256799999999965</c:v>
                </c:pt>
                <c:pt idx="55">
                  <c:v>5.9800640000000014</c:v>
                </c:pt>
                <c:pt idx="56">
                  <c:v>6.0899190000000001</c:v>
                </c:pt>
                <c:pt idx="57">
                  <c:v>5.9251959999999855</c:v>
                </c:pt>
                <c:pt idx="58">
                  <c:v>6.3702569999999996</c:v>
                </c:pt>
                <c:pt idx="59">
                  <c:v>5.8335429999999997</c:v>
                </c:pt>
                <c:pt idx="60">
                  <c:v>5.8033489999999999</c:v>
                </c:pt>
                <c:pt idx="61">
                  <c:v>5.8587210000000001</c:v>
                </c:pt>
                <c:pt idx="62">
                  <c:v>5.6699389999999763</c:v>
                </c:pt>
              </c:numCache>
            </c:numRef>
          </c:val>
        </c:ser>
        <c:ser>
          <c:idx val="2"/>
          <c:order val="2"/>
          <c:tx>
            <c:strRef>
              <c:f>Data!$AC$2</c:f>
              <c:strCache>
                <c:ptCount val="1"/>
                <c:pt idx="0">
                  <c:v>Trung bình</c:v>
                </c:pt>
              </c:strCache>
            </c:strRef>
          </c:tx>
          <c:spPr>
            <a:ln w="47625">
              <a:noFill/>
            </a:ln>
          </c:spPr>
          <c:cat>
            <c:strRef>
              <c:f>Data!$Z$3:$Z$65</c:f>
              <c:strCache>
                <c:ptCount val="63"/>
                <c:pt idx="0">
                  <c:v>Long An</c:v>
                </c:pt>
                <c:pt idx="1">
                  <c:v>Bình Dương</c:v>
                </c:pt>
                <c:pt idx="2">
                  <c:v>Cà Mau</c:v>
                </c:pt>
                <c:pt idx="3">
                  <c:v>Bình Định</c:v>
                </c:pt>
                <c:pt idx="4">
                  <c:v>Đồng Tháp</c:v>
                </c:pt>
                <c:pt idx="5">
                  <c:v>Sóc Trăng</c:v>
                </c:pt>
                <c:pt idx="6">
                  <c:v>Tiền Giang</c:v>
                </c:pt>
                <c:pt idx="7">
                  <c:v>Bà Rịa Vũng Tàu</c:v>
                </c:pt>
                <c:pt idx="8">
                  <c:v>Quảng Nam</c:v>
                </c:pt>
                <c:pt idx="9">
                  <c:v>Bến Tre</c:v>
                </c:pt>
                <c:pt idx="10">
                  <c:v>Lạng Sơn</c:v>
                </c:pt>
                <c:pt idx="11">
                  <c:v>TP. Hồ Chí Minh</c:v>
                </c:pt>
                <c:pt idx="12">
                  <c:v>Sơn La</c:v>
                </c:pt>
                <c:pt idx="13">
                  <c:v>Bạc Liêu</c:v>
                </c:pt>
                <c:pt idx="14">
                  <c:v>Tuyên Quang</c:v>
                </c:pt>
                <c:pt idx="15">
                  <c:v>Đồng Nai</c:v>
                </c:pt>
                <c:pt idx="16">
                  <c:v>Quảng Bình</c:v>
                </c:pt>
                <c:pt idx="17">
                  <c:v>TP. Cần Thơ</c:v>
                </c:pt>
                <c:pt idx="18">
                  <c:v>Thái Nguyên</c:v>
                </c:pt>
                <c:pt idx="19">
                  <c:v>Bình Thuận</c:v>
                </c:pt>
                <c:pt idx="20">
                  <c:v>Quảng Trị</c:v>
                </c:pt>
                <c:pt idx="21">
                  <c:v>Hà Tĩnh</c:v>
                </c:pt>
                <c:pt idx="22">
                  <c:v>Vĩnh Phúc</c:v>
                </c:pt>
                <c:pt idx="23">
                  <c:v>Hòa Bình</c:v>
                </c:pt>
                <c:pt idx="24">
                  <c:v>Bình Phước</c:v>
                </c:pt>
                <c:pt idx="25">
                  <c:v>Vĩnh Long</c:v>
                </c:pt>
                <c:pt idx="26">
                  <c:v>Gia Lai</c:v>
                </c:pt>
                <c:pt idx="27">
                  <c:v>Yên Bái</c:v>
                </c:pt>
                <c:pt idx="28">
                  <c:v>Kiên Giang</c:v>
                </c:pt>
                <c:pt idx="29">
                  <c:v>Đà Nẵng</c:v>
                </c:pt>
                <c:pt idx="30">
                  <c:v>Nam Định</c:v>
                </c:pt>
                <c:pt idx="31">
                  <c:v>Nghệ An</c:v>
                </c:pt>
                <c:pt idx="32">
                  <c:v>Lào Cai</c:v>
                </c:pt>
                <c:pt idx="33">
                  <c:v>Hà Nam</c:v>
                </c:pt>
                <c:pt idx="34">
                  <c:v>Phú Thọ</c:v>
                </c:pt>
                <c:pt idx="35">
                  <c:v>Kon Tum</c:v>
                </c:pt>
                <c:pt idx="36">
                  <c:v>Hải Dương</c:v>
                </c:pt>
                <c:pt idx="37">
                  <c:v>Thanh Hóa</c:v>
                </c:pt>
                <c:pt idx="38">
                  <c:v>Đắk Nông</c:v>
                </c:pt>
                <c:pt idx="39">
                  <c:v>An Giang</c:v>
                </c:pt>
                <c:pt idx="40">
                  <c:v>TP. Hà Nội</c:v>
                </c:pt>
                <c:pt idx="41">
                  <c:v>Hậu Giang</c:v>
                </c:pt>
                <c:pt idx="42">
                  <c:v>Quảng Ngãi</c:v>
                </c:pt>
                <c:pt idx="43">
                  <c:v>Khánh Hòa </c:v>
                </c:pt>
                <c:pt idx="44">
                  <c:v>Thái Bình</c:v>
                </c:pt>
                <c:pt idx="45">
                  <c:v>Hưng Yên</c:v>
                </c:pt>
                <c:pt idx="46">
                  <c:v>Phú Yên</c:v>
                </c:pt>
                <c:pt idx="47">
                  <c:v>Bắc Kạn</c:v>
                </c:pt>
                <c:pt idx="48">
                  <c:v>Điện Biên</c:v>
                </c:pt>
                <c:pt idx="49">
                  <c:v>Đắk Lắk</c:v>
                </c:pt>
                <c:pt idx="50">
                  <c:v>Bắc Giang</c:v>
                </c:pt>
                <c:pt idx="51">
                  <c:v>Lai Châu</c:v>
                </c:pt>
                <c:pt idx="52">
                  <c:v>Thừa Thiên-Huế</c:v>
                </c:pt>
                <c:pt idx="53">
                  <c:v>Lâm Đồng</c:v>
                </c:pt>
                <c:pt idx="54">
                  <c:v>Ninh Thuận</c:v>
                </c:pt>
                <c:pt idx="55">
                  <c:v>Ninh Bình</c:v>
                </c:pt>
                <c:pt idx="56">
                  <c:v>Tây Ninh</c:v>
                </c:pt>
                <c:pt idx="57">
                  <c:v>Bắc Ninh</c:v>
                </c:pt>
                <c:pt idx="58">
                  <c:v>Hà Giang</c:v>
                </c:pt>
                <c:pt idx="59">
                  <c:v>TP. Hải Phòng</c:v>
                </c:pt>
                <c:pt idx="60">
                  <c:v>Trà Vinh</c:v>
                </c:pt>
                <c:pt idx="61">
                  <c:v>Quảng Ninh</c:v>
                </c:pt>
                <c:pt idx="62">
                  <c:v>Cao Bằng</c:v>
                </c:pt>
              </c:strCache>
            </c:strRef>
          </c:cat>
          <c:val>
            <c:numRef>
              <c:f>Data!$AC$3:$AC$65</c:f>
              <c:numCache>
                <c:formatCode>0.000</c:formatCode>
                <c:ptCount val="63"/>
                <c:pt idx="0">
                  <c:v>7.2687739999999996</c:v>
                </c:pt>
                <c:pt idx="1">
                  <c:v>7.0533299999999999</c:v>
                </c:pt>
                <c:pt idx="2">
                  <c:v>7.0247099999999945</c:v>
                </c:pt>
                <c:pt idx="3">
                  <c:v>6.9746600000000134</c:v>
                </c:pt>
                <c:pt idx="4">
                  <c:v>6.9204189999999945</c:v>
                </c:pt>
                <c:pt idx="5">
                  <c:v>6.9066220000000307</c:v>
                </c:pt>
                <c:pt idx="6">
                  <c:v>6.8868210000000003</c:v>
                </c:pt>
                <c:pt idx="7">
                  <c:v>6.876188</c:v>
                </c:pt>
                <c:pt idx="8">
                  <c:v>6.6225339999999697</c:v>
                </c:pt>
                <c:pt idx="9">
                  <c:v>6.6187399999999945</c:v>
                </c:pt>
                <c:pt idx="10">
                  <c:v>6.5911499999999998</c:v>
                </c:pt>
                <c:pt idx="11">
                  <c:v>6.5736440000000034</c:v>
                </c:pt>
                <c:pt idx="12">
                  <c:v>6.5460039999999999</c:v>
                </c:pt>
                <c:pt idx="13">
                  <c:v>6.4744979999999996</c:v>
                </c:pt>
                <c:pt idx="14">
                  <c:v>6.4512960000000223</c:v>
                </c:pt>
                <c:pt idx="15">
                  <c:v>6.422879</c:v>
                </c:pt>
                <c:pt idx="16">
                  <c:v>6.4189619999999996</c:v>
                </c:pt>
                <c:pt idx="17">
                  <c:v>6.3736949999999997</c:v>
                </c:pt>
                <c:pt idx="18">
                  <c:v>6.3644719999999753</c:v>
                </c:pt>
                <c:pt idx="19">
                  <c:v>6.3559499999999955</c:v>
                </c:pt>
                <c:pt idx="20">
                  <c:v>6.3417719999999997</c:v>
                </c:pt>
                <c:pt idx="21">
                  <c:v>6.3239239999999945</c:v>
                </c:pt>
                <c:pt idx="22">
                  <c:v>6.2537859999999945</c:v>
                </c:pt>
                <c:pt idx="23">
                  <c:v>6.2402170000000003</c:v>
                </c:pt>
                <c:pt idx="24">
                  <c:v>6.2238359999999791</c:v>
                </c:pt>
                <c:pt idx="25">
                  <c:v>6.2165239999999997</c:v>
                </c:pt>
                <c:pt idx="26">
                  <c:v>6.2065169999999945</c:v>
                </c:pt>
                <c:pt idx="27">
                  <c:v>6.1774909999999945</c:v>
                </c:pt>
                <c:pt idx="28">
                  <c:v>6.1624489999999845</c:v>
                </c:pt>
                <c:pt idx="29">
                  <c:v>6.1561829999999791</c:v>
                </c:pt>
                <c:pt idx="30">
                  <c:v>6.1549459999999687</c:v>
                </c:pt>
                <c:pt idx="31">
                  <c:v>6.1490020000000003</c:v>
                </c:pt>
                <c:pt idx="32">
                  <c:v>6.1291719999999845</c:v>
                </c:pt>
                <c:pt idx="33">
                  <c:v>6.1285799999999782</c:v>
                </c:pt>
                <c:pt idx="34">
                  <c:v>6.1168199999999855</c:v>
                </c:pt>
                <c:pt idx="35">
                  <c:v>6.1032460000000004</c:v>
                </c:pt>
                <c:pt idx="36">
                  <c:v>6.0938210000000002</c:v>
                </c:pt>
                <c:pt idx="37">
                  <c:v>6.0936700000000004</c:v>
                </c:pt>
                <c:pt idx="38">
                  <c:v>6.0926070000000001</c:v>
                </c:pt>
                <c:pt idx="39">
                  <c:v>6.0493680000000261</c:v>
                </c:pt>
                <c:pt idx="40">
                  <c:v>6.0316760000000134</c:v>
                </c:pt>
                <c:pt idx="41">
                  <c:v>6.0222429999999996</c:v>
                </c:pt>
                <c:pt idx="42">
                  <c:v>6.0144399999999845</c:v>
                </c:pt>
                <c:pt idx="43">
                  <c:v>5.9814800000000004</c:v>
                </c:pt>
                <c:pt idx="44">
                  <c:v>5.9795790000000224</c:v>
                </c:pt>
                <c:pt idx="45">
                  <c:v>5.9525980000000001</c:v>
                </c:pt>
                <c:pt idx="46">
                  <c:v>5.9166900000000124</c:v>
                </c:pt>
                <c:pt idx="47">
                  <c:v>5.9157760000000001</c:v>
                </c:pt>
                <c:pt idx="48">
                  <c:v>5.9071680000000004</c:v>
                </c:pt>
                <c:pt idx="49">
                  <c:v>5.8901119999999763</c:v>
                </c:pt>
                <c:pt idx="50">
                  <c:v>5.8832529999999998</c:v>
                </c:pt>
                <c:pt idx="51">
                  <c:v>5.8368279999999997</c:v>
                </c:pt>
                <c:pt idx="52">
                  <c:v>5.821097</c:v>
                </c:pt>
                <c:pt idx="53">
                  <c:v>5.8107280000000001</c:v>
                </c:pt>
                <c:pt idx="54">
                  <c:v>5.7829230000000003</c:v>
                </c:pt>
                <c:pt idx="55">
                  <c:v>5.7620809999999762</c:v>
                </c:pt>
                <c:pt idx="56">
                  <c:v>5.7443559999999945</c:v>
                </c:pt>
                <c:pt idx="57">
                  <c:v>5.7105349999999753</c:v>
                </c:pt>
                <c:pt idx="58">
                  <c:v>5.672688</c:v>
                </c:pt>
                <c:pt idx="59">
                  <c:v>5.6505539999999845</c:v>
                </c:pt>
                <c:pt idx="60">
                  <c:v>5.5956700000000001</c:v>
                </c:pt>
                <c:pt idx="61">
                  <c:v>5.5175439999999965</c:v>
                </c:pt>
                <c:pt idx="62">
                  <c:v>4.9441159999999762</c:v>
                </c:pt>
              </c:numCache>
            </c:numRef>
          </c:val>
        </c:ser>
        <c:hiLowLines/>
        <c:axId val="154399488"/>
        <c:axId val="154401024"/>
      </c:stockChart>
      <c:catAx>
        <c:axId val="154399488"/>
        <c:scaling>
          <c:orientation val="minMax"/>
        </c:scaling>
        <c:axPos val="b"/>
        <c:majorTickMark val="cross"/>
        <c:minorTickMark val="cross"/>
        <c:tickLblPos val="nextTo"/>
        <c:txPr>
          <a:bodyPr rot="-5400000"/>
          <a:lstStyle/>
          <a:p>
            <a:pPr>
              <a:defRPr sz="900">
                <a:latin typeface="Arial" pitchFamily="34" charset="0"/>
                <a:cs typeface="Arial" pitchFamily="34" charset="0"/>
              </a:defRPr>
            </a:pPr>
            <a:endParaRPr lang="en-US"/>
          </a:p>
        </c:txPr>
        <c:crossAx val="154401024"/>
        <c:crosses val="autoZero"/>
        <c:auto val="1"/>
        <c:lblAlgn val="ctr"/>
        <c:lblOffset val="100"/>
        <c:tickLblSkip val="1"/>
      </c:catAx>
      <c:valAx>
        <c:axId val="154401024"/>
        <c:scaling>
          <c:orientation val="minMax"/>
          <c:max val="7.5"/>
          <c:min val="4"/>
        </c:scaling>
        <c:axPos val="l"/>
        <c:majorGridlines/>
        <c:numFmt formatCode="0.00" sourceLinked="0"/>
        <c:tickLblPos val="nextTo"/>
        <c:crossAx val="154399488"/>
        <c:crosses val="autoZero"/>
        <c:crossBetween val="between"/>
        <c:majorUnit val="0.25"/>
      </c:valAx>
    </c:plotArea>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GB"/>
  <c:style val="21"/>
  <c:chart>
    <c:plotArea>
      <c:layout/>
      <c:stockChart>
        <c:ser>
          <c:idx val="0"/>
          <c:order val="0"/>
          <c:tx>
            <c:strRef>
              <c:f>Data!$AL$2</c:f>
              <c:strCache>
                <c:ptCount val="1"/>
                <c:pt idx="0">
                  <c:v>Low</c:v>
                </c:pt>
              </c:strCache>
            </c:strRef>
          </c:tx>
          <c:spPr>
            <a:ln w="47625">
              <a:noFill/>
            </a:ln>
          </c:spPr>
          <c:marker>
            <c:symbol val="none"/>
          </c:marker>
          <c:cat>
            <c:strRef>
              <c:f>Data!$AK$3:$AK$65</c:f>
              <c:strCache>
                <c:ptCount val="63"/>
                <c:pt idx="0">
                  <c:v>Quảng Bình</c:v>
                </c:pt>
                <c:pt idx="1">
                  <c:v>Bà Rịa-Vũng Tàu</c:v>
                </c:pt>
                <c:pt idx="2">
                  <c:v>Nam Định</c:v>
                </c:pt>
                <c:pt idx="3">
                  <c:v>TP. Đà Nẵng</c:v>
                </c:pt>
                <c:pt idx="4">
                  <c:v>Quảng Trị</c:v>
                </c:pt>
                <c:pt idx="5">
                  <c:v>Thanh Hóa</c:v>
                </c:pt>
                <c:pt idx="6">
                  <c:v>Đắk Nông</c:v>
                </c:pt>
                <c:pt idx="7">
                  <c:v>Bắc Kạn</c:v>
                </c:pt>
                <c:pt idx="8">
                  <c:v>Đồng Tháp</c:v>
                </c:pt>
                <c:pt idx="9">
                  <c:v>Long An</c:v>
                </c:pt>
                <c:pt idx="10">
                  <c:v>Lâm Đồng</c:v>
                </c:pt>
                <c:pt idx="11">
                  <c:v>Hà Tĩnh</c:v>
                </c:pt>
                <c:pt idx="12">
                  <c:v>Kon Tum</c:v>
                </c:pt>
                <c:pt idx="13">
                  <c:v>Bình Dương</c:v>
                </c:pt>
                <c:pt idx="14">
                  <c:v>Đồng Nai</c:v>
                </c:pt>
                <c:pt idx="15">
                  <c:v>Bình Phước</c:v>
                </c:pt>
                <c:pt idx="16">
                  <c:v>Yên Bái</c:v>
                </c:pt>
                <c:pt idx="17">
                  <c:v>Gia Lai</c:v>
                </c:pt>
                <c:pt idx="18">
                  <c:v>TP. Hồ Chí Minh</c:v>
                </c:pt>
                <c:pt idx="19">
                  <c:v>Vĩnh Long</c:v>
                </c:pt>
                <c:pt idx="20">
                  <c:v>Ninh Thuận</c:v>
                </c:pt>
                <c:pt idx="21">
                  <c:v>Ninh Bình</c:v>
                </c:pt>
                <c:pt idx="22">
                  <c:v>TP. Hài Phòng</c:v>
                </c:pt>
                <c:pt idx="23">
                  <c:v>Đắk Lắk</c:v>
                </c:pt>
                <c:pt idx="24">
                  <c:v>Thái Nguyên</c:v>
                </c:pt>
                <c:pt idx="25">
                  <c:v>Tiền Giang</c:v>
                </c:pt>
                <c:pt idx="26">
                  <c:v>Phú Thọ</c:v>
                </c:pt>
                <c:pt idx="27">
                  <c:v>Bình Định</c:v>
                </c:pt>
                <c:pt idx="28">
                  <c:v>Bắc Ninh</c:v>
                </c:pt>
                <c:pt idx="29">
                  <c:v>Kiên Giang</c:v>
                </c:pt>
                <c:pt idx="30">
                  <c:v>TP. Hà Nội</c:v>
                </c:pt>
                <c:pt idx="31">
                  <c:v>Bạc Liêu</c:v>
                </c:pt>
                <c:pt idx="32">
                  <c:v>Cà Mau</c:v>
                </c:pt>
                <c:pt idx="33">
                  <c:v>Bắc Giang</c:v>
                </c:pt>
                <c:pt idx="34">
                  <c:v>Nghệ An</c:v>
                </c:pt>
                <c:pt idx="35">
                  <c:v>Thái Bình</c:v>
                </c:pt>
                <c:pt idx="36">
                  <c:v>Hưng Yên </c:v>
                </c:pt>
                <c:pt idx="37">
                  <c:v>Bến Tre</c:v>
                </c:pt>
                <c:pt idx="38">
                  <c:v>Hậu Giang</c:v>
                </c:pt>
                <c:pt idx="39">
                  <c:v>Lạng Sơn</c:v>
                </c:pt>
                <c:pt idx="40">
                  <c:v>Vĩnh Phúc</c:v>
                </c:pt>
                <c:pt idx="41">
                  <c:v>Tuyên Quang</c:v>
                </c:pt>
                <c:pt idx="42">
                  <c:v>Tây Ninh</c:v>
                </c:pt>
                <c:pt idx="43">
                  <c:v>Điện Biên</c:v>
                </c:pt>
                <c:pt idx="44">
                  <c:v>Hà Nam</c:v>
                </c:pt>
                <c:pt idx="45">
                  <c:v>Sơn La</c:v>
                </c:pt>
                <c:pt idx="46">
                  <c:v>Hòa Bình</c:v>
                </c:pt>
                <c:pt idx="47">
                  <c:v>Lai Châu</c:v>
                </c:pt>
                <c:pt idx="48">
                  <c:v>Bình Thuận</c:v>
                </c:pt>
                <c:pt idx="49">
                  <c:v>Thừa Thiên-Huế</c:v>
                </c:pt>
                <c:pt idx="50">
                  <c:v>Quảng Ninh</c:v>
                </c:pt>
                <c:pt idx="51">
                  <c:v>Cao Bằng</c:v>
                </c:pt>
                <c:pt idx="52">
                  <c:v>Phú Yên</c:v>
                </c:pt>
                <c:pt idx="53">
                  <c:v>Sóc Trăng</c:v>
                </c:pt>
                <c:pt idx="54">
                  <c:v>Hải Dương</c:v>
                </c:pt>
                <c:pt idx="55">
                  <c:v>An Giang</c:v>
                </c:pt>
                <c:pt idx="56">
                  <c:v>Lào Cai</c:v>
                </c:pt>
                <c:pt idx="57">
                  <c:v>Hà Giang</c:v>
                </c:pt>
                <c:pt idx="58">
                  <c:v>Quảng Nam</c:v>
                </c:pt>
                <c:pt idx="59">
                  <c:v>Khánh Hòa</c:v>
                </c:pt>
                <c:pt idx="60">
                  <c:v>Quảng Ngãi</c:v>
                </c:pt>
                <c:pt idx="61">
                  <c:v>Trà Vinh</c:v>
                </c:pt>
                <c:pt idx="62">
                  <c:v>TP. Cần Thơ</c:v>
                </c:pt>
              </c:strCache>
            </c:strRef>
          </c:cat>
          <c:val>
            <c:numRef>
              <c:f>Data!$AL$3:$AL$65</c:f>
              <c:numCache>
                <c:formatCode>0.000</c:formatCode>
                <c:ptCount val="63"/>
                <c:pt idx="0">
                  <c:v>7.1334949999999955</c:v>
                </c:pt>
                <c:pt idx="1">
                  <c:v>7.2533599999999998</c:v>
                </c:pt>
                <c:pt idx="2">
                  <c:v>7.1383760000000001</c:v>
                </c:pt>
                <c:pt idx="3">
                  <c:v>7.1712360000000004</c:v>
                </c:pt>
                <c:pt idx="4">
                  <c:v>7.0338149999999908</c:v>
                </c:pt>
                <c:pt idx="5">
                  <c:v>7.0382769999999999</c:v>
                </c:pt>
                <c:pt idx="6">
                  <c:v>7.07630900000001</c:v>
                </c:pt>
                <c:pt idx="7">
                  <c:v>6.8751429999999996</c:v>
                </c:pt>
                <c:pt idx="8">
                  <c:v>6.9883189999999997</c:v>
                </c:pt>
                <c:pt idx="9">
                  <c:v>7.0853929999999998</c:v>
                </c:pt>
                <c:pt idx="10">
                  <c:v>7.0220719999999899</c:v>
                </c:pt>
                <c:pt idx="11">
                  <c:v>6.9179839999999908</c:v>
                </c:pt>
                <c:pt idx="12">
                  <c:v>7.0204509999999907</c:v>
                </c:pt>
                <c:pt idx="13">
                  <c:v>6.9065289999999999</c:v>
                </c:pt>
                <c:pt idx="14">
                  <c:v>6.9081149999999898</c:v>
                </c:pt>
                <c:pt idx="15">
                  <c:v>6.9819719999999998</c:v>
                </c:pt>
                <c:pt idx="16">
                  <c:v>6.8014619999999999</c:v>
                </c:pt>
                <c:pt idx="17">
                  <c:v>6.9433090000000099</c:v>
                </c:pt>
                <c:pt idx="18">
                  <c:v>6.9700670000000109</c:v>
                </c:pt>
                <c:pt idx="19">
                  <c:v>6.9517220000000099</c:v>
                </c:pt>
                <c:pt idx="20">
                  <c:v>6.7202599999999997</c:v>
                </c:pt>
                <c:pt idx="21">
                  <c:v>6.7440849999999868</c:v>
                </c:pt>
                <c:pt idx="22">
                  <c:v>6.2128779999999955</c:v>
                </c:pt>
                <c:pt idx="23">
                  <c:v>6.8743780000000001</c:v>
                </c:pt>
                <c:pt idx="24">
                  <c:v>6.8495419999999996</c:v>
                </c:pt>
                <c:pt idx="25">
                  <c:v>6.7810630000000121</c:v>
                </c:pt>
                <c:pt idx="26">
                  <c:v>6.7251430000000001</c:v>
                </c:pt>
                <c:pt idx="27">
                  <c:v>6.775669000000013</c:v>
                </c:pt>
                <c:pt idx="28">
                  <c:v>6.7528389999999945</c:v>
                </c:pt>
                <c:pt idx="29">
                  <c:v>6.6493760000000002</c:v>
                </c:pt>
                <c:pt idx="30">
                  <c:v>6.7388300000000001</c:v>
                </c:pt>
                <c:pt idx="31">
                  <c:v>6.7577239999999996</c:v>
                </c:pt>
                <c:pt idx="32">
                  <c:v>6.6795030000000004</c:v>
                </c:pt>
                <c:pt idx="33">
                  <c:v>6.7090269999999999</c:v>
                </c:pt>
                <c:pt idx="34">
                  <c:v>6.5549939999999909</c:v>
                </c:pt>
                <c:pt idx="35">
                  <c:v>6.6771829999999888</c:v>
                </c:pt>
                <c:pt idx="36">
                  <c:v>6.6662480000000004</c:v>
                </c:pt>
                <c:pt idx="37">
                  <c:v>6.5854889999999955</c:v>
                </c:pt>
                <c:pt idx="38">
                  <c:v>6.5875359999999867</c:v>
                </c:pt>
                <c:pt idx="39">
                  <c:v>6.6488399999999945</c:v>
                </c:pt>
                <c:pt idx="40">
                  <c:v>6.4635059999999909</c:v>
                </c:pt>
                <c:pt idx="41">
                  <c:v>6.6074739999999945</c:v>
                </c:pt>
                <c:pt idx="42">
                  <c:v>6.5364930000000099</c:v>
                </c:pt>
                <c:pt idx="43">
                  <c:v>6.3551579999999888</c:v>
                </c:pt>
                <c:pt idx="44">
                  <c:v>6.5600889999999898</c:v>
                </c:pt>
                <c:pt idx="45">
                  <c:v>6.5219480000000001</c:v>
                </c:pt>
                <c:pt idx="46">
                  <c:v>6.5917260000000004</c:v>
                </c:pt>
                <c:pt idx="47">
                  <c:v>6.5141139999999877</c:v>
                </c:pt>
                <c:pt idx="48">
                  <c:v>6.3552679999999997</c:v>
                </c:pt>
                <c:pt idx="49">
                  <c:v>6.5217139999999985</c:v>
                </c:pt>
                <c:pt idx="50">
                  <c:v>6.4085590000000003</c:v>
                </c:pt>
                <c:pt idx="51">
                  <c:v>6.4530880000000002</c:v>
                </c:pt>
                <c:pt idx="52">
                  <c:v>6.4826269999999999</c:v>
                </c:pt>
                <c:pt idx="53">
                  <c:v>6.4116150000000003</c:v>
                </c:pt>
                <c:pt idx="54">
                  <c:v>6.26335</c:v>
                </c:pt>
                <c:pt idx="55">
                  <c:v>6.2830890000000004</c:v>
                </c:pt>
                <c:pt idx="56">
                  <c:v>6.2942470000000004</c:v>
                </c:pt>
                <c:pt idx="57">
                  <c:v>6.2410240000000003</c:v>
                </c:pt>
                <c:pt idx="58">
                  <c:v>6.3660709999999945</c:v>
                </c:pt>
                <c:pt idx="59">
                  <c:v>6.3387469999999997</c:v>
                </c:pt>
                <c:pt idx="60">
                  <c:v>6.3051919999999955</c:v>
                </c:pt>
                <c:pt idx="61">
                  <c:v>6.2590459999999997</c:v>
                </c:pt>
                <c:pt idx="62">
                  <c:v>6.2145749999999857</c:v>
                </c:pt>
              </c:numCache>
            </c:numRef>
          </c:val>
        </c:ser>
        <c:ser>
          <c:idx val="1"/>
          <c:order val="1"/>
          <c:tx>
            <c:strRef>
              <c:f>Data!$AM$2</c:f>
              <c:strCache>
                <c:ptCount val="1"/>
                <c:pt idx="0">
                  <c:v>High</c:v>
                </c:pt>
              </c:strCache>
            </c:strRef>
          </c:tx>
          <c:spPr>
            <a:ln w="47625">
              <a:noFill/>
            </a:ln>
          </c:spPr>
          <c:marker>
            <c:symbol val="none"/>
          </c:marker>
          <c:cat>
            <c:strRef>
              <c:f>Data!$AK$3:$AK$65</c:f>
              <c:strCache>
                <c:ptCount val="63"/>
                <c:pt idx="0">
                  <c:v>Quảng Bình</c:v>
                </c:pt>
                <c:pt idx="1">
                  <c:v>Bà Rịa-Vũng Tàu</c:v>
                </c:pt>
                <c:pt idx="2">
                  <c:v>Nam Định</c:v>
                </c:pt>
                <c:pt idx="3">
                  <c:v>TP. Đà Nẵng</c:v>
                </c:pt>
                <c:pt idx="4">
                  <c:v>Quảng Trị</c:v>
                </c:pt>
                <c:pt idx="5">
                  <c:v>Thanh Hóa</c:v>
                </c:pt>
                <c:pt idx="6">
                  <c:v>Đắk Nông</c:v>
                </c:pt>
                <c:pt idx="7">
                  <c:v>Bắc Kạn</c:v>
                </c:pt>
                <c:pt idx="8">
                  <c:v>Đồng Tháp</c:v>
                </c:pt>
                <c:pt idx="9">
                  <c:v>Long An</c:v>
                </c:pt>
                <c:pt idx="10">
                  <c:v>Lâm Đồng</c:v>
                </c:pt>
                <c:pt idx="11">
                  <c:v>Hà Tĩnh</c:v>
                </c:pt>
                <c:pt idx="12">
                  <c:v>Kon Tum</c:v>
                </c:pt>
                <c:pt idx="13">
                  <c:v>Bình Dương</c:v>
                </c:pt>
                <c:pt idx="14">
                  <c:v>Đồng Nai</c:v>
                </c:pt>
                <c:pt idx="15">
                  <c:v>Bình Phước</c:v>
                </c:pt>
                <c:pt idx="16">
                  <c:v>Yên Bái</c:v>
                </c:pt>
                <c:pt idx="17">
                  <c:v>Gia Lai</c:v>
                </c:pt>
                <c:pt idx="18">
                  <c:v>TP. Hồ Chí Minh</c:v>
                </c:pt>
                <c:pt idx="19">
                  <c:v>Vĩnh Long</c:v>
                </c:pt>
                <c:pt idx="20">
                  <c:v>Ninh Thuận</c:v>
                </c:pt>
                <c:pt idx="21">
                  <c:v>Ninh Bình</c:v>
                </c:pt>
                <c:pt idx="22">
                  <c:v>TP. Hài Phòng</c:v>
                </c:pt>
                <c:pt idx="23">
                  <c:v>Đắk Lắk</c:v>
                </c:pt>
                <c:pt idx="24">
                  <c:v>Thái Nguyên</c:v>
                </c:pt>
                <c:pt idx="25">
                  <c:v>Tiền Giang</c:v>
                </c:pt>
                <c:pt idx="26">
                  <c:v>Phú Thọ</c:v>
                </c:pt>
                <c:pt idx="27">
                  <c:v>Bình Định</c:v>
                </c:pt>
                <c:pt idx="28">
                  <c:v>Bắc Ninh</c:v>
                </c:pt>
                <c:pt idx="29">
                  <c:v>Kiên Giang</c:v>
                </c:pt>
                <c:pt idx="30">
                  <c:v>TP. Hà Nội</c:v>
                </c:pt>
                <c:pt idx="31">
                  <c:v>Bạc Liêu</c:v>
                </c:pt>
                <c:pt idx="32">
                  <c:v>Cà Mau</c:v>
                </c:pt>
                <c:pt idx="33">
                  <c:v>Bắc Giang</c:v>
                </c:pt>
                <c:pt idx="34">
                  <c:v>Nghệ An</c:v>
                </c:pt>
                <c:pt idx="35">
                  <c:v>Thái Bình</c:v>
                </c:pt>
                <c:pt idx="36">
                  <c:v>Hưng Yên </c:v>
                </c:pt>
                <c:pt idx="37">
                  <c:v>Bến Tre</c:v>
                </c:pt>
                <c:pt idx="38">
                  <c:v>Hậu Giang</c:v>
                </c:pt>
                <c:pt idx="39">
                  <c:v>Lạng Sơn</c:v>
                </c:pt>
                <c:pt idx="40">
                  <c:v>Vĩnh Phúc</c:v>
                </c:pt>
                <c:pt idx="41">
                  <c:v>Tuyên Quang</c:v>
                </c:pt>
                <c:pt idx="42">
                  <c:v>Tây Ninh</c:v>
                </c:pt>
                <c:pt idx="43">
                  <c:v>Điện Biên</c:v>
                </c:pt>
                <c:pt idx="44">
                  <c:v>Hà Nam</c:v>
                </c:pt>
                <c:pt idx="45">
                  <c:v>Sơn La</c:v>
                </c:pt>
                <c:pt idx="46">
                  <c:v>Hòa Bình</c:v>
                </c:pt>
                <c:pt idx="47">
                  <c:v>Lai Châu</c:v>
                </c:pt>
                <c:pt idx="48">
                  <c:v>Bình Thuận</c:v>
                </c:pt>
                <c:pt idx="49">
                  <c:v>Thừa Thiên-Huế</c:v>
                </c:pt>
                <c:pt idx="50">
                  <c:v>Quảng Ninh</c:v>
                </c:pt>
                <c:pt idx="51">
                  <c:v>Cao Bằng</c:v>
                </c:pt>
                <c:pt idx="52">
                  <c:v>Phú Yên</c:v>
                </c:pt>
                <c:pt idx="53">
                  <c:v>Sóc Trăng</c:v>
                </c:pt>
                <c:pt idx="54">
                  <c:v>Hải Dương</c:v>
                </c:pt>
                <c:pt idx="55">
                  <c:v>An Giang</c:v>
                </c:pt>
                <c:pt idx="56">
                  <c:v>Lào Cai</c:v>
                </c:pt>
                <c:pt idx="57">
                  <c:v>Hà Giang</c:v>
                </c:pt>
                <c:pt idx="58">
                  <c:v>Quảng Nam</c:v>
                </c:pt>
                <c:pt idx="59">
                  <c:v>Khánh Hòa</c:v>
                </c:pt>
                <c:pt idx="60">
                  <c:v>Quảng Ngãi</c:v>
                </c:pt>
                <c:pt idx="61">
                  <c:v>Trà Vinh</c:v>
                </c:pt>
                <c:pt idx="62">
                  <c:v>TP. Cần Thơ</c:v>
                </c:pt>
              </c:strCache>
            </c:strRef>
          </c:cat>
          <c:val>
            <c:numRef>
              <c:f>Data!$AM$3:$AM$65</c:f>
              <c:numCache>
                <c:formatCode>0.000</c:formatCode>
                <c:ptCount val="63"/>
                <c:pt idx="0">
                  <c:v>7.7975319999999906</c:v>
                </c:pt>
                <c:pt idx="1">
                  <c:v>7.6020019999999908</c:v>
                </c:pt>
                <c:pt idx="2">
                  <c:v>7.609737</c:v>
                </c:pt>
                <c:pt idx="3">
                  <c:v>7.4929779999999955</c:v>
                </c:pt>
                <c:pt idx="4">
                  <c:v>7.5895970000000004</c:v>
                </c:pt>
                <c:pt idx="5">
                  <c:v>7.482037</c:v>
                </c:pt>
                <c:pt idx="6">
                  <c:v>7.3222899999999909</c:v>
                </c:pt>
                <c:pt idx="7">
                  <c:v>7.5199059999999909</c:v>
                </c:pt>
                <c:pt idx="8">
                  <c:v>7.3998720000000002</c:v>
                </c:pt>
                <c:pt idx="9">
                  <c:v>7.2846500000000001</c:v>
                </c:pt>
                <c:pt idx="10">
                  <c:v>7.3273059999999868</c:v>
                </c:pt>
                <c:pt idx="11">
                  <c:v>7.3848719999999899</c:v>
                </c:pt>
                <c:pt idx="12">
                  <c:v>7.2764329999999999</c:v>
                </c:pt>
                <c:pt idx="13">
                  <c:v>7.3861230000000004</c:v>
                </c:pt>
                <c:pt idx="14">
                  <c:v>7.3814390000000003</c:v>
                </c:pt>
                <c:pt idx="15">
                  <c:v>7.2776769999999997</c:v>
                </c:pt>
                <c:pt idx="16">
                  <c:v>7.3768459999999996</c:v>
                </c:pt>
                <c:pt idx="17">
                  <c:v>7.2260139999999975</c:v>
                </c:pt>
                <c:pt idx="18">
                  <c:v>7.1912039999999999</c:v>
                </c:pt>
                <c:pt idx="19">
                  <c:v>7.1989259999999877</c:v>
                </c:pt>
                <c:pt idx="20">
                  <c:v>7.4057370000000002</c:v>
                </c:pt>
                <c:pt idx="21">
                  <c:v>7.2902220000000089</c:v>
                </c:pt>
                <c:pt idx="22">
                  <c:v>7.807652</c:v>
                </c:pt>
                <c:pt idx="23">
                  <c:v>7.1418030000000003</c:v>
                </c:pt>
                <c:pt idx="24">
                  <c:v>7.0759359999999898</c:v>
                </c:pt>
                <c:pt idx="25">
                  <c:v>7.0683480000000003</c:v>
                </c:pt>
                <c:pt idx="26">
                  <c:v>7.0804819999999955</c:v>
                </c:pt>
                <c:pt idx="27">
                  <c:v>7.0288269999999908</c:v>
                </c:pt>
                <c:pt idx="28">
                  <c:v>6.9941039999999965</c:v>
                </c:pt>
                <c:pt idx="29">
                  <c:v>7.0841119999999886</c:v>
                </c:pt>
                <c:pt idx="30">
                  <c:v>6.9895090000000089</c:v>
                </c:pt>
                <c:pt idx="31">
                  <c:v>6.960051</c:v>
                </c:pt>
                <c:pt idx="32">
                  <c:v>7.0159809999999867</c:v>
                </c:pt>
                <c:pt idx="33">
                  <c:v>6.9773090000000089</c:v>
                </c:pt>
                <c:pt idx="34">
                  <c:v>7.1180299999999965</c:v>
                </c:pt>
                <c:pt idx="35">
                  <c:v>6.9466760000000098</c:v>
                </c:pt>
                <c:pt idx="36">
                  <c:v>6.9551920000000003</c:v>
                </c:pt>
                <c:pt idx="37">
                  <c:v>7.0192579999999998</c:v>
                </c:pt>
                <c:pt idx="38">
                  <c:v>6.9855859999999899</c:v>
                </c:pt>
                <c:pt idx="39">
                  <c:v>6.8540189999999868</c:v>
                </c:pt>
                <c:pt idx="40">
                  <c:v>6.9927239999999999</c:v>
                </c:pt>
                <c:pt idx="41">
                  <c:v>6.8429379999999886</c:v>
                </c:pt>
                <c:pt idx="42">
                  <c:v>6.8949789999999886</c:v>
                </c:pt>
                <c:pt idx="43">
                  <c:v>7.0625939999999945</c:v>
                </c:pt>
                <c:pt idx="44">
                  <c:v>6.8455129999999906</c:v>
                </c:pt>
                <c:pt idx="45">
                  <c:v>6.8473889999999908</c:v>
                </c:pt>
                <c:pt idx="46">
                  <c:v>6.7633900000000002</c:v>
                </c:pt>
                <c:pt idx="47">
                  <c:v>6.8364620000000098</c:v>
                </c:pt>
                <c:pt idx="48">
                  <c:v>6.9600109999999908</c:v>
                </c:pt>
                <c:pt idx="49">
                  <c:v>6.7670829999999906</c:v>
                </c:pt>
                <c:pt idx="50">
                  <c:v>6.7824650000000002</c:v>
                </c:pt>
                <c:pt idx="51">
                  <c:v>6.7247759999999888</c:v>
                </c:pt>
                <c:pt idx="52">
                  <c:v>6.6747629999999996</c:v>
                </c:pt>
                <c:pt idx="53">
                  <c:v>6.7389559999999955</c:v>
                </c:pt>
                <c:pt idx="54">
                  <c:v>6.8034149999999887</c:v>
                </c:pt>
                <c:pt idx="55">
                  <c:v>6.6520339999999898</c:v>
                </c:pt>
                <c:pt idx="56">
                  <c:v>6.60609</c:v>
                </c:pt>
                <c:pt idx="57">
                  <c:v>6.6564099999999975</c:v>
                </c:pt>
                <c:pt idx="58">
                  <c:v>6.5286900000000001</c:v>
                </c:pt>
                <c:pt idx="59">
                  <c:v>6.5289679999999946</c:v>
                </c:pt>
                <c:pt idx="60">
                  <c:v>6.5131149999999858</c:v>
                </c:pt>
                <c:pt idx="61">
                  <c:v>6.4601579999999945</c:v>
                </c:pt>
                <c:pt idx="62">
                  <c:v>6.4923089999999997</c:v>
                </c:pt>
              </c:numCache>
            </c:numRef>
          </c:val>
        </c:ser>
        <c:ser>
          <c:idx val="2"/>
          <c:order val="2"/>
          <c:tx>
            <c:strRef>
              <c:f>Data!$AN$2</c:f>
              <c:strCache>
                <c:ptCount val="1"/>
                <c:pt idx="0">
                  <c:v>Mean</c:v>
                </c:pt>
              </c:strCache>
            </c:strRef>
          </c:tx>
          <c:spPr>
            <a:ln w="47625">
              <a:noFill/>
            </a:ln>
          </c:spPr>
          <c:cat>
            <c:strRef>
              <c:f>Data!$AK$3:$AK$65</c:f>
              <c:strCache>
                <c:ptCount val="63"/>
                <c:pt idx="0">
                  <c:v>Quảng Bình</c:v>
                </c:pt>
                <c:pt idx="1">
                  <c:v>Bà Rịa-Vũng Tàu</c:v>
                </c:pt>
                <c:pt idx="2">
                  <c:v>Nam Định</c:v>
                </c:pt>
                <c:pt idx="3">
                  <c:v>TP. Đà Nẵng</c:v>
                </c:pt>
                <c:pt idx="4">
                  <c:v>Quảng Trị</c:v>
                </c:pt>
                <c:pt idx="5">
                  <c:v>Thanh Hóa</c:v>
                </c:pt>
                <c:pt idx="6">
                  <c:v>Đắk Nông</c:v>
                </c:pt>
                <c:pt idx="7">
                  <c:v>Bắc Kạn</c:v>
                </c:pt>
                <c:pt idx="8">
                  <c:v>Đồng Tháp</c:v>
                </c:pt>
                <c:pt idx="9">
                  <c:v>Long An</c:v>
                </c:pt>
                <c:pt idx="10">
                  <c:v>Lâm Đồng</c:v>
                </c:pt>
                <c:pt idx="11">
                  <c:v>Hà Tĩnh</c:v>
                </c:pt>
                <c:pt idx="12">
                  <c:v>Kon Tum</c:v>
                </c:pt>
                <c:pt idx="13">
                  <c:v>Bình Dương</c:v>
                </c:pt>
                <c:pt idx="14">
                  <c:v>Đồng Nai</c:v>
                </c:pt>
                <c:pt idx="15">
                  <c:v>Bình Phước</c:v>
                </c:pt>
                <c:pt idx="16">
                  <c:v>Yên Bái</c:v>
                </c:pt>
                <c:pt idx="17">
                  <c:v>Gia Lai</c:v>
                </c:pt>
                <c:pt idx="18">
                  <c:v>TP. Hồ Chí Minh</c:v>
                </c:pt>
                <c:pt idx="19">
                  <c:v>Vĩnh Long</c:v>
                </c:pt>
                <c:pt idx="20">
                  <c:v>Ninh Thuận</c:v>
                </c:pt>
                <c:pt idx="21">
                  <c:v>Ninh Bình</c:v>
                </c:pt>
                <c:pt idx="22">
                  <c:v>TP. Hài Phòng</c:v>
                </c:pt>
                <c:pt idx="23">
                  <c:v>Đắk Lắk</c:v>
                </c:pt>
                <c:pt idx="24">
                  <c:v>Thái Nguyên</c:v>
                </c:pt>
                <c:pt idx="25">
                  <c:v>Tiền Giang</c:v>
                </c:pt>
                <c:pt idx="26">
                  <c:v>Phú Thọ</c:v>
                </c:pt>
                <c:pt idx="27">
                  <c:v>Bình Định</c:v>
                </c:pt>
                <c:pt idx="28">
                  <c:v>Bắc Ninh</c:v>
                </c:pt>
                <c:pt idx="29">
                  <c:v>Kiên Giang</c:v>
                </c:pt>
                <c:pt idx="30">
                  <c:v>TP. Hà Nội</c:v>
                </c:pt>
                <c:pt idx="31">
                  <c:v>Bạc Liêu</c:v>
                </c:pt>
                <c:pt idx="32">
                  <c:v>Cà Mau</c:v>
                </c:pt>
                <c:pt idx="33">
                  <c:v>Bắc Giang</c:v>
                </c:pt>
                <c:pt idx="34">
                  <c:v>Nghệ An</c:v>
                </c:pt>
                <c:pt idx="35">
                  <c:v>Thái Bình</c:v>
                </c:pt>
                <c:pt idx="36">
                  <c:v>Hưng Yên </c:v>
                </c:pt>
                <c:pt idx="37">
                  <c:v>Bến Tre</c:v>
                </c:pt>
                <c:pt idx="38">
                  <c:v>Hậu Giang</c:v>
                </c:pt>
                <c:pt idx="39">
                  <c:v>Lạng Sơn</c:v>
                </c:pt>
                <c:pt idx="40">
                  <c:v>Vĩnh Phúc</c:v>
                </c:pt>
                <c:pt idx="41">
                  <c:v>Tuyên Quang</c:v>
                </c:pt>
                <c:pt idx="42">
                  <c:v>Tây Ninh</c:v>
                </c:pt>
                <c:pt idx="43">
                  <c:v>Điện Biên</c:v>
                </c:pt>
                <c:pt idx="44">
                  <c:v>Hà Nam</c:v>
                </c:pt>
                <c:pt idx="45">
                  <c:v>Sơn La</c:v>
                </c:pt>
                <c:pt idx="46">
                  <c:v>Hòa Bình</c:v>
                </c:pt>
                <c:pt idx="47">
                  <c:v>Lai Châu</c:v>
                </c:pt>
                <c:pt idx="48">
                  <c:v>Bình Thuận</c:v>
                </c:pt>
                <c:pt idx="49">
                  <c:v>Thừa Thiên-Huế</c:v>
                </c:pt>
                <c:pt idx="50">
                  <c:v>Quảng Ninh</c:v>
                </c:pt>
                <c:pt idx="51">
                  <c:v>Cao Bằng</c:v>
                </c:pt>
                <c:pt idx="52">
                  <c:v>Phú Yên</c:v>
                </c:pt>
                <c:pt idx="53">
                  <c:v>Sóc Trăng</c:v>
                </c:pt>
                <c:pt idx="54">
                  <c:v>Hải Dương</c:v>
                </c:pt>
                <c:pt idx="55">
                  <c:v>An Giang</c:v>
                </c:pt>
                <c:pt idx="56">
                  <c:v>Lào Cai</c:v>
                </c:pt>
                <c:pt idx="57">
                  <c:v>Hà Giang</c:v>
                </c:pt>
                <c:pt idx="58">
                  <c:v>Quảng Nam</c:v>
                </c:pt>
                <c:pt idx="59">
                  <c:v>Khánh Hòa</c:v>
                </c:pt>
                <c:pt idx="60">
                  <c:v>Quảng Ngãi</c:v>
                </c:pt>
                <c:pt idx="61">
                  <c:v>Trà Vinh</c:v>
                </c:pt>
                <c:pt idx="62">
                  <c:v>TP. Cần Thơ</c:v>
                </c:pt>
              </c:strCache>
            </c:strRef>
          </c:cat>
          <c:val>
            <c:numRef>
              <c:f>Data!$AN$3:$AN$65</c:f>
              <c:numCache>
                <c:formatCode>0.000</c:formatCode>
                <c:ptCount val="63"/>
                <c:pt idx="0">
                  <c:v>7.4655129999999899</c:v>
                </c:pt>
                <c:pt idx="1">
                  <c:v>7.4276809999999909</c:v>
                </c:pt>
                <c:pt idx="2">
                  <c:v>7.3740559999999906</c:v>
                </c:pt>
                <c:pt idx="3">
                  <c:v>7.3321069999999908</c:v>
                </c:pt>
                <c:pt idx="4">
                  <c:v>7.311706</c:v>
                </c:pt>
                <c:pt idx="5">
                  <c:v>7.2601569999999906</c:v>
                </c:pt>
                <c:pt idx="6">
                  <c:v>7.1993</c:v>
                </c:pt>
                <c:pt idx="7">
                  <c:v>7.1975249999999837</c:v>
                </c:pt>
                <c:pt idx="8">
                  <c:v>7.1940949999999848</c:v>
                </c:pt>
                <c:pt idx="9">
                  <c:v>7.1850209999999946</c:v>
                </c:pt>
                <c:pt idx="10">
                  <c:v>7.1746889999999945</c:v>
                </c:pt>
                <c:pt idx="11">
                  <c:v>7.1514280000000001</c:v>
                </c:pt>
                <c:pt idx="12">
                  <c:v>7.1484420000000002</c:v>
                </c:pt>
                <c:pt idx="13">
                  <c:v>7.1463260000000002</c:v>
                </c:pt>
                <c:pt idx="14">
                  <c:v>7.1447769999999906</c:v>
                </c:pt>
                <c:pt idx="15">
                  <c:v>7.1298239999999975</c:v>
                </c:pt>
                <c:pt idx="16">
                  <c:v>7.0891539999999997</c:v>
                </c:pt>
                <c:pt idx="17">
                  <c:v>7.0846619999999998</c:v>
                </c:pt>
                <c:pt idx="18">
                  <c:v>7.080635</c:v>
                </c:pt>
                <c:pt idx="19">
                  <c:v>7.0753240000000002</c:v>
                </c:pt>
                <c:pt idx="20">
                  <c:v>7.0629979999999888</c:v>
                </c:pt>
                <c:pt idx="21">
                  <c:v>7.0171529999999906</c:v>
                </c:pt>
                <c:pt idx="22">
                  <c:v>7.0102650000000004</c:v>
                </c:pt>
                <c:pt idx="23">
                  <c:v>7.0080900000000002</c:v>
                </c:pt>
                <c:pt idx="24">
                  <c:v>6.962739</c:v>
                </c:pt>
                <c:pt idx="25">
                  <c:v>6.9247059999999898</c:v>
                </c:pt>
                <c:pt idx="26">
                  <c:v>6.9028119999999955</c:v>
                </c:pt>
                <c:pt idx="27">
                  <c:v>6.9022480000000099</c:v>
                </c:pt>
                <c:pt idx="28">
                  <c:v>6.8734710000000003</c:v>
                </c:pt>
                <c:pt idx="29">
                  <c:v>6.8667439999999997</c:v>
                </c:pt>
                <c:pt idx="30">
                  <c:v>6.8641689999999906</c:v>
                </c:pt>
                <c:pt idx="31">
                  <c:v>6.8588869999999886</c:v>
                </c:pt>
                <c:pt idx="32">
                  <c:v>6.8477420000000002</c:v>
                </c:pt>
                <c:pt idx="33">
                  <c:v>6.8431680000000004</c:v>
                </c:pt>
                <c:pt idx="34">
                  <c:v>6.8365119999999955</c:v>
                </c:pt>
                <c:pt idx="35">
                  <c:v>6.8119290000000001</c:v>
                </c:pt>
                <c:pt idx="36">
                  <c:v>6.8107199999999946</c:v>
                </c:pt>
                <c:pt idx="37">
                  <c:v>6.8023739999999995</c:v>
                </c:pt>
                <c:pt idx="38">
                  <c:v>6.7865609999999998</c:v>
                </c:pt>
                <c:pt idx="39">
                  <c:v>6.75143</c:v>
                </c:pt>
                <c:pt idx="40">
                  <c:v>6.7281149999999847</c:v>
                </c:pt>
                <c:pt idx="41">
                  <c:v>6.725206</c:v>
                </c:pt>
                <c:pt idx="42">
                  <c:v>6.7157359999999908</c:v>
                </c:pt>
                <c:pt idx="43">
                  <c:v>6.7088760000000001</c:v>
                </c:pt>
                <c:pt idx="44">
                  <c:v>6.702801</c:v>
                </c:pt>
                <c:pt idx="45">
                  <c:v>6.6846690000000004</c:v>
                </c:pt>
                <c:pt idx="46">
                  <c:v>6.6775579999999888</c:v>
                </c:pt>
                <c:pt idx="47">
                  <c:v>6.6752880000000001</c:v>
                </c:pt>
                <c:pt idx="48">
                  <c:v>6.6576389999999899</c:v>
                </c:pt>
                <c:pt idx="49">
                  <c:v>6.6443979999999945</c:v>
                </c:pt>
                <c:pt idx="50">
                  <c:v>6.5955119999999887</c:v>
                </c:pt>
                <c:pt idx="51">
                  <c:v>6.5889319999999945</c:v>
                </c:pt>
                <c:pt idx="52">
                  <c:v>6.5786949999999997</c:v>
                </c:pt>
                <c:pt idx="53">
                  <c:v>6.5752860000000002</c:v>
                </c:pt>
                <c:pt idx="54">
                  <c:v>6.5333829999999997</c:v>
                </c:pt>
                <c:pt idx="55">
                  <c:v>6.4675609999999955</c:v>
                </c:pt>
                <c:pt idx="56">
                  <c:v>6.4501679999999997</c:v>
                </c:pt>
                <c:pt idx="57">
                  <c:v>6.4487170000000003</c:v>
                </c:pt>
                <c:pt idx="58">
                  <c:v>6.447381</c:v>
                </c:pt>
                <c:pt idx="59">
                  <c:v>6.4338569999999997</c:v>
                </c:pt>
                <c:pt idx="60">
                  <c:v>6.4091529999999999</c:v>
                </c:pt>
                <c:pt idx="61">
                  <c:v>6.3596019999999998</c:v>
                </c:pt>
                <c:pt idx="62">
                  <c:v>6.3534420000000003</c:v>
                </c:pt>
              </c:numCache>
            </c:numRef>
          </c:val>
        </c:ser>
        <c:hiLowLines/>
        <c:axId val="154791936"/>
        <c:axId val="154793472"/>
      </c:stockChart>
      <c:catAx>
        <c:axId val="154791936"/>
        <c:scaling>
          <c:orientation val="minMax"/>
        </c:scaling>
        <c:axPos val="b"/>
        <c:tickLblPos val="nextTo"/>
        <c:txPr>
          <a:bodyPr rot="-5400000" vert="horz"/>
          <a:lstStyle/>
          <a:p>
            <a:pPr>
              <a:defRPr sz="800">
                <a:latin typeface="Arial" pitchFamily="34" charset="0"/>
                <a:cs typeface="Arial" pitchFamily="34" charset="0"/>
              </a:defRPr>
            </a:pPr>
            <a:endParaRPr lang="en-US"/>
          </a:p>
        </c:txPr>
        <c:crossAx val="154793472"/>
        <c:crosses val="autoZero"/>
        <c:auto val="1"/>
        <c:lblAlgn val="ctr"/>
        <c:lblOffset val="100"/>
        <c:tickLblSkip val="1"/>
      </c:catAx>
      <c:valAx>
        <c:axId val="154793472"/>
        <c:scaling>
          <c:orientation val="minMax"/>
          <c:max val="8"/>
          <c:min val="6"/>
        </c:scaling>
        <c:axPos val="l"/>
        <c:majorGridlines/>
        <c:numFmt formatCode="0.000" sourceLinked="1"/>
        <c:tickLblPos val="nextTo"/>
        <c:crossAx val="154791936"/>
        <c:crosses val="autoZero"/>
        <c:crossBetween val="between"/>
        <c:majorUnit val="0.125"/>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GB"/>
  <c:style val="20"/>
  <c:chart>
    <c:autoTitleDeleted val="1"/>
    <c:plotArea>
      <c:layout/>
      <c:stockChart>
        <c:ser>
          <c:idx val="0"/>
          <c:order val="0"/>
          <c:tx>
            <c:strRef>
              <c:f>Data!$AR$2</c:f>
              <c:strCache>
                <c:ptCount val="1"/>
                <c:pt idx="0">
                  <c:v>Low</c:v>
                </c:pt>
              </c:strCache>
            </c:strRef>
          </c:tx>
          <c:spPr>
            <a:ln w="47625">
              <a:noFill/>
            </a:ln>
          </c:spPr>
          <c:marker>
            <c:symbol val="none"/>
          </c:marker>
          <c:cat>
            <c:strRef>
              <c:f>Data!$AQ$3:$AQ$65</c:f>
              <c:strCache>
                <c:ptCount val="63"/>
                <c:pt idx="0">
                  <c:v>TP. Đà Nẵng</c:v>
                </c:pt>
                <c:pt idx="1">
                  <c:v>TP. Hài Phòng</c:v>
                </c:pt>
                <c:pt idx="2">
                  <c:v>Bà Rịa-Vũng Tàu</c:v>
                </c:pt>
                <c:pt idx="3">
                  <c:v>Quảng Bình</c:v>
                </c:pt>
                <c:pt idx="4">
                  <c:v>TP. Hồ Chí Minh</c:v>
                </c:pt>
                <c:pt idx="5">
                  <c:v>Long An</c:v>
                </c:pt>
                <c:pt idx="6">
                  <c:v>TP. Hà Nội</c:v>
                </c:pt>
                <c:pt idx="7">
                  <c:v>Quảng Trị</c:v>
                </c:pt>
                <c:pt idx="8">
                  <c:v>Lạng Sơn</c:v>
                </c:pt>
                <c:pt idx="9">
                  <c:v>Hải Dương</c:v>
                </c:pt>
                <c:pt idx="10">
                  <c:v>Bình Định</c:v>
                </c:pt>
                <c:pt idx="11">
                  <c:v>Vĩnh Long</c:v>
                </c:pt>
                <c:pt idx="12">
                  <c:v>Kiên Giang</c:v>
                </c:pt>
                <c:pt idx="13">
                  <c:v>Thừa Thiên-Huế</c:v>
                </c:pt>
                <c:pt idx="14">
                  <c:v>Bến Tre</c:v>
                </c:pt>
                <c:pt idx="15">
                  <c:v>Vĩnh Phúc</c:v>
                </c:pt>
                <c:pt idx="16">
                  <c:v>Ninh Thuận</c:v>
                </c:pt>
                <c:pt idx="17">
                  <c:v>Bình Dương</c:v>
                </c:pt>
                <c:pt idx="18">
                  <c:v>Hà Tĩnh</c:v>
                </c:pt>
                <c:pt idx="19">
                  <c:v>Quảng Nam</c:v>
                </c:pt>
                <c:pt idx="20">
                  <c:v>Sơn La</c:v>
                </c:pt>
                <c:pt idx="21">
                  <c:v>An Giang</c:v>
                </c:pt>
                <c:pt idx="22">
                  <c:v>Thanh Hóa</c:v>
                </c:pt>
                <c:pt idx="23">
                  <c:v>Nam Định</c:v>
                </c:pt>
                <c:pt idx="24">
                  <c:v>Bạc Liêu</c:v>
                </c:pt>
                <c:pt idx="25">
                  <c:v>Kon Tum</c:v>
                </c:pt>
                <c:pt idx="26">
                  <c:v>Bắc Ninh</c:v>
                </c:pt>
                <c:pt idx="27">
                  <c:v>Hậu Giang</c:v>
                </c:pt>
                <c:pt idx="28">
                  <c:v>Quảng Ninh</c:v>
                </c:pt>
                <c:pt idx="29">
                  <c:v>Đồng Tháp</c:v>
                </c:pt>
                <c:pt idx="30">
                  <c:v>Khánh Hòa</c:v>
                </c:pt>
                <c:pt idx="31">
                  <c:v>Đồng Nai</c:v>
                </c:pt>
                <c:pt idx="32">
                  <c:v>Hòa Bình</c:v>
                </c:pt>
                <c:pt idx="33">
                  <c:v>Sóc Trăng</c:v>
                </c:pt>
                <c:pt idx="34">
                  <c:v>Lâm Đồng</c:v>
                </c:pt>
                <c:pt idx="35">
                  <c:v>Thái Bình</c:v>
                </c:pt>
                <c:pt idx="36">
                  <c:v>Tuyên Quang</c:v>
                </c:pt>
                <c:pt idx="37">
                  <c:v>Phú Thọ</c:v>
                </c:pt>
                <c:pt idx="38">
                  <c:v>Đắk Lắk</c:v>
                </c:pt>
                <c:pt idx="39">
                  <c:v>TP. Cần Thơ</c:v>
                </c:pt>
                <c:pt idx="40">
                  <c:v>Bắc Giang</c:v>
                </c:pt>
                <c:pt idx="41">
                  <c:v>Lai Châu</c:v>
                </c:pt>
                <c:pt idx="42">
                  <c:v>Bình Thuận</c:v>
                </c:pt>
                <c:pt idx="43">
                  <c:v>Bắc Kạn</c:v>
                </c:pt>
                <c:pt idx="44">
                  <c:v>Hưng Yên </c:v>
                </c:pt>
                <c:pt idx="45">
                  <c:v>Tiền Giang</c:v>
                </c:pt>
                <c:pt idx="46">
                  <c:v>Ninh Bình</c:v>
                </c:pt>
                <c:pt idx="47">
                  <c:v>Nghệ An</c:v>
                </c:pt>
                <c:pt idx="48">
                  <c:v>Trà Vinh</c:v>
                </c:pt>
                <c:pt idx="49">
                  <c:v>Tây Ninh</c:v>
                </c:pt>
                <c:pt idx="50">
                  <c:v>Điện Biên</c:v>
                </c:pt>
                <c:pt idx="51">
                  <c:v>Cà Mau</c:v>
                </c:pt>
                <c:pt idx="52">
                  <c:v>Gia Lai</c:v>
                </c:pt>
                <c:pt idx="53">
                  <c:v>Quảng Ngãi</c:v>
                </c:pt>
                <c:pt idx="54">
                  <c:v>Thái Nguyên</c:v>
                </c:pt>
                <c:pt idx="55">
                  <c:v>Phú Yên</c:v>
                </c:pt>
                <c:pt idx="56">
                  <c:v>Cao Bằng</c:v>
                </c:pt>
                <c:pt idx="57">
                  <c:v>Lào Cai</c:v>
                </c:pt>
                <c:pt idx="58">
                  <c:v>Hà Nam</c:v>
                </c:pt>
                <c:pt idx="59">
                  <c:v>Yên Bái</c:v>
                </c:pt>
                <c:pt idx="60">
                  <c:v>Bình Phước</c:v>
                </c:pt>
                <c:pt idx="61">
                  <c:v>Hà Giang</c:v>
                </c:pt>
                <c:pt idx="62">
                  <c:v>Đắk Nông</c:v>
                </c:pt>
              </c:strCache>
            </c:strRef>
          </c:cat>
          <c:val>
            <c:numRef>
              <c:f>Data!$AR$3:$AR$65</c:f>
              <c:numCache>
                <c:formatCode>0.000</c:formatCode>
                <c:ptCount val="63"/>
                <c:pt idx="0">
                  <c:v>7.2511460000000003</c:v>
                </c:pt>
                <c:pt idx="1">
                  <c:v>7.0031530000000002</c:v>
                </c:pt>
                <c:pt idx="2">
                  <c:v>6.9354120000000004</c:v>
                </c:pt>
                <c:pt idx="3">
                  <c:v>6.9326109999999996</c:v>
                </c:pt>
                <c:pt idx="4">
                  <c:v>6.9239610000000003</c:v>
                </c:pt>
                <c:pt idx="5">
                  <c:v>7.0186710000000003</c:v>
                </c:pt>
                <c:pt idx="6">
                  <c:v>6.7628979999999945</c:v>
                </c:pt>
                <c:pt idx="7">
                  <c:v>6.8944249999999867</c:v>
                </c:pt>
                <c:pt idx="8">
                  <c:v>6.7523049999999945</c:v>
                </c:pt>
                <c:pt idx="9">
                  <c:v>6.7734410000000098</c:v>
                </c:pt>
                <c:pt idx="10">
                  <c:v>6.9599679999999999</c:v>
                </c:pt>
                <c:pt idx="11">
                  <c:v>6.887219</c:v>
                </c:pt>
                <c:pt idx="12">
                  <c:v>6.4322350000000004</c:v>
                </c:pt>
                <c:pt idx="13">
                  <c:v>6.8509969999999898</c:v>
                </c:pt>
                <c:pt idx="14">
                  <c:v>6.8633430000000004</c:v>
                </c:pt>
                <c:pt idx="15">
                  <c:v>6.7583820000000001</c:v>
                </c:pt>
                <c:pt idx="16">
                  <c:v>6.6175999999999906</c:v>
                </c:pt>
                <c:pt idx="17">
                  <c:v>6.6330999999999998</c:v>
                </c:pt>
                <c:pt idx="18">
                  <c:v>6.6060159999999897</c:v>
                </c:pt>
                <c:pt idx="19">
                  <c:v>6.626252</c:v>
                </c:pt>
                <c:pt idx="20">
                  <c:v>6.6549399999999848</c:v>
                </c:pt>
                <c:pt idx="21">
                  <c:v>6.6148869999999818</c:v>
                </c:pt>
                <c:pt idx="22">
                  <c:v>6.3844529999999908</c:v>
                </c:pt>
                <c:pt idx="23">
                  <c:v>6.6473579999999899</c:v>
                </c:pt>
                <c:pt idx="24">
                  <c:v>6.3259519999999867</c:v>
                </c:pt>
                <c:pt idx="25">
                  <c:v>6.5952690000000098</c:v>
                </c:pt>
                <c:pt idx="26">
                  <c:v>6.3872910000000003</c:v>
                </c:pt>
                <c:pt idx="27">
                  <c:v>6.5208999999999975</c:v>
                </c:pt>
                <c:pt idx="28">
                  <c:v>6.5676490000000003</c:v>
                </c:pt>
                <c:pt idx="29">
                  <c:v>6.5715070000000004</c:v>
                </c:pt>
                <c:pt idx="30">
                  <c:v>6.5598890000000001</c:v>
                </c:pt>
                <c:pt idx="31">
                  <c:v>6.5305270000000002</c:v>
                </c:pt>
                <c:pt idx="32">
                  <c:v>6.0529279999999899</c:v>
                </c:pt>
                <c:pt idx="33">
                  <c:v>6.2305890000000002</c:v>
                </c:pt>
                <c:pt idx="34">
                  <c:v>6.3140119999999857</c:v>
                </c:pt>
                <c:pt idx="35">
                  <c:v>6.2683679999999997</c:v>
                </c:pt>
                <c:pt idx="36">
                  <c:v>6.4566090000000109</c:v>
                </c:pt>
                <c:pt idx="37">
                  <c:v>6.5136930000000088</c:v>
                </c:pt>
                <c:pt idx="38">
                  <c:v>6.4875480000000003</c:v>
                </c:pt>
                <c:pt idx="39">
                  <c:v>6.4008289999999999</c:v>
                </c:pt>
                <c:pt idx="40">
                  <c:v>6.4449690000000004</c:v>
                </c:pt>
                <c:pt idx="41">
                  <c:v>6.3977739999999965</c:v>
                </c:pt>
                <c:pt idx="42">
                  <c:v>6.2068729999999999</c:v>
                </c:pt>
                <c:pt idx="43">
                  <c:v>6.0531610000000002</c:v>
                </c:pt>
                <c:pt idx="44">
                  <c:v>6.3829249999999886</c:v>
                </c:pt>
                <c:pt idx="45">
                  <c:v>6.2839</c:v>
                </c:pt>
                <c:pt idx="46">
                  <c:v>5.8080309999999908</c:v>
                </c:pt>
                <c:pt idx="47">
                  <c:v>6.243249000000012</c:v>
                </c:pt>
                <c:pt idx="48">
                  <c:v>6.3250839999999897</c:v>
                </c:pt>
                <c:pt idx="49">
                  <c:v>6.2288369999999906</c:v>
                </c:pt>
                <c:pt idx="50">
                  <c:v>5.7511489999999998</c:v>
                </c:pt>
                <c:pt idx="51">
                  <c:v>5.9528819999999945</c:v>
                </c:pt>
                <c:pt idx="52">
                  <c:v>5.7925569999999906</c:v>
                </c:pt>
                <c:pt idx="53">
                  <c:v>6.0295959999999909</c:v>
                </c:pt>
                <c:pt idx="54">
                  <c:v>6.1906109999999899</c:v>
                </c:pt>
                <c:pt idx="55">
                  <c:v>5.9268020000000003</c:v>
                </c:pt>
                <c:pt idx="56">
                  <c:v>5.8099530000000001</c:v>
                </c:pt>
                <c:pt idx="57">
                  <c:v>5.7236969999999996</c:v>
                </c:pt>
                <c:pt idx="58">
                  <c:v>6.1188019999999899</c:v>
                </c:pt>
                <c:pt idx="59">
                  <c:v>5.6042909999999955</c:v>
                </c:pt>
                <c:pt idx="60">
                  <c:v>5.2894969999999999</c:v>
                </c:pt>
                <c:pt idx="61">
                  <c:v>5.7183919999999997</c:v>
                </c:pt>
                <c:pt idx="62">
                  <c:v>5.2390740000000013</c:v>
                </c:pt>
              </c:numCache>
            </c:numRef>
          </c:val>
        </c:ser>
        <c:ser>
          <c:idx val="1"/>
          <c:order val="1"/>
          <c:tx>
            <c:strRef>
              <c:f>Data!$AS$2</c:f>
              <c:strCache>
                <c:ptCount val="1"/>
                <c:pt idx="0">
                  <c:v>High</c:v>
                </c:pt>
              </c:strCache>
            </c:strRef>
          </c:tx>
          <c:spPr>
            <a:ln w="47625">
              <a:noFill/>
            </a:ln>
          </c:spPr>
          <c:marker>
            <c:symbol val="none"/>
          </c:marker>
          <c:cat>
            <c:strRef>
              <c:f>Data!$AQ$3:$AQ$65</c:f>
              <c:strCache>
                <c:ptCount val="63"/>
                <c:pt idx="0">
                  <c:v>TP. Đà Nẵng</c:v>
                </c:pt>
                <c:pt idx="1">
                  <c:v>TP. Hài Phòng</c:v>
                </c:pt>
                <c:pt idx="2">
                  <c:v>Bà Rịa-Vũng Tàu</c:v>
                </c:pt>
                <c:pt idx="3">
                  <c:v>Quảng Bình</c:v>
                </c:pt>
                <c:pt idx="4">
                  <c:v>TP. Hồ Chí Minh</c:v>
                </c:pt>
                <c:pt idx="5">
                  <c:v>Long An</c:v>
                </c:pt>
                <c:pt idx="6">
                  <c:v>TP. Hà Nội</c:v>
                </c:pt>
                <c:pt idx="7">
                  <c:v>Quảng Trị</c:v>
                </c:pt>
                <c:pt idx="8">
                  <c:v>Lạng Sơn</c:v>
                </c:pt>
                <c:pt idx="9">
                  <c:v>Hải Dương</c:v>
                </c:pt>
                <c:pt idx="10">
                  <c:v>Bình Định</c:v>
                </c:pt>
                <c:pt idx="11">
                  <c:v>Vĩnh Long</c:v>
                </c:pt>
                <c:pt idx="12">
                  <c:v>Kiên Giang</c:v>
                </c:pt>
                <c:pt idx="13">
                  <c:v>Thừa Thiên-Huế</c:v>
                </c:pt>
                <c:pt idx="14">
                  <c:v>Bến Tre</c:v>
                </c:pt>
                <c:pt idx="15">
                  <c:v>Vĩnh Phúc</c:v>
                </c:pt>
                <c:pt idx="16">
                  <c:v>Ninh Thuận</c:v>
                </c:pt>
                <c:pt idx="17">
                  <c:v>Bình Dương</c:v>
                </c:pt>
                <c:pt idx="18">
                  <c:v>Hà Tĩnh</c:v>
                </c:pt>
                <c:pt idx="19">
                  <c:v>Quảng Nam</c:v>
                </c:pt>
                <c:pt idx="20">
                  <c:v>Sơn La</c:v>
                </c:pt>
                <c:pt idx="21">
                  <c:v>An Giang</c:v>
                </c:pt>
                <c:pt idx="22">
                  <c:v>Thanh Hóa</c:v>
                </c:pt>
                <c:pt idx="23">
                  <c:v>Nam Định</c:v>
                </c:pt>
                <c:pt idx="24">
                  <c:v>Bạc Liêu</c:v>
                </c:pt>
                <c:pt idx="25">
                  <c:v>Kon Tum</c:v>
                </c:pt>
                <c:pt idx="26">
                  <c:v>Bắc Ninh</c:v>
                </c:pt>
                <c:pt idx="27">
                  <c:v>Hậu Giang</c:v>
                </c:pt>
                <c:pt idx="28">
                  <c:v>Quảng Ninh</c:v>
                </c:pt>
                <c:pt idx="29">
                  <c:v>Đồng Tháp</c:v>
                </c:pt>
                <c:pt idx="30">
                  <c:v>Khánh Hòa</c:v>
                </c:pt>
                <c:pt idx="31">
                  <c:v>Đồng Nai</c:v>
                </c:pt>
                <c:pt idx="32">
                  <c:v>Hòa Bình</c:v>
                </c:pt>
                <c:pt idx="33">
                  <c:v>Sóc Trăng</c:v>
                </c:pt>
                <c:pt idx="34">
                  <c:v>Lâm Đồng</c:v>
                </c:pt>
                <c:pt idx="35">
                  <c:v>Thái Bình</c:v>
                </c:pt>
                <c:pt idx="36">
                  <c:v>Tuyên Quang</c:v>
                </c:pt>
                <c:pt idx="37">
                  <c:v>Phú Thọ</c:v>
                </c:pt>
                <c:pt idx="38">
                  <c:v>Đắk Lắk</c:v>
                </c:pt>
                <c:pt idx="39">
                  <c:v>TP. Cần Thơ</c:v>
                </c:pt>
                <c:pt idx="40">
                  <c:v>Bắc Giang</c:v>
                </c:pt>
                <c:pt idx="41">
                  <c:v>Lai Châu</c:v>
                </c:pt>
                <c:pt idx="42">
                  <c:v>Bình Thuận</c:v>
                </c:pt>
                <c:pt idx="43">
                  <c:v>Bắc Kạn</c:v>
                </c:pt>
                <c:pt idx="44">
                  <c:v>Hưng Yên </c:v>
                </c:pt>
                <c:pt idx="45">
                  <c:v>Tiền Giang</c:v>
                </c:pt>
                <c:pt idx="46">
                  <c:v>Ninh Bình</c:v>
                </c:pt>
                <c:pt idx="47">
                  <c:v>Nghệ An</c:v>
                </c:pt>
                <c:pt idx="48">
                  <c:v>Trà Vinh</c:v>
                </c:pt>
                <c:pt idx="49">
                  <c:v>Tây Ninh</c:v>
                </c:pt>
                <c:pt idx="50">
                  <c:v>Điện Biên</c:v>
                </c:pt>
                <c:pt idx="51">
                  <c:v>Cà Mau</c:v>
                </c:pt>
                <c:pt idx="52">
                  <c:v>Gia Lai</c:v>
                </c:pt>
                <c:pt idx="53">
                  <c:v>Quảng Ngãi</c:v>
                </c:pt>
                <c:pt idx="54">
                  <c:v>Thái Nguyên</c:v>
                </c:pt>
                <c:pt idx="55">
                  <c:v>Phú Yên</c:v>
                </c:pt>
                <c:pt idx="56">
                  <c:v>Cao Bằng</c:v>
                </c:pt>
                <c:pt idx="57">
                  <c:v>Lào Cai</c:v>
                </c:pt>
                <c:pt idx="58">
                  <c:v>Hà Nam</c:v>
                </c:pt>
                <c:pt idx="59">
                  <c:v>Yên Bái</c:v>
                </c:pt>
                <c:pt idx="60">
                  <c:v>Bình Phước</c:v>
                </c:pt>
                <c:pt idx="61">
                  <c:v>Hà Giang</c:v>
                </c:pt>
                <c:pt idx="62">
                  <c:v>Đắk Nông</c:v>
                </c:pt>
              </c:strCache>
            </c:strRef>
          </c:cat>
          <c:val>
            <c:numRef>
              <c:f>Data!$AS$3:$AS$65</c:f>
              <c:numCache>
                <c:formatCode>0.000</c:formatCode>
                <c:ptCount val="63"/>
                <c:pt idx="0">
                  <c:v>7.6089369999999867</c:v>
                </c:pt>
                <c:pt idx="1">
                  <c:v>7.6618379999999906</c:v>
                </c:pt>
                <c:pt idx="2">
                  <c:v>7.6499869999999888</c:v>
                </c:pt>
                <c:pt idx="3">
                  <c:v>7.5070480000000002</c:v>
                </c:pt>
                <c:pt idx="4">
                  <c:v>7.3721819999999898</c:v>
                </c:pt>
                <c:pt idx="5">
                  <c:v>7.2141329999999906</c:v>
                </c:pt>
                <c:pt idx="6">
                  <c:v>7.351451</c:v>
                </c:pt>
                <c:pt idx="7">
                  <c:v>7.1872720000000001</c:v>
                </c:pt>
                <c:pt idx="8">
                  <c:v>7.28674800000001</c:v>
                </c:pt>
                <c:pt idx="9">
                  <c:v>7.2545039999999945</c:v>
                </c:pt>
                <c:pt idx="10">
                  <c:v>7.0667999999999997</c:v>
                </c:pt>
                <c:pt idx="11">
                  <c:v>7.1390010000000004</c:v>
                </c:pt>
                <c:pt idx="12">
                  <c:v>7.5562120000000004</c:v>
                </c:pt>
                <c:pt idx="13">
                  <c:v>7.0907989999999996</c:v>
                </c:pt>
                <c:pt idx="14">
                  <c:v>7.0474119999999898</c:v>
                </c:pt>
                <c:pt idx="15">
                  <c:v>7.1014480000000004</c:v>
                </c:pt>
                <c:pt idx="16">
                  <c:v>7.2284649999999955</c:v>
                </c:pt>
                <c:pt idx="17">
                  <c:v>7.0758049999999955</c:v>
                </c:pt>
                <c:pt idx="18">
                  <c:v>7.1025399999999888</c:v>
                </c:pt>
                <c:pt idx="19">
                  <c:v>7.0501119999999906</c:v>
                </c:pt>
                <c:pt idx="20">
                  <c:v>7.0020319999999945</c:v>
                </c:pt>
                <c:pt idx="21">
                  <c:v>6.995736</c:v>
                </c:pt>
                <c:pt idx="22">
                  <c:v>7.179551</c:v>
                </c:pt>
                <c:pt idx="23">
                  <c:v>6.8935199999999899</c:v>
                </c:pt>
                <c:pt idx="24">
                  <c:v>7.1633589999999945</c:v>
                </c:pt>
                <c:pt idx="25">
                  <c:v>6.8804530000000002</c:v>
                </c:pt>
                <c:pt idx="26">
                  <c:v>7.0762250000000089</c:v>
                </c:pt>
                <c:pt idx="27">
                  <c:v>6.910806</c:v>
                </c:pt>
                <c:pt idx="28">
                  <c:v>6.7894819999999996</c:v>
                </c:pt>
                <c:pt idx="29">
                  <c:v>6.7610630000000098</c:v>
                </c:pt>
                <c:pt idx="30">
                  <c:v>6.7676660000000002</c:v>
                </c:pt>
                <c:pt idx="31">
                  <c:v>6.7901280000000002</c:v>
                </c:pt>
                <c:pt idx="32">
                  <c:v>7.2419580000000003</c:v>
                </c:pt>
                <c:pt idx="33">
                  <c:v>7.0399349999999945</c:v>
                </c:pt>
                <c:pt idx="34">
                  <c:v>6.9473950000000002</c:v>
                </c:pt>
                <c:pt idx="35">
                  <c:v>6.9924439999999999</c:v>
                </c:pt>
                <c:pt idx="36">
                  <c:v>6.7370380000000001</c:v>
                </c:pt>
                <c:pt idx="37">
                  <c:v>6.6430220000000002</c:v>
                </c:pt>
                <c:pt idx="38">
                  <c:v>6.6573549999999848</c:v>
                </c:pt>
                <c:pt idx="39">
                  <c:v>6.6996599999999997</c:v>
                </c:pt>
                <c:pt idx="40">
                  <c:v>6.5998520000000003</c:v>
                </c:pt>
                <c:pt idx="41">
                  <c:v>6.5935859999999886</c:v>
                </c:pt>
                <c:pt idx="42">
                  <c:v>6.7585519999999955</c:v>
                </c:pt>
                <c:pt idx="43">
                  <c:v>6.9075090000000001</c:v>
                </c:pt>
                <c:pt idx="44">
                  <c:v>6.539660000000012</c:v>
                </c:pt>
                <c:pt idx="45">
                  <c:v>6.6346259999999955</c:v>
                </c:pt>
                <c:pt idx="46">
                  <c:v>7.1100759999999887</c:v>
                </c:pt>
                <c:pt idx="47">
                  <c:v>6.5837610000000089</c:v>
                </c:pt>
                <c:pt idx="48">
                  <c:v>6.494122</c:v>
                </c:pt>
                <c:pt idx="49">
                  <c:v>6.5032990000000099</c:v>
                </c:pt>
                <c:pt idx="50">
                  <c:v>6.9365440000000014</c:v>
                </c:pt>
                <c:pt idx="51">
                  <c:v>6.6876720000000001</c:v>
                </c:pt>
                <c:pt idx="52">
                  <c:v>6.842371</c:v>
                </c:pt>
                <c:pt idx="53">
                  <c:v>6.5830690000000098</c:v>
                </c:pt>
                <c:pt idx="54">
                  <c:v>6.3992880000000003</c:v>
                </c:pt>
                <c:pt idx="55">
                  <c:v>6.601826</c:v>
                </c:pt>
                <c:pt idx="56">
                  <c:v>6.7021990000000002</c:v>
                </c:pt>
                <c:pt idx="57">
                  <c:v>6.7333749999999997</c:v>
                </c:pt>
                <c:pt idx="58">
                  <c:v>6.3140639999999975</c:v>
                </c:pt>
                <c:pt idx="59">
                  <c:v>6.3615879999999887</c:v>
                </c:pt>
                <c:pt idx="60">
                  <c:v>6.5485889999999909</c:v>
                </c:pt>
                <c:pt idx="61">
                  <c:v>6.0244499999999945</c:v>
                </c:pt>
                <c:pt idx="62">
                  <c:v>6.1225759999999818</c:v>
                </c:pt>
              </c:numCache>
            </c:numRef>
          </c:val>
        </c:ser>
        <c:ser>
          <c:idx val="2"/>
          <c:order val="2"/>
          <c:tx>
            <c:strRef>
              <c:f>Data!$AT$2</c:f>
              <c:strCache>
                <c:ptCount val="1"/>
                <c:pt idx="0">
                  <c:v>Mean</c:v>
                </c:pt>
              </c:strCache>
            </c:strRef>
          </c:tx>
          <c:spPr>
            <a:ln w="47625">
              <a:noFill/>
            </a:ln>
          </c:spPr>
          <c:cat>
            <c:strRef>
              <c:f>Data!$AQ$3:$AQ$65</c:f>
              <c:strCache>
                <c:ptCount val="63"/>
                <c:pt idx="0">
                  <c:v>TP. Đà Nẵng</c:v>
                </c:pt>
                <c:pt idx="1">
                  <c:v>TP. Hài Phòng</c:v>
                </c:pt>
                <c:pt idx="2">
                  <c:v>Bà Rịa-Vũng Tàu</c:v>
                </c:pt>
                <c:pt idx="3">
                  <c:v>Quảng Bình</c:v>
                </c:pt>
                <c:pt idx="4">
                  <c:v>TP. Hồ Chí Minh</c:v>
                </c:pt>
                <c:pt idx="5">
                  <c:v>Long An</c:v>
                </c:pt>
                <c:pt idx="6">
                  <c:v>TP. Hà Nội</c:v>
                </c:pt>
                <c:pt idx="7">
                  <c:v>Quảng Trị</c:v>
                </c:pt>
                <c:pt idx="8">
                  <c:v>Lạng Sơn</c:v>
                </c:pt>
                <c:pt idx="9">
                  <c:v>Hải Dương</c:v>
                </c:pt>
                <c:pt idx="10">
                  <c:v>Bình Định</c:v>
                </c:pt>
                <c:pt idx="11">
                  <c:v>Vĩnh Long</c:v>
                </c:pt>
                <c:pt idx="12">
                  <c:v>Kiên Giang</c:v>
                </c:pt>
                <c:pt idx="13">
                  <c:v>Thừa Thiên-Huế</c:v>
                </c:pt>
                <c:pt idx="14">
                  <c:v>Bến Tre</c:v>
                </c:pt>
                <c:pt idx="15">
                  <c:v>Vĩnh Phúc</c:v>
                </c:pt>
                <c:pt idx="16">
                  <c:v>Ninh Thuận</c:v>
                </c:pt>
                <c:pt idx="17">
                  <c:v>Bình Dương</c:v>
                </c:pt>
                <c:pt idx="18">
                  <c:v>Hà Tĩnh</c:v>
                </c:pt>
                <c:pt idx="19">
                  <c:v>Quảng Nam</c:v>
                </c:pt>
                <c:pt idx="20">
                  <c:v>Sơn La</c:v>
                </c:pt>
                <c:pt idx="21">
                  <c:v>An Giang</c:v>
                </c:pt>
                <c:pt idx="22">
                  <c:v>Thanh Hóa</c:v>
                </c:pt>
                <c:pt idx="23">
                  <c:v>Nam Định</c:v>
                </c:pt>
                <c:pt idx="24">
                  <c:v>Bạc Liêu</c:v>
                </c:pt>
                <c:pt idx="25">
                  <c:v>Kon Tum</c:v>
                </c:pt>
                <c:pt idx="26">
                  <c:v>Bắc Ninh</c:v>
                </c:pt>
                <c:pt idx="27">
                  <c:v>Hậu Giang</c:v>
                </c:pt>
                <c:pt idx="28">
                  <c:v>Quảng Ninh</c:v>
                </c:pt>
                <c:pt idx="29">
                  <c:v>Đồng Tháp</c:v>
                </c:pt>
                <c:pt idx="30">
                  <c:v>Khánh Hòa</c:v>
                </c:pt>
                <c:pt idx="31">
                  <c:v>Đồng Nai</c:v>
                </c:pt>
                <c:pt idx="32">
                  <c:v>Hòa Bình</c:v>
                </c:pt>
                <c:pt idx="33">
                  <c:v>Sóc Trăng</c:v>
                </c:pt>
                <c:pt idx="34">
                  <c:v>Lâm Đồng</c:v>
                </c:pt>
                <c:pt idx="35">
                  <c:v>Thái Bình</c:v>
                </c:pt>
                <c:pt idx="36">
                  <c:v>Tuyên Quang</c:v>
                </c:pt>
                <c:pt idx="37">
                  <c:v>Phú Thọ</c:v>
                </c:pt>
                <c:pt idx="38">
                  <c:v>Đắk Lắk</c:v>
                </c:pt>
                <c:pt idx="39">
                  <c:v>TP. Cần Thơ</c:v>
                </c:pt>
                <c:pt idx="40">
                  <c:v>Bắc Giang</c:v>
                </c:pt>
                <c:pt idx="41">
                  <c:v>Lai Châu</c:v>
                </c:pt>
                <c:pt idx="42">
                  <c:v>Bình Thuận</c:v>
                </c:pt>
                <c:pt idx="43">
                  <c:v>Bắc Kạn</c:v>
                </c:pt>
                <c:pt idx="44">
                  <c:v>Hưng Yên </c:v>
                </c:pt>
                <c:pt idx="45">
                  <c:v>Tiền Giang</c:v>
                </c:pt>
                <c:pt idx="46">
                  <c:v>Ninh Bình</c:v>
                </c:pt>
                <c:pt idx="47">
                  <c:v>Nghệ An</c:v>
                </c:pt>
                <c:pt idx="48">
                  <c:v>Trà Vinh</c:v>
                </c:pt>
                <c:pt idx="49">
                  <c:v>Tây Ninh</c:v>
                </c:pt>
                <c:pt idx="50">
                  <c:v>Điện Biên</c:v>
                </c:pt>
                <c:pt idx="51">
                  <c:v>Cà Mau</c:v>
                </c:pt>
                <c:pt idx="52">
                  <c:v>Gia Lai</c:v>
                </c:pt>
                <c:pt idx="53">
                  <c:v>Quảng Ngãi</c:v>
                </c:pt>
                <c:pt idx="54">
                  <c:v>Thái Nguyên</c:v>
                </c:pt>
                <c:pt idx="55">
                  <c:v>Phú Yên</c:v>
                </c:pt>
                <c:pt idx="56">
                  <c:v>Cao Bằng</c:v>
                </c:pt>
                <c:pt idx="57">
                  <c:v>Lào Cai</c:v>
                </c:pt>
                <c:pt idx="58">
                  <c:v>Hà Nam</c:v>
                </c:pt>
                <c:pt idx="59">
                  <c:v>Yên Bái</c:v>
                </c:pt>
                <c:pt idx="60">
                  <c:v>Bình Phước</c:v>
                </c:pt>
                <c:pt idx="61">
                  <c:v>Hà Giang</c:v>
                </c:pt>
                <c:pt idx="62">
                  <c:v>Đắk Nông</c:v>
                </c:pt>
              </c:strCache>
            </c:strRef>
          </c:cat>
          <c:val>
            <c:numRef>
              <c:f>Data!$AT$3:$AT$65</c:f>
              <c:numCache>
                <c:formatCode>0.000</c:formatCode>
                <c:ptCount val="63"/>
                <c:pt idx="0">
                  <c:v>7.4300410000000099</c:v>
                </c:pt>
                <c:pt idx="1">
                  <c:v>7.3324959999999955</c:v>
                </c:pt>
                <c:pt idx="2">
                  <c:v>7.2926989999999998</c:v>
                </c:pt>
                <c:pt idx="3">
                  <c:v>7.21983</c:v>
                </c:pt>
                <c:pt idx="4">
                  <c:v>7.148072</c:v>
                </c:pt>
                <c:pt idx="5">
                  <c:v>7.1164019999999955</c:v>
                </c:pt>
                <c:pt idx="6">
                  <c:v>7.0571749999999858</c:v>
                </c:pt>
                <c:pt idx="7">
                  <c:v>7.0408489999999997</c:v>
                </c:pt>
                <c:pt idx="8">
                  <c:v>7.0195270000000001</c:v>
                </c:pt>
                <c:pt idx="9">
                  <c:v>7.013973</c:v>
                </c:pt>
                <c:pt idx="10">
                  <c:v>7.0133839999999985</c:v>
                </c:pt>
                <c:pt idx="11">
                  <c:v>7.0131099999999975</c:v>
                </c:pt>
                <c:pt idx="12">
                  <c:v>6.9942229999999999</c:v>
                </c:pt>
                <c:pt idx="13">
                  <c:v>6.9708980000000098</c:v>
                </c:pt>
                <c:pt idx="14">
                  <c:v>6.9553779999999996</c:v>
                </c:pt>
                <c:pt idx="15">
                  <c:v>6.9299149999999887</c:v>
                </c:pt>
                <c:pt idx="16">
                  <c:v>6.9230330000000002</c:v>
                </c:pt>
                <c:pt idx="17">
                  <c:v>6.8544529999999906</c:v>
                </c:pt>
                <c:pt idx="18">
                  <c:v>6.8542779999999945</c:v>
                </c:pt>
                <c:pt idx="19">
                  <c:v>6.8381819999999909</c:v>
                </c:pt>
                <c:pt idx="20">
                  <c:v>6.8284859999999847</c:v>
                </c:pt>
                <c:pt idx="21">
                  <c:v>6.8053119999999945</c:v>
                </c:pt>
                <c:pt idx="22">
                  <c:v>6.7820020000000003</c:v>
                </c:pt>
                <c:pt idx="23">
                  <c:v>6.7704389999999997</c:v>
                </c:pt>
                <c:pt idx="24">
                  <c:v>6.7446549999999945</c:v>
                </c:pt>
                <c:pt idx="25">
                  <c:v>6.7378609999999997</c:v>
                </c:pt>
                <c:pt idx="26">
                  <c:v>6.7317580000000099</c:v>
                </c:pt>
                <c:pt idx="27">
                  <c:v>6.7158530000000001</c:v>
                </c:pt>
                <c:pt idx="28">
                  <c:v>6.678566</c:v>
                </c:pt>
                <c:pt idx="29">
                  <c:v>6.6662849999999887</c:v>
                </c:pt>
                <c:pt idx="30">
                  <c:v>6.6637779999999909</c:v>
                </c:pt>
                <c:pt idx="31">
                  <c:v>6.6603279999999945</c:v>
                </c:pt>
                <c:pt idx="32">
                  <c:v>6.647443</c:v>
                </c:pt>
                <c:pt idx="33">
                  <c:v>6.6352620000000089</c:v>
                </c:pt>
                <c:pt idx="34">
                  <c:v>6.6307029999999996</c:v>
                </c:pt>
                <c:pt idx="35">
                  <c:v>6.6304059999999945</c:v>
                </c:pt>
                <c:pt idx="36">
                  <c:v>6.5968229999999997</c:v>
                </c:pt>
                <c:pt idx="37">
                  <c:v>6.5783579999999997</c:v>
                </c:pt>
                <c:pt idx="38">
                  <c:v>6.572451</c:v>
                </c:pt>
                <c:pt idx="39">
                  <c:v>6.5502450000000003</c:v>
                </c:pt>
                <c:pt idx="40">
                  <c:v>6.5224099999999945</c:v>
                </c:pt>
                <c:pt idx="41">
                  <c:v>6.4956800000000001</c:v>
                </c:pt>
                <c:pt idx="42">
                  <c:v>6.4827130000000004</c:v>
                </c:pt>
                <c:pt idx="43">
                  <c:v>6.4803350000000002</c:v>
                </c:pt>
                <c:pt idx="44">
                  <c:v>6.4612930000000111</c:v>
                </c:pt>
                <c:pt idx="45">
                  <c:v>6.459263000000016</c:v>
                </c:pt>
                <c:pt idx="46">
                  <c:v>6.4590529999999999</c:v>
                </c:pt>
                <c:pt idx="47">
                  <c:v>6.4135049999999945</c:v>
                </c:pt>
                <c:pt idx="48">
                  <c:v>6.409603000000013</c:v>
                </c:pt>
                <c:pt idx="49">
                  <c:v>6.3660680000000003</c:v>
                </c:pt>
                <c:pt idx="50">
                  <c:v>6.3438460000000001</c:v>
                </c:pt>
                <c:pt idx="51">
                  <c:v>6.3202769999999955</c:v>
                </c:pt>
                <c:pt idx="52">
                  <c:v>6.3174639999999975</c:v>
                </c:pt>
                <c:pt idx="53">
                  <c:v>6.3063320000000003</c:v>
                </c:pt>
                <c:pt idx="54">
                  <c:v>6.2949499999999965</c:v>
                </c:pt>
                <c:pt idx="55">
                  <c:v>6.2643139999999908</c:v>
                </c:pt>
                <c:pt idx="56">
                  <c:v>6.2560760000000002</c:v>
                </c:pt>
                <c:pt idx="57">
                  <c:v>6.2285359999999867</c:v>
                </c:pt>
                <c:pt idx="58">
                  <c:v>6.2164330000000003</c:v>
                </c:pt>
                <c:pt idx="59">
                  <c:v>5.9829400000000001</c:v>
                </c:pt>
                <c:pt idx="60">
                  <c:v>5.9190430000000109</c:v>
                </c:pt>
                <c:pt idx="61">
                  <c:v>5.8714209999999998</c:v>
                </c:pt>
                <c:pt idx="62">
                  <c:v>5.6808249999999898</c:v>
                </c:pt>
              </c:numCache>
            </c:numRef>
          </c:val>
        </c:ser>
        <c:hiLowLines/>
        <c:axId val="155494656"/>
        <c:axId val="155500544"/>
      </c:stockChart>
      <c:catAx>
        <c:axId val="155494656"/>
        <c:scaling>
          <c:orientation val="minMax"/>
        </c:scaling>
        <c:axPos val="b"/>
        <c:tickLblPos val="nextTo"/>
        <c:txPr>
          <a:bodyPr rot="-5400000" vert="horz"/>
          <a:lstStyle/>
          <a:p>
            <a:pPr>
              <a:defRPr sz="800">
                <a:latin typeface="Arial" pitchFamily="34" charset="0"/>
                <a:cs typeface="Arial" pitchFamily="34" charset="0"/>
              </a:defRPr>
            </a:pPr>
            <a:endParaRPr lang="en-US"/>
          </a:p>
        </c:txPr>
        <c:crossAx val="155500544"/>
        <c:crosses val="autoZero"/>
        <c:auto val="1"/>
        <c:lblAlgn val="ctr"/>
        <c:lblOffset val="100"/>
        <c:tickLblSkip val="1"/>
      </c:catAx>
      <c:valAx>
        <c:axId val="155500544"/>
        <c:scaling>
          <c:orientation val="minMax"/>
          <c:max val="8"/>
          <c:min val="5"/>
        </c:scaling>
        <c:axPos val="l"/>
        <c:majorGridlines/>
        <c:numFmt formatCode="0.00" sourceLinked="0"/>
        <c:tickLblPos val="nextTo"/>
        <c:crossAx val="155494656"/>
        <c:crosses val="autoZero"/>
        <c:crossBetween val="between"/>
        <c:majorUnit val="0.25"/>
      </c:valAx>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GB"/>
  <c:style val="17"/>
  <c:chart>
    <c:autoTitleDeleted val="1"/>
    <c:plotArea>
      <c:layout>
        <c:manualLayout>
          <c:layoutTarget val="inner"/>
          <c:xMode val="edge"/>
          <c:yMode val="edge"/>
          <c:x val="6.2483417841779673E-2"/>
          <c:y val="1.6349912468496444E-2"/>
          <c:w val="0.91812613167753887"/>
          <c:h val="0.85415462426597832"/>
        </c:manualLayout>
      </c:layout>
      <c:stockChart>
        <c:ser>
          <c:idx val="0"/>
          <c:order val="0"/>
          <c:tx>
            <c:strRef>
              <c:f>Data!$H$2</c:f>
              <c:strCache>
                <c:ptCount val="1"/>
                <c:pt idx="0">
                  <c:v>Low</c:v>
                </c:pt>
              </c:strCache>
            </c:strRef>
          </c:tx>
          <c:spPr>
            <a:ln w="47625">
              <a:noFill/>
            </a:ln>
          </c:spPr>
          <c:marker>
            <c:symbol val="none"/>
          </c:marker>
          <c:cat>
            <c:strRef>
              <c:f>Data!$G$3:$G$65</c:f>
              <c:strCache>
                <c:ptCount val="63"/>
                <c:pt idx="0">
                  <c:v>Quảng Bình</c:v>
                </c:pt>
                <c:pt idx="1">
                  <c:v>Bà Rịa-Vũng Tàu</c:v>
                </c:pt>
                <c:pt idx="2">
                  <c:v>Long An</c:v>
                </c:pt>
                <c:pt idx="3">
                  <c:v>Quảng Trị</c:v>
                </c:pt>
                <c:pt idx="4">
                  <c:v>Hà Tĩnh</c:v>
                </c:pt>
                <c:pt idx="5">
                  <c:v>Sơn La</c:v>
                </c:pt>
                <c:pt idx="6">
                  <c:v>Nam Định</c:v>
                </c:pt>
                <c:pt idx="7">
                  <c:v>Lạng Sơn</c:v>
                </c:pt>
                <c:pt idx="8">
                  <c:v>Bình Định</c:v>
                </c:pt>
                <c:pt idx="9">
                  <c:v>Hòa Bình</c:v>
                </c:pt>
                <c:pt idx="10">
                  <c:v>Tiền Giang</c:v>
                </c:pt>
                <c:pt idx="11">
                  <c:v>Thanh Hóa</c:v>
                </c:pt>
                <c:pt idx="12">
                  <c:v>Hải Dương</c:v>
                </c:pt>
                <c:pt idx="13">
                  <c:v>TP. Đà Nẵng</c:v>
                </c:pt>
                <c:pt idx="14">
                  <c:v>TP. Hà Nội</c:v>
                </c:pt>
                <c:pt idx="15">
                  <c:v>Đồng Tháp</c:v>
                </c:pt>
                <c:pt idx="16">
                  <c:v>Bến Tre</c:v>
                </c:pt>
                <c:pt idx="17">
                  <c:v>TP. Hồ Chí Minh</c:v>
                </c:pt>
                <c:pt idx="18">
                  <c:v>Nghệ An</c:v>
                </c:pt>
                <c:pt idx="19">
                  <c:v>Thái Bình</c:v>
                </c:pt>
                <c:pt idx="20">
                  <c:v>Bình Dương</c:v>
                </c:pt>
                <c:pt idx="21">
                  <c:v>Bắc Kạn</c:v>
                </c:pt>
                <c:pt idx="22">
                  <c:v>Bình Phước</c:v>
                </c:pt>
                <c:pt idx="23">
                  <c:v>Gia Lai</c:v>
                </c:pt>
                <c:pt idx="24">
                  <c:v>Vĩnh Phúc</c:v>
                </c:pt>
                <c:pt idx="25">
                  <c:v>Thái Nguyên</c:v>
                </c:pt>
                <c:pt idx="26">
                  <c:v>Quảng Nam</c:v>
                </c:pt>
                <c:pt idx="27">
                  <c:v>Hà Nam</c:v>
                </c:pt>
                <c:pt idx="28">
                  <c:v>Đồng Nai</c:v>
                </c:pt>
                <c:pt idx="29">
                  <c:v>Phú Thọ</c:v>
                </c:pt>
                <c:pt idx="30">
                  <c:v>Yên Bái</c:v>
                </c:pt>
                <c:pt idx="31">
                  <c:v>Đắk Nông</c:v>
                </c:pt>
                <c:pt idx="32">
                  <c:v>Bắc Ninh</c:v>
                </c:pt>
                <c:pt idx="33">
                  <c:v>Kon Tum</c:v>
                </c:pt>
                <c:pt idx="34">
                  <c:v>TP. Cần Thơ</c:v>
                </c:pt>
                <c:pt idx="35">
                  <c:v>Vĩnh Long</c:v>
                </c:pt>
                <c:pt idx="36">
                  <c:v>Tuyên Quang</c:v>
                </c:pt>
                <c:pt idx="37">
                  <c:v>Đắk Lắk</c:v>
                </c:pt>
                <c:pt idx="38">
                  <c:v>Quảng Ninh</c:v>
                </c:pt>
                <c:pt idx="39">
                  <c:v>Bắc Giang</c:v>
                </c:pt>
                <c:pt idx="40">
                  <c:v>Lào Cai</c:v>
                </c:pt>
                <c:pt idx="41">
                  <c:v>Cà Mau</c:v>
                </c:pt>
                <c:pt idx="42">
                  <c:v>Thừa Thiên-Huế</c:v>
                </c:pt>
                <c:pt idx="43">
                  <c:v>TP. Hài Phòng</c:v>
                </c:pt>
                <c:pt idx="44">
                  <c:v>Khánh Hòa</c:v>
                </c:pt>
                <c:pt idx="45">
                  <c:v>Kiên Giang</c:v>
                </c:pt>
                <c:pt idx="46">
                  <c:v>Sóc Trăng</c:v>
                </c:pt>
                <c:pt idx="47">
                  <c:v>Lâm Đồng</c:v>
                </c:pt>
                <c:pt idx="48">
                  <c:v>Ninh Thuận</c:v>
                </c:pt>
                <c:pt idx="49">
                  <c:v>Điện Biên</c:v>
                </c:pt>
                <c:pt idx="50">
                  <c:v>Quảng Ngãi</c:v>
                </c:pt>
                <c:pt idx="51">
                  <c:v>Hậu Giang</c:v>
                </c:pt>
                <c:pt idx="52">
                  <c:v>Hưng Yên </c:v>
                </c:pt>
                <c:pt idx="53">
                  <c:v>Lai Châu</c:v>
                </c:pt>
                <c:pt idx="54">
                  <c:v>Bạc Liêu</c:v>
                </c:pt>
                <c:pt idx="55">
                  <c:v>Ninh Bình</c:v>
                </c:pt>
                <c:pt idx="56">
                  <c:v>Bình Thuận</c:v>
                </c:pt>
                <c:pt idx="57">
                  <c:v>An Giang</c:v>
                </c:pt>
                <c:pt idx="58">
                  <c:v>Phú Yên</c:v>
                </c:pt>
                <c:pt idx="59">
                  <c:v>Cao Bằng</c:v>
                </c:pt>
                <c:pt idx="60">
                  <c:v>Tây Ninh</c:v>
                </c:pt>
                <c:pt idx="61">
                  <c:v>Hà Giang</c:v>
                </c:pt>
                <c:pt idx="62">
                  <c:v>Trà Vinh</c:v>
                </c:pt>
              </c:strCache>
            </c:strRef>
          </c:cat>
          <c:val>
            <c:numRef>
              <c:f>Data!$H$3:$H$65</c:f>
              <c:numCache>
                <c:formatCode>0.000</c:formatCode>
                <c:ptCount val="63"/>
                <c:pt idx="0">
                  <c:v>38.375080000000004</c:v>
                </c:pt>
                <c:pt idx="1">
                  <c:v>39.18083</c:v>
                </c:pt>
                <c:pt idx="2">
                  <c:v>39.196640000000002</c:v>
                </c:pt>
                <c:pt idx="3">
                  <c:v>38.117740000000005</c:v>
                </c:pt>
                <c:pt idx="4">
                  <c:v>37.08473</c:v>
                </c:pt>
                <c:pt idx="5">
                  <c:v>37.657000000000004</c:v>
                </c:pt>
                <c:pt idx="6">
                  <c:v>36.718800000000002</c:v>
                </c:pt>
                <c:pt idx="7">
                  <c:v>35.651730000000001</c:v>
                </c:pt>
                <c:pt idx="8">
                  <c:v>37.845370000000003</c:v>
                </c:pt>
                <c:pt idx="9">
                  <c:v>36.458010000000002</c:v>
                </c:pt>
                <c:pt idx="10">
                  <c:v>36.896180000000001</c:v>
                </c:pt>
                <c:pt idx="11">
                  <c:v>36.498770000000071</c:v>
                </c:pt>
                <c:pt idx="12">
                  <c:v>36.381429999999995</c:v>
                </c:pt>
                <c:pt idx="13">
                  <c:v>36.684269999999998</c:v>
                </c:pt>
                <c:pt idx="14">
                  <c:v>35.524010000000011</c:v>
                </c:pt>
                <c:pt idx="15">
                  <c:v>35.84675</c:v>
                </c:pt>
                <c:pt idx="16">
                  <c:v>36.208470000000013</c:v>
                </c:pt>
                <c:pt idx="17">
                  <c:v>36.252150000000071</c:v>
                </c:pt>
                <c:pt idx="18">
                  <c:v>35.567280000000004</c:v>
                </c:pt>
                <c:pt idx="19">
                  <c:v>36.281889999999997</c:v>
                </c:pt>
                <c:pt idx="20">
                  <c:v>36.234080000000006</c:v>
                </c:pt>
                <c:pt idx="21">
                  <c:v>34.717449999999999</c:v>
                </c:pt>
                <c:pt idx="22">
                  <c:v>34.370249999999999</c:v>
                </c:pt>
                <c:pt idx="23">
                  <c:v>35.204730000000012</c:v>
                </c:pt>
                <c:pt idx="24">
                  <c:v>34.39602</c:v>
                </c:pt>
                <c:pt idx="25">
                  <c:v>35.285720000000012</c:v>
                </c:pt>
                <c:pt idx="26">
                  <c:v>36.046460000000003</c:v>
                </c:pt>
                <c:pt idx="27">
                  <c:v>35.024000000000001</c:v>
                </c:pt>
                <c:pt idx="28">
                  <c:v>35.357659999999974</c:v>
                </c:pt>
                <c:pt idx="29">
                  <c:v>35.271770000000011</c:v>
                </c:pt>
                <c:pt idx="30">
                  <c:v>34.795610000000096</c:v>
                </c:pt>
                <c:pt idx="31">
                  <c:v>35.029850000000003</c:v>
                </c:pt>
                <c:pt idx="32">
                  <c:v>33.912310000000012</c:v>
                </c:pt>
                <c:pt idx="33">
                  <c:v>35.609440000000006</c:v>
                </c:pt>
                <c:pt idx="34">
                  <c:v>34.846580000000003</c:v>
                </c:pt>
                <c:pt idx="35">
                  <c:v>35.420150000000071</c:v>
                </c:pt>
                <c:pt idx="36">
                  <c:v>35.114829999999998</c:v>
                </c:pt>
                <c:pt idx="37">
                  <c:v>35.301580000000001</c:v>
                </c:pt>
                <c:pt idx="38">
                  <c:v>34.259500000000003</c:v>
                </c:pt>
                <c:pt idx="39">
                  <c:v>34.946330000000003</c:v>
                </c:pt>
                <c:pt idx="40">
                  <c:v>33.187370000000001</c:v>
                </c:pt>
                <c:pt idx="41">
                  <c:v>33.653410000000001</c:v>
                </c:pt>
                <c:pt idx="42">
                  <c:v>34.598130000000118</c:v>
                </c:pt>
                <c:pt idx="43">
                  <c:v>34.699330000000096</c:v>
                </c:pt>
                <c:pt idx="44">
                  <c:v>34.589800000000004</c:v>
                </c:pt>
                <c:pt idx="45">
                  <c:v>34.52519000000008</c:v>
                </c:pt>
                <c:pt idx="46">
                  <c:v>34.646950000000011</c:v>
                </c:pt>
                <c:pt idx="47">
                  <c:v>34.269200000000012</c:v>
                </c:pt>
                <c:pt idx="48">
                  <c:v>32.854649999999928</c:v>
                </c:pt>
                <c:pt idx="49">
                  <c:v>32.557020000000001</c:v>
                </c:pt>
                <c:pt idx="50">
                  <c:v>32.564140000000002</c:v>
                </c:pt>
                <c:pt idx="51">
                  <c:v>33.995340000000013</c:v>
                </c:pt>
                <c:pt idx="52">
                  <c:v>33.738400000000013</c:v>
                </c:pt>
                <c:pt idx="53">
                  <c:v>32.719240000000006</c:v>
                </c:pt>
                <c:pt idx="54">
                  <c:v>33.006910000000012</c:v>
                </c:pt>
                <c:pt idx="55">
                  <c:v>31.462729999999915</c:v>
                </c:pt>
                <c:pt idx="56">
                  <c:v>31.148230000000002</c:v>
                </c:pt>
                <c:pt idx="57">
                  <c:v>32.74586</c:v>
                </c:pt>
                <c:pt idx="58">
                  <c:v>33.310540000000003</c:v>
                </c:pt>
                <c:pt idx="59">
                  <c:v>31.213439999999959</c:v>
                </c:pt>
                <c:pt idx="60">
                  <c:v>31.982469999999925</c:v>
                </c:pt>
                <c:pt idx="61">
                  <c:v>31.04732999999996</c:v>
                </c:pt>
                <c:pt idx="62">
                  <c:v>32.044659999999993</c:v>
                </c:pt>
              </c:numCache>
            </c:numRef>
          </c:val>
        </c:ser>
        <c:ser>
          <c:idx val="1"/>
          <c:order val="1"/>
          <c:tx>
            <c:strRef>
              <c:f>Data!$I$2</c:f>
              <c:strCache>
                <c:ptCount val="1"/>
                <c:pt idx="0">
                  <c:v>High</c:v>
                </c:pt>
              </c:strCache>
            </c:strRef>
          </c:tx>
          <c:spPr>
            <a:ln w="47625">
              <a:noFill/>
            </a:ln>
          </c:spPr>
          <c:marker>
            <c:symbol val="none"/>
          </c:marker>
          <c:cat>
            <c:strRef>
              <c:f>Data!$G$3:$G$65</c:f>
              <c:strCache>
                <c:ptCount val="63"/>
                <c:pt idx="0">
                  <c:v>Quảng Bình</c:v>
                </c:pt>
                <c:pt idx="1">
                  <c:v>Bà Rịa-Vũng Tàu</c:v>
                </c:pt>
                <c:pt idx="2">
                  <c:v>Long An</c:v>
                </c:pt>
                <c:pt idx="3">
                  <c:v>Quảng Trị</c:v>
                </c:pt>
                <c:pt idx="4">
                  <c:v>Hà Tĩnh</c:v>
                </c:pt>
                <c:pt idx="5">
                  <c:v>Sơn La</c:v>
                </c:pt>
                <c:pt idx="6">
                  <c:v>Nam Định</c:v>
                </c:pt>
                <c:pt idx="7">
                  <c:v>Lạng Sơn</c:v>
                </c:pt>
                <c:pt idx="8">
                  <c:v>Bình Định</c:v>
                </c:pt>
                <c:pt idx="9">
                  <c:v>Hòa Bình</c:v>
                </c:pt>
                <c:pt idx="10">
                  <c:v>Tiền Giang</c:v>
                </c:pt>
                <c:pt idx="11">
                  <c:v>Thanh Hóa</c:v>
                </c:pt>
                <c:pt idx="12">
                  <c:v>Hải Dương</c:v>
                </c:pt>
                <c:pt idx="13">
                  <c:v>TP. Đà Nẵng</c:v>
                </c:pt>
                <c:pt idx="14">
                  <c:v>TP. Hà Nội</c:v>
                </c:pt>
                <c:pt idx="15">
                  <c:v>Đồng Tháp</c:v>
                </c:pt>
                <c:pt idx="16">
                  <c:v>Bến Tre</c:v>
                </c:pt>
                <c:pt idx="17">
                  <c:v>TP. Hồ Chí Minh</c:v>
                </c:pt>
                <c:pt idx="18">
                  <c:v>Nghệ An</c:v>
                </c:pt>
                <c:pt idx="19">
                  <c:v>Thái Bình</c:v>
                </c:pt>
                <c:pt idx="20">
                  <c:v>Bình Dương</c:v>
                </c:pt>
                <c:pt idx="21">
                  <c:v>Bắc Kạn</c:v>
                </c:pt>
                <c:pt idx="22">
                  <c:v>Bình Phước</c:v>
                </c:pt>
                <c:pt idx="23">
                  <c:v>Gia Lai</c:v>
                </c:pt>
                <c:pt idx="24">
                  <c:v>Vĩnh Phúc</c:v>
                </c:pt>
                <c:pt idx="25">
                  <c:v>Thái Nguyên</c:v>
                </c:pt>
                <c:pt idx="26">
                  <c:v>Quảng Nam</c:v>
                </c:pt>
                <c:pt idx="27">
                  <c:v>Hà Nam</c:v>
                </c:pt>
                <c:pt idx="28">
                  <c:v>Đồng Nai</c:v>
                </c:pt>
                <c:pt idx="29">
                  <c:v>Phú Thọ</c:v>
                </c:pt>
                <c:pt idx="30">
                  <c:v>Yên Bái</c:v>
                </c:pt>
                <c:pt idx="31">
                  <c:v>Đắk Nông</c:v>
                </c:pt>
                <c:pt idx="32">
                  <c:v>Bắc Ninh</c:v>
                </c:pt>
                <c:pt idx="33">
                  <c:v>Kon Tum</c:v>
                </c:pt>
                <c:pt idx="34">
                  <c:v>TP. Cần Thơ</c:v>
                </c:pt>
                <c:pt idx="35">
                  <c:v>Vĩnh Long</c:v>
                </c:pt>
                <c:pt idx="36">
                  <c:v>Tuyên Quang</c:v>
                </c:pt>
                <c:pt idx="37">
                  <c:v>Đắk Lắk</c:v>
                </c:pt>
                <c:pt idx="38">
                  <c:v>Quảng Ninh</c:v>
                </c:pt>
                <c:pt idx="39">
                  <c:v>Bắc Giang</c:v>
                </c:pt>
                <c:pt idx="40">
                  <c:v>Lào Cai</c:v>
                </c:pt>
                <c:pt idx="41">
                  <c:v>Cà Mau</c:v>
                </c:pt>
                <c:pt idx="42">
                  <c:v>Thừa Thiên-Huế</c:v>
                </c:pt>
                <c:pt idx="43">
                  <c:v>TP. Hài Phòng</c:v>
                </c:pt>
                <c:pt idx="44">
                  <c:v>Khánh Hòa</c:v>
                </c:pt>
                <c:pt idx="45">
                  <c:v>Kiên Giang</c:v>
                </c:pt>
                <c:pt idx="46">
                  <c:v>Sóc Trăng</c:v>
                </c:pt>
                <c:pt idx="47">
                  <c:v>Lâm Đồng</c:v>
                </c:pt>
                <c:pt idx="48">
                  <c:v>Ninh Thuận</c:v>
                </c:pt>
                <c:pt idx="49">
                  <c:v>Điện Biên</c:v>
                </c:pt>
                <c:pt idx="50">
                  <c:v>Quảng Ngãi</c:v>
                </c:pt>
                <c:pt idx="51">
                  <c:v>Hậu Giang</c:v>
                </c:pt>
                <c:pt idx="52">
                  <c:v>Hưng Yên </c:v>
                </c:pt>
                <c:pt idx="53">
                  <c:v>Lai Châu</c:v>
                </c:pt>
                <c:pt idx="54">
                  <c:v>Bạc Liêu</c:v>
                </c:pt>
                <c:pt idx="55">
                  <c:v>Ninh Bình</c:v>
                </c:pt>
                <c:pt idx="56">
                  <c:v>Bình Thuận</c:v>
                </c:pt>
                <c:pt idx="57">
                  <c:v>An Giang</c:v>
                </c:pt>
                <c:pt idx="58">
                  <c:v>Phú Yên</c:v>
                </c:pt>
                <c:pt idx="59">
                  <c:v>Cao Bằng</c:v>
                </c:pt>
                <c:pt idx="60">
                  <c:v>Tây Ninh</c:v>
                </c:pt>
                <c:pt idx="61">
                  <c:v>Hà Giang</c:v>
                </c:pt>
                <c:pt idx="62">
                  <c:v>Trà Vinh</c:v>
                </c:pt>
              </c:strCache>
            </c:strRef>
          </c:cat>
          <c:val>
            <c:numRef>
              <c:f>Data!$I$3:$I$65</c:f>
              <c:numCache>
                <c:formatCode>0.000</c:formatCode>
                <c:ptCount val="63"/>
                <c:pt idx="0">
                  <c:v>42.263080000000002</c:v>
                </c:pt>
                <c:pt idx="1">
                  <c:v>40.699350000000095</c:v>
                </c:pt>
                <c:pt idx="2">
                  <c:v>40.295820000000013</c:v>
                </c:pt>
                <c:pt idx="3">
                  <c:v>41.197200000000002</c:v>
                </c:pt>
                <c:pt idx="4">
                  <c:v>41.224440000000001</c:v>
                </c:pt>
                <c:pt idx="5">
                  <c:v>40.504390000000001</c:v>
                </c:pt>
                <c:pt idx="6">
                  <c:v>40.533850000000001</c:v>
                </c:pt>
                <c:pt idx="7">
                  <c:v>41.571289999999998</c:v>
                </c:pt>
                <c:pt idx="8">
                  <c:v>39.076530000000012</c:v>
                </c:pt>
                <c:pt idx="9">
                  <c:v>39.052860000000003</c:v>
                </c:pt>
                <c:pt idx="10">
                  <c:v>38.470130000000012</c:v>
                </c:pt>
                <c:pt idx="11">
                  <c:v>38.674610000000001</c:v>
                </c:pt>
                <c:pt idx="12">
                  <c:v>38.589120000000001</c:v>
                </c:pt>
                <c:pt idx="13">
                  <c:v>38.202480000000001</c:v>
                </c:pt>
                <c:pt idx="14">
                  <c:v>39.351249999999929</c:v>
                </c:pt>
                <c:pt idx="15">
                  <c:v>38.915960000000005</c:v>
                </c:pt>
                <c:pt idx="16">
                  <c:v>38.225290000000079</c:v>
                </c:pt>
                <c:pt idx="17">
                  <c:v>38.130710000000072</c:v>
                </c:pt>
                <c:pt idx="18">
                  <c:v>38.55301</c:v>
                </c:pt>
                <c:pt idx="19">
                  <c:v>37.764610000000012</c:v>
                </c:pt>
                <c:pt idx="20">
                  <c:v>37.763970000000072</c:v>
                </c:pt>
                <c:pt idx="21">
                  <c:v>38.670490000000001</c:v>
                </c:pt>
                <c:pt idx="22">
                  <c:v>38.779800000000002</c:v>
                </c:pt>
                <c:pt idx="23">
                  <c:v>37.835910000000013</c:v>
                </c:pt>
                <c:pt idx="24">
                  <c:v>38.42465</c:v>
                </c:pt>
                <c:pt idx="25">
                  <c:v>37.512550000000012</c:v>
                </c:pt>
                <c:pt idx="26">
                  <c:v>36.680630000000001</c:v>
                </c:pt>
                <c:pt idx="27">
                  <c:v>37.416620000000002</c:v>
                </c:pt>
                <c:pt idx="28">
                  <c:v>37.076950000000011</c:v>
                </c:pt>
                <c:pt idx="29">
                  <c:v>37.047560000000004</c:v>
                </c:pt>
                <c:pt idx="30">
                  <c:v>37.51005</c:v>
                </c:pt>
                <c:pt idx="31">
                  <c:v>37.258870000000002</c:v>
                </c:pt>
                <c:pt idx="32">
                  <c:v>38.284100000000002</c:v>
                </c:pt>
                <c:pt idx="33">
                  <c:v>36.483789999999999</c:v>
                </c:pt>
                <c:pt idx="34">
                  <c:v>37.21752</c:v>
                </c:pt>
                <c:pt idx="35">
                  <c:v>36.627100000000013</c:v>
                </c:pt>
                <c:pt idx="36">
                  <c:v>36.714869999999998</c:v>
                </c:pt>
                <c:pt idx="37">
                  <c:v>36.505130000000079</c:v>
                </c:pt>
                <c:pt idx="38">
                  <c:v>37.429200000000002</c:v>
                </c:pt>
                <c:pt idx="39">
                  <c:v>36.673460000000006</c:v>
                </c:pt>
                <c:pt idx="40">
                  <c:v>38.328660000000006</c:v>
                </c:pt>
                <c:pt idx="41">
                  <c:v>37.629320000000071</c:v>
                </c:pt>
                <c:pt idx="42">
                  <c:v>36.198500000000095</c:v>
                </c:pt>
                <c:pt idx="43">
                  <c:v>35.805250000000001</c:v>
                </c:pt>
                <c:pt idx="44">
                  <c:v>35.897930000000002</c:v>
                </c:pt>
                <c:pt idx="45">
                  <c:v>35.820869999999999</c:v>
                </c:pt>
                <c:pt idx="46">
                  <c:v>35.535980000000002</c:v>
                </c:pt>
                <c:pt idx="47">
                  <c:v>35.735820000000011</c:v>
                </c:pt>
                <c:pt idx="48">
                  <c:v>37.13476</c:v>
                </c:pt>
                <c:pt idx="49">
                  <c:v>37.413510000000002</c:v>
                </c:pt>
                <c:pt idx="50">
                  <c:v>36.760840000000002</c:v>
                </c:pt>
                <c:pt idx="51">
                  <c:v>35.115650000000002</c:v>
                </c:pt>
                <c:pt idx="52">
                  <c:v>35.278820000000003</c:v>
                </c:pt>
                <c:pt idx="53">
                  <c:v>36.195930000000111</c:v>
                </c:pt>
                <c:pt idx="54">
                  <c:v>35.899630000000002</c:v>
                </c:pt>
                <c:pt idx="55">
                  <c:v>37.398620000000001</c:v>
                </c:pt>
                <c:pt idx="56">
                  <c:v>37.123420000000003</c:v>
                </c:pt>
                <c:pt idx="57">
                  <c:v>35.026150000000079</c:v>
                </c:pt>
                <c:pt idx="58">
                  <c:v>34.196120000000072</c:v>
                </c:pt>
                <c:pt idx="59">
                  <c:v>35.613810000000001</c:v>
                </c:pt>
                <c:pt idx="60">
                  <c:v>34.108690000000003</c:v>
                </c:pt>
                <c:pt idx="61">
                  <c:v>34.363250000000001</c:v>
                </c:pt>
                <c:pt idx="62">
                  <c:v>33.152640000000005</c:v>
                </c:pt>
              </c:numCache>
            </c:numRef>
          </c:val>
        </c:ser>
        <c:ser>
          <c:idx val="2"/>
          <c:order val="2"/>
          <c:tx>
            <c:strRef>
              <c:f>Data!$J$2</c:f>
              <c:strCache>
                <c:ptCount val="1"/>
                <c:pt idx="0">
                  <c:v>Mean</c:v>
                </c:pt>
              </c:strCache>
            </c:strRef>
          </c:tx>
          <c:spPr>
            <a:ln w="47625">
              <a:noFill/>
            </a:ln>
          </c:spPr>
          <c:cat>
            <c:strRef>
              <c:f>Data!$G$3:$G$65</c:f>
              <c:strCache>
                <c:ptCount val="63"/>
                <c:pt idx="0">
                  <c:v>Quảng Bình</c:v>
                </c:pt>
                <c:pt idx="1">
                  <c:v>Bà Rịa-Vũng Tàu</c:v>
                </c:pt>
                <c:pt idx="2">
                  <c:v>Long An</c:v>
                </c:pt>
                <c:pt idx="3">
                  <c:v>Quảng Trị</c:v>
                </c:pt>
                <c:pt idx="4">
                  <c:v>Hà Tĩnh</c:v>
                </c:pt>
                <c:pt idx="5">
                  <c:v>Sơn La</c:v>
                </c:pt>
                <c:pt idx="6">
                  <c:v>Nam Định</c:v>
                </c:pt>
                <c:pt idx="7">
                  <c:v>Lạng Sơn</c:v>
                </c:pt>
                <c:pt idx="8">
                  <c:v>Bình Định</c:v>
                </c:pt>
                <c:pt idx="9">
                  <c:v>Hòa Bình</c:v>
                </c:pt>
                <c:pt idx="10">
                  <c:v>Tiền Giang</c:v>
                </c:pt>
                <c:pt idx="11">
                  <c:v>Thanh Hóa</c:v>
                </c:pt>
                <c:pt idx="12">
                  <c:v>Hải Dương</c:v>
                </c:pt>
                <c:pt idx="13">
                  <c:v>TP. Đà Nẵng</c:v>
                </c:pt>
                <c:pt idx="14">
                  <c:v>TP. Hà Nội</c:v>
                </c:pt>
                <c:pt idx="15">
                  <c:v>Đồng Tháp</c:v>
                </c:pt>
                <c:pt idx="16">
                  <c:v>Bến Tre</c:v>
                </c:pt>
                <c:pt idx="17">
                  <c:v>TP. Hồ Chí Minh</c:v>
                </c:pt>
                <c:pt idx="18">
                  <c:v>Nghệ An</c:v>
                </c:pt>
                <c:pt idx="19">
                  <c:v>Thái Bình</c:v>
                </c:pt>
                <c:pt idx="20">
                  <c:v>Bình Dương</c:v>
                </c:pt>
                <c:pt idx="21">
                  <c:v>Bắc Kạn</c:v>
                </c:pt>
                <c:pt idx="22">
                  <c:v>Bình Phước</c:v>
                </c:pt>
                <c:pt idx="23">
                  <c:v>Gia Lai</c:v>
                </c:pt>
                <c:pt idx="24">
                  <c:v>Vĩnh Phúc</c:v>
                </c:pt>
                <c:pt idx="25">
                  <c:v>Thái Nguyên</c:v>
                </c:pt>
                <c:pt idx="26">
                  <c:v>Quảng Nam</c:v>
                </c:pt>
                <c:pt idx="27">
                  <c:v>Hà Nam</c:v>
                </c:pt>
                <c:pt idx="28">
                  <c:v>Đồng Nai</c:v>
                </c:pt>
                <c:pt idx="29">
                  <c:v>Phú Thọ</c:v>
                </c:pt>
                <c:pt idx="30">
                  <c:v>Yên Bái</c:v>
                </c:pt>
                <c:pt idx="31">
                  <c:v>Đắk Nông</c:v>
                </c:pt>
                <c:pt idx="32">
                  <c:v>Bắc Ninh</c:v>
                </c:pt>
                <c:pt idx="33">
                  <c:v>Kon Tum</c:v>
                </c:pt>
                <c:pt idx="34">
                  <c:v>TP. Cần Thơ</c:v>
                </c:pt>
                <c:pt idx="35">
                  <c:v>Vĩnh Long</c:v>
                </c:pt>
                <c:pt idx="36">
                  <c:v>Tuyên Quang</c:v>
                </c:pt>
                <c:pt idx="37">
                  <c:v>Đắk Lắk</c:v>
                </c:pt>
                <c:pt idx="38">
                  <c:v>Quảng Ninh</c:v>
                </c:pt>
                <c:pt idx="39">
                  <c:v>Bắc Giang</c:v>
                </c:pt>
                <c:pt idx="40">
                  <c:v>Lào Cai</c:v>
                </c:pt>
                <c:pt idx="41">
                  <c:v>Cà Mau</c:v>
                </c:pt>
                <c:pt idx="42">
                  <c:v>Thừa Thiên-Huế</c:v>
                </c:pt>
                <c:pt idx="43">
                  <c:v>TP. Hài Phòng</c:v>
                </c:pt>
                <c:pt idx="44">
                  <c:v>Khánh Hòa</c:v>
                </c:pt>
                <c:pt idx="45">
                  <c:v>Kiên Giang</c:v>
                </c:pt>
                <c:pt idx="46">
                  <c:v>Sóc Trăng</c:v>
                </c:pt>
                <c:pt idx="47">
                  <c:v>Lâm Đồng</c:v>
                </c:pt>
                <c:pt idx="48">
                  <c:v>Ninh Thuận</c:v>
                </c:pt>
                <c:pt idx="49">
                  <c:v>Điện Biên</c:v>
                </c:pt>
                <c:pt idx="50">
                  <c:v>Quảng Ngãi</c:v>
                </c:pt>
                <c:pt idx="51">
                  <c:v>Hậu Giang</c:v>
                </c:pt>
                <c:pt idx="52">
                  <c:v>Hưng Yên </c:v>
                </c:pt>
                <c:pt idx="53">
                  <c:v>Lai Châu</c:v>
                </c:pt>
                <c:pt idx="54">
                  <c:v>Bạc Liêu</c:v>
                </c:pt>
                <c:pt idx="55">
                  <c:v>Ninh Bình</c:v>
                </c:pt>
                <c:pt idx="56">
                  <c:v>Bình Thuận</c:v>
                </c:pt>
                <c:pt idx="57">
                  <c:v>An Giang</c:v>
                </c:pt>
                <c:pt idx="58">
                  <c:v>Phú Yên</c:v>
                </c:pt>
                <c:pt idx="59">
                  <c:v>Cao Bằng</c:v>
                </c:pt>
                <c:pt idx="60">
                  <c:v>Tây Ninh</c:v>
                </c:pt>
                <c:pt idx="61">
                  <c:v>Hà Giang</c:v>
                </c:pt>
                <c:pt idx="62">
                  <c:v>Trà Vinh</c:v>
                </c:pt>
              </c:strCache>
            </c:strRef>
          </c:cat>
          <c:val>
            <c:numRef>
              <c:f>Data!$J$3:$J$65</c:f>
              <c:numCache>
                <c:formatCode>0.000</c:formatCode>
                <c:ptCount val="63"/>
                <c:pt idx="0">
                  <c:v>40.319079999999992</c:v>
                </c:pt>
                <c:pt idx="1">
                  <c:v>39.940089999999998</c:v>
                </c:pt>
                <c:pt idx="2">
                  <c:v>39.746230000000011</c:v>
                </c:pt>
                <c:pt idx="3">
                  <c:v>39.657470000000004</c:v>
                </c:pt>
                <c:pt idx="4">
                  <c:v>39.154580000000003</c:v>
                </c:pt>
                <c:pt idx="5">
                  <c:v>39.0807</c:v>
                </c:pt>
                <c:pt idx="6">
                  <c:v>38.626330000000095</c:v>
                </c:pt>
                <c:pt idx="7">
                  <c:v>38.611510000000003</c:v>
                </c:pt>
                <c:pt idx="8">
                  <c:v>38.460950000000011</c:v>
                </c:pt>
                <c:pt idx="9">
                  <c:v>37.75544</c:v>
                </c:pt>
                <c:pt idx="10">
                  <c:v>37.683150000000012</c:v>
                </c:pt>
                <c:pt idx="11">
                  <c:v>37.586689999999997</c:v>
                </c:pt>
                <c:pt idx="12">
                  <c:v>37.485280000000003</c:v>
                </c:pt>
                <c:pt idx="13">
                  <c:v>37.443370000000002</c:v>
                </c:pt>
                <c:pt idx="14">
                  <c:v>37.437629999999999</c:v>
                </c:pt>
                <c:pt idx="15">
                  <c:v>37.381360000000001</c:v>
                </c:pt>
                <c:pt idx="16">
                  <c:v>37.216880000000003</c:v>
                </c:pt>
                <c:pt idx="17">
                  <c:v>37.191430000000011</c:v>
                </c:pt>
                <c:pt idx="18">
                  <c:v>37.060150000000071</c:v>
                </c:pt>
                <c:pt idx="19">
                  <c:v>37.023250000000012</c:v>
                </c:pt>
                <c:pt idx="20">
                  <c:v>36.999030000000012</c:v>
                </c:pt>
                <c:pt idx="21">
                  <c:v>36.693970000000071</c:v>
                </c:pt>
                <c:pt idx="22">
                  <c:v>36.575030000000012</c:v>
                </c:pt>
                <c:pt idx="23">
                  <c:v>36.520320000000012</c:v>
                </c:pt>
                <c:pt idx="24">
                  <c:v>36.410330000000002</c:v>
                </c:pt>
                <c:pt idx="25">
                  <c:v>36.399130000000063</c:v>
                </c:pt>
                <c:pt idx="26">
                  <c:v>36.363550000000011</c:v>
                </c:pt>
                <c:pt idx="27">
                  <c:v>36.220310000000119</c:v>
                </c:pt>
                <c:pt idx="28">
                  <c:v>36.217310000000012</c:v>
                </c:pt>
                <c:pt idx="29">
                  <c:v>36.159660000000002</c:v>
                </c:pt>
                <c:pt idx="30">
                  <c:v>36.152830000000002</c:v>
                </c:pt>
                <c:pt idx="31">
                  <c:v>36.144360000000006</c:v>
                </c:pt>
                <c:pt idx="32">
                  <c:v>36.098200000000013</c:v>
                </c:pt>
                <c:pt idx="33">
                  <c:v>36.046620000000004</c:v>
                </c:pt>
                <c:pt idx="34">
                  <c:v>36.032050000000012</c:v>
                </c:pt>
                <c:pt idx="35">
                  <c:v>36.023620000000001</c:v>
                </c:pt>
                <c:pt idx="36">
                  <c:v>35.914849999999994</c:v>
                </c:pt>
                <c:pt idx="37">
                  <c:v>35.903350000000003</c:v>
                </c:pt>
                <c:pt idx="38">
                  <c:v>35.844349999999999</c:v>
                </c:pt>
                <c:pt idx="39">
                  <c:v>35.809899999999999</c:v>
                </c:pt>
                <c:pt idx="40">
                  <c:v>35.758020000000002</c:v>
                </c:pt>
                <c:pt idx="41">
                  <c:v>35.641360000000006</c:v>
                </c:pt>
                <c:pt idx="42">
                  <c:v>35.39831000000008</c:v>
                </c:pt>
                <c:pt idx="43">
                  <c:v>35.252290000000002</c:v>
                </c:pt>
                <c:pt idx="44">
                  <c:v>35.243870000000001</c:v>
                </c:pt>
                <c:pt idx="45">
                  <c:v>35.173030000000011</c:v>
                </c:pt>
                <c:pt idx="46">
                  <c:v>35.091470000000001</c:v>
                </c:pt>
                <c:pt idx="47">
                  <c:v>35.002510000000079</c:v>
                </c:pt>
                <c:pt idx="48">
                  <c:v>34.994710000000012</c:v>
                </c:pt>
                <c:pt idx="49">
                  <c:v>34.98527</c:v>
                </c:pt>
                <c:pt idx="50">
                  <c:v>34.662490000000012</c:v>
                </c:pt>
                <c:pt idx="51">
                  <c:v>34.555500000000002</c:v>
                </c:pt>
                <c:pt idx="52">
                  <c:v>34.508610000000012</c:v>
                </c:pt>
                <c:pt idx="53">
                  <c:v>34.457579999999993</c:v>
                </c:pt>
                <c:pt idx="54">
                  <c:v>34.453269999999996</c:v>
                </c:pt>
                <c:pt idx="55">
                  <c:v>34.430669999999999</c:v>
                </c:pt>
                <c:pt idx="56">
                  <c:v>34.135830000000013</c:v>
                </c:pt>
                <c:pt idx="57">
                  <c:v>33.886000000000003</c:v>
                </c:pt>
                <c:pt idx="58">
                  <c:v>33.753330000000012</c:v>
                </c:pt>
                <c:pt idx="59">
                  <c:v>33.413629999999998</c:v>
                </c:pt>
                <c:pt idx="60">
                  <c:v>33.045580000000001</c:v>
                </c:pt>
                <c:pt idx="61">
                  <c:v>32.705290000000012</c:v>
                </c:pt>
                <c:pt idx="62">
                  <c:v>32.598650000000013</c:v>
                </c:pt>
              </c:numCache>
            </c:numRef>
          </c:val>
        </c:ser>
        <c:hiLowLines/>
        <c:axId val="155653248"/>
        <c:axId val="155654784"/>
      </c:stockChart>
      <c:catAx>
        <c:axId val="155653248"/>
        <c:scaling>
          <c:orientation val="minMax"/>
        </c:scaling>
        <c:axPos val="b"/>
        <c:majorTickMark val="cross"/>
        <c:minorTickMark val="cross"/>
        <c:tickLblPos val="nextTo"/>
        <c:txPr>
          <a:bodyPr rot="-5400000" vert="horz"/>
          <a:lstStyle/>
          <a:p>
            <a:pPr>
              <a:defRPr sz="800"/>
            </a:pPr>
            <a:endParaRPr lang="en-US"/>
          </a:p>
        </c:txPr>
        <c:crossAx val="155654784"/>
        <c:crosses val="autoZero"/>
        <c:auto val="1"/>
        <c:lblAlgn val="ctr"/>
        <c:lblOffset val="100"/>
        <c:tickLblSkip val="1"/>
      </c:catAx>
      <c:valAx>
        <c:axId val="155654784"/>
        <c:scaling>
          <c:orientation val="minMax"/>
          <c:max val="43"/>
          <c:min val="30"/>
        </c:scaling>
        <c:axPos val="l"/>
        <c:majorGridlines/>
        <c:numFmt formatCode="0.0" sourceLinked="0"/>
        <c:tickLblPos val="nextTo"/>
        <c:crossAx val="155653248"/>
        <c:crosses val="autoZero"/>
        <c:crossBetween val="between"/>
        <c:majorUnit val="1"/>
      </c:valAx>
    </c:plotArea>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GB"/>
  <c:style val="22"/>
  <c:chart>
    <c:autoTitleDeleted val="1"/>
    <c:plotArea>
      <c:layout/>
      <c:stockChart>
        <c:ser>
          <c:idx val="0"/>
          <c:order val="0"/>
          <c:tx>
            <c:strRef>
              <c:f>Data!$B$2</c:f>
              <c:strCache>
                <c:ptCount val="1"/>
                <c:pt idx="0">
                  <c:v>Low</c:v>
                </c:pt>
              </c:strCache>
            </c:strRef>
          </c:tx>
          <c:spPr>
            <a:ln w="47625">
              <a:noFill/>
            </a:ln>
          </c:spPr>
          <c:marker>
            <c:symbol val="none"/>
          </c:marker>
          <c:cat>
            <c:strRef>
              <c:f>Data!$A$3:$A$65</c:f>
              <c:strCache>
                <c:ptCount val="63"/>
                <c:pt idx="0">
                  <c:v>Bà Rịa-Vũng Tàu</c:v>
                </c:pt>
                <c:pt idx="1">
                  <c:v>Long An</c:v>
                </c:pt>
                <c:pt idx="2">
                  <c:v>Quảng Bình</c:v>
                </c:pt>
                <c:pt idx="3">
                  <c:v>Hà Tĩnh</c:v>
                </c:pt>
                <c:pt idx="4">
                  <c:v>Lạng Sơn</c:v>
                </c:pt>
                <c:pt idx="5">
                  <c:v>Sơn La</c:v>
                </c:pt>
                <c:pt idx="6">
                  <c:v>Quảng Trị</c:v>
                </c:pt>
                <c:pt idx="7">
                  <c:v>Nam Định</c:v>
                </c:pt>
                <c:pt idx="8">
                  <c:v>TP. Hồ Chí Minh</c:v>
                </c:pt>
                <c:pt idx="9">
                  <c:v>Bình Định</c:v>
                </c:pt>
                <c:pt idx="10">
                  <c:v>TP. Đà Nẵng</c:v>
                </c:pt>
                <c:pt idx="11">
                  <c:v>Bến Tre</c:v>
                </c:pt>
                <c:pt idx="12">
                  <c:v>TP. Hà Nội</c:v>
                </c:pt>
                <c:pt idx="13">
                  <c:v>Hải Dương</c:v>
                </c:pt>
                <c:pt idx="14">
                  <c:v>Bình Dương</c:v>
                </c:pt>
                <c:pt idx="15">
                  <c:v>Thanh Hóa</c:v>
                </c:pt>
                <c:pt idx="16">
                  <c:v>Tiền Giang</c:v>
                </c:pt>
                <c:pt idx="17">
                  <c:v>Hòa Bình</c:v>
                </c:pt>
                <c:pt idx="18">
                  <c:v>Quảng Nam</c:v>
                </c:pt>
                <c:pt idx="19">
                  <c:v>Đồng Tháp</c:v>
                </c:pt>
                <c:pt idx="20">
                  <c:v>Vĩnh Phúc</c:v>
                </c:pt>
                <c:pt idx="21">
                  <c:v>TP. Hài Phòng</c:v>
                </c:pt>
                <c:pt idx="22">
                  <c:v>Thái Bình</c:v>
                </c:pt>
                <c:pt idx="23">
                  <c:v>Nghệ An</c:v>
                </c:pt>
                <c:pt idx="24">
                  <c:v>Vĩnh Long</c:v>
                </c:pt>
                <c:pt idx="25">
                  <c:v>Đồng Nai</c:v>
                </c:pt>
                <c:pt idx="26">
                  <c:v>Gia Lai</c:v>
                </c:pt>
                <c:pt idx="27">
                  <c:v>Thái Nguyên</c:v>
                </c:pt>
                <c:pt idx="28">
                  <c:v>Tuyên Quang</c:v>
                </c:pt>
                <c:pt idx="29">
                  <c:v>Bắc Kạn</c:v>
                </c:pt>
                <c:pt idx="30">
                  <c:v>Đắk Lắk</c:v>
                </c:pt>
                <c:pt idx="31">
                  <c:v>Thừa Thiên-Huế</c:v>
                </c:pt>
                <c:pt idx="32">
                  <c:v>Cà Mau</c:v>
                </c:pt>
                <c:pt idx="33">
                  <c:v>TP. Cần Thơ</c:v>
                </c:pt>
                <c:pt idx="34">
                  <c:v>Kon Tum</c:v>
                </c:pt>
                <c:pt idx="35">
                  <c:v>Khánh Hòa</c:v>
                </c:pt>
                <c:pt idx="36">
                  <c:v>Sóc Trăng</c:v>
                </c:pt>
                <c:pt idx="37">
                  <c:v>Bắc Ninh</c:v>
                </c:pt>
                <c:pt idx="38">
                  <c:v>Kiên Giang</c:v>
                </c:pt>
                <c:pt idx="39">
                  <c:v>Quảng Ninh</c:v>
                </c:pt>
                <c:pt idx="40">
                  <c:v>Bắc Giang</c:v>
                </c:pt>
                <c:pt idx="41">
                  <c:v>Yên Bái</c:v>
                </c:pt>
                <c:pt idx="42">
                  <c:v>Bình Phước</c:v>
                </c:pt>
                <c:pt idx="43">
                  <c:v>Lào Cai</c:v>
                </c:pt>
                <c:pt idx="44">
                  <c:v>Phú Thọ</c:v>
                </c:pt>
                <c:pt idx="45">
                  <c:v>Hà Nam</c:v>
                </c:pt>
                <c:pt idx="46">
                  <c:v>Điện Biên</c:v>
                </c:pt>
                <c:pt idx="47">
                  <c:v>Bạc Liêu</c:v>
                </c:pt>
                <c:pt idx="48">
                  <c:v>An Giang</c:v>
                </c:pt>
                <c:pt idx="49">
                  <c:v>Ninh Thuận</c:v>
                </c:pt>
                <c:pt idx="50">
                  <c:v>Hậu Giang</c:v>
                </c:pt>
                <c:pt idx="51">
                  <c:v>Đắk Nông</c:v>
                </c:pt>
                <c:pt idx="52">
                  <c:v>Ninh Bình</c:v>
                </c:pt>
                <c:pt idx="53">
                  <c:v>Quảng Ngãi</c:v>
                </c:pt>
                <c:pt idx="54">
                  <c:v>Bình Thuận</c:v>
                </c:pt>
                <c:pt idx="55">
                  <c:v>Lai Châu</c:v>
                </c:pt>
                <c:pt idx="56">
                  <c:v>Hưng Yên </c:v>
                </c:pt>
                <c:pt idx="57">
                  <c:v>Lâm Đồng</c:v>
                </c:pt>
                <c:pt idx="58">
                  <c:v>Phú Yên</c:v>
                </c:pt>
                <c:pt idx="59">
                  <c:v>Cao Bằng</c:v>
                </c:pt>
                <c:pt idx="60">
                  <c:v>Tây Ninh</c:v>
                </c:pt>
                <c:pt idx="61">
                  <c:v>Trà Vinh</c:v>
                </c:pt>
                <c:pt idx="62">
                  <c:v>Hà Giang</c:v>
                </c:pt>
              </c:strCache>
            </c:strRef>
          </c:cat>
          <c:val>
            <c:numRef>
              <c:f>Data!$B$3:$B$65</c:f>
              <c:numCache>
                <c:formatCode>0.000</c:formatCode>
                <c:ptCount val="63"/>
                <c:pt idx="0">
                  <c:v>40.443580000000004</c:v>
                </c:pt>
                <c:pt idx="1">
                  <c:v>40.338170000000012</c:v>
                </c:pt>
                <c:pt idx="2">
                  <c:v>37.976510000000012</c:v>
                </c:pt>
                <c:pt idx="3">
                  <c:v>38.044229999999999</c:v>
                </c:pt>
                <c:pt idx="4">
                  <c:v>37.12243000000008</c:v>
                </c:pt>
                <c:pt idx="5">
                  <c:v>39.040400000000005</c:v>
                </c:pt>
                <c:pt idx="6">
                  <c:v>38.038670000000003</c:v>
                </c:pt>
                <c:pt idx="7">
                  <c:v>37.732160000000071</c:v>
                </c:pt>
                <c:pt idx="8">
                  <c:v>38.336020000000005</c:v>
                </c:pt>
                <c:pt idx="9">
                  <c:v>38.543560000000006</c:v>
                </c:pt>
                <c:pt idx="10">
                  <c:v>37.939930000000011</c:v>
                </c:pt>
                <c:pt idx="11">
                  <c:v>38.055869999999999</c:v>
                </c:pt>
                <c:pt idx="12">
                  <c:v>37.061960000000006</c:v>
                </c:pt>
                <c:pt idx="13">
                  <c:v>37.190230000000071</c:v>
                </c:pt>
                <c:pt idx="14">
                  <c:v>37.83802</c:v>
                </c:pt>
                <c:pt idx="15">
                  <c:v>36.954079999999998</c:v>
                </c:pt>
                <c:pt idx="16">
                  <c:v>36.832330000000013</c:v>
                </c:pt>
                <c:pt idx="17">
                  <c:v>36.091280000000005</c:v>
                </c:pt>
                <c:pt idx="18">
                  <c:v>37.653730000000003</c:v>
                </c:pt>
                <c:pt idx="19">
                  <c:v>36.62843000000008</c:v>
                </c:pt>
                <c:pt idx="20">
                  <c:v>36.639550000000071</c:v>
                </c:pt>
                <c:pt idx="21">
                  <c:v>36.663520000000013</c:v>
                </c:pt>
                <c:pt idx="22">
                  <c:v>36.204500000000003</c:v>
                </c:pt>
                <c:pt idx="23">
                  <c:v>35.930590000000002</c:v>
                </c:pt>
                <c:pt idx="24">
                  <c:v>36.814479999999975</c:v>
                </c:pt>
                <c:pt idx="25">
                  <c:v>36.349600000000002</c:v>
                </c:pt>
                <c:pt idx="26">
                  <c:v>36.462930000000071</c:v>
                </c:pt>
                <c:pt idx="27">
                  <c:v>36.236360000000012</c:v>
                </c:pt>
                <c:pt idx="28">
                  <c:v>36.41534</c:v>
                </c:pt>
                <c:pt idx="29">
                  <c:v>34.278760000000013</c:v>
                </c:pt>
                <c:pt idx="30">
                  <c:v>36.203470000000003</c:v>
                </c:pt>
                <c:pt idx="31">
                  <c:v>35.930520000000001</c:v>
                </c:pt>
                <c:pt idx="32">
                  <c:v>34.692680000000003</c:v>
                </c:pt>
                <c:pt idx="33">
                  <c:v>35.532490000000003</c:v>
                </c:pt>
                <c:pt idx="34">
                  <c:v>36.179320000000011</c:v>
                </c:pt>
                <c:pt idx="35">
                  <c:v>35.945600000000006</c:v>
                </c:pt>
                <c:pt idx="36">
                  <c:v>35.836780000000005</c:v>
                </c:pt>
                <c:pt idx="37">
                  <c:v>34.396230000000003</c:v>
                </c:pt>
                <c:pt idx="38">
                  <c:v>35.007780000000004</c:v>
                </c:pt>
                <c:pt idx="39">
                  <c:v>35.146990000000002</c:v>
                </c:pt>
                <c:pt idx="40">
                  <c:v>35.70210000000008</c:v>
                </c:pt>
                <c:pt idx="41">
                  <c:v>35.655150000000013</c:v>
                </c:pt>
                <c:pt idx="42">
                  <c:v>33.257550000000002</c:v>
                </c:pt>
                <c:pt idx="43">
                  <c:v>32.78454</c:v>
                </c:pt>
                <c:pt idx="44">
                  <c:v>35.603560000000002</c:v>
                </c:pt>
                <c:pt idx="45">
                  <c:v>35.220240000000011</c:v>
                </c:pt>
                <c:pt idx="46">
                  <c:v>33.545360000000002</c:v>
                </c:pt>
                <c:pt idx="47">
                  <c:v>34.08117</c:v>
                </c:pt>
                <c:pt idx="48">
                  <c:v>34.797190000000072</c:v>
                </c:pt>
                <c:pt idx="49">
                  <c:v>33.506720000000001</c:v>
                </c:pt>
                <c:pt idx="50">
                  <c:v>35.071760000000005</c:v>
                </c:pt>
                <c:pt idx="51">
                  <c:v>33.437489999999997</c:v>
                </c:pt>
                <c:pt idx="52">
                  <c:v>31.93967</c:v>
                </c:pt>
                <c:pt idx="53">
                  <c:v>33.563370000000013</c:v>
                </c:pt>
                <c:pt idx="54">
                  <c:v>33.368140000000011</c:v>
                </c:pt>
                <c:pt idx="55">
                  <c:v>34.176300000000012</c:v>
                </c:pt>
                <c:pt idx="56">
                  <c:v>34.896390000000011</c:v>
                </c:pt>
                <c:pt idx="57">
                  <c:v>34.33663</c:v>
                </c:pt>
                <c:pt idx="58">
                  <c:v>33.83961</c:v>
                </c:pt>
                <c:pt idx="59">
                  <c:v>31.846520000000002</c:v>
                </c:pt>
                <c:pt idx="60">
                  <c:v>33.170580000000001</c:v>
                </c:pt>
                <c:pt idx="61">
                  <c:v>33.008700000000012</c:v>
                </c:pt>
                <c:pt idx="62">
                  <c:v>31.981349999999924</c:v>
                </c:pt>
              </c:numCache>
            </c:numRef>
          </c:val>
        </c:ser>
        <c:ser>
          <c:idx val="1"/>
          <c:order val="1"/>
          <c:tx>
            <c:strRef>
              <c:f>Data!$C$2</c:f>
              <c:strCache>
                <c:ptCount val="1"/>
                <c:pt idx="0">
                  <c:v>High</c:v>
                </c:pt>
              </c:strCache>
            </c:strRef>
          </c:tx>
          <c:spPr>
            <a:ln w="47625">
              <a:noFill/>
            </a:ln>
          </c:spPr>
          <c:marker>
            <c:symbol val="none"/>
          </c:marker>
          <c:cat>
            <c:strRef>
              <c:f>Data!$A$3:$A$65</c:f>
              <c:strCache>
                <c:ptCount val="63"/>
                <c:pt idx="0">
                  <c:v>Bà Rịa-Vũng Tàu</c:v>
                </c:pt>
                <c:pt idx="1">
                  <c:v>Long An</c:v>
                </c:pt>
                <c:pt idx="2">
                  <c:v>Quảng Bình</c:v>
                </c:pt>
                <c:pt idx="3">
                  <c:v>Hà Tĩnh</c:v>
                </c:pt>
                <c:pt idx="4">
                  <c:v>Lạng Sơn</c:v>
                </c:pt>
                <c:pt idx="5">
                  <c:v>Sơn La</c:v>
                </c:pt>
                <c:pt idx="6">
                  <c:v>Quảng Trị</c:v>
                </c:pt>
                <c:pt idx="7">
                  <c:v>Nam Định</c:v>
                </c:pt>
                <c:pt idx="8">
                  <c:v>TP. Hồ Chí Minh</c:v>
                </c:pt>
                <c:pt idx="9">
                  <c:v>Bình Định</c:v>
                </c:pt>
                <c:pt idx="10">
                  <c:v>TP. Đà Nẵng</c:v>
                </c:pt>
                <c:pt idx="11">
                  <c:v>Bến Tre</c:v>
                </c:pt>
                <c:pt idx="12">
                  <c:v>TP. Hà Nội</c:v>
                </c:pt>
                <c:pt idx="13">
                  <c:v>Hải Dương</c:v>
                </c:pt>
                <c:pt idx="14">
                  <c:v>Bình Dương</c:v>
                </c:pt>
                <c:pt idx="15">
                  <c:v>Thanh Hóa</c:v>
                </c:pt>
                <c:pt idx="16">
                  <c:v>Tiền Giang</c:v>
                </c:pt>
                <c:pt idx="17">
                  <c:v>Hòa Bình</c:v>
                </c:pt>
                <c:pt idx="18">
                  <c:v>Quảng Nam</c:v>
                </c:pt>
                <c:pt idx="19">
                  <c:v>Đồng Tháp</c:v>
                </c:pt>
                <c:pt idx="20">
                  <c:v>Vĩnh Phúc</c:v>
                </c:pt>
                <c:pt idx="21">
                  <c:v>TP. Hài Phòng</c:v>
                </c:pt>
                <c:pt idx="22">
                  <c:v>Thái Bình</c:v>
                </c:pt>
                <c:pt idx="23">
                  <c:v>Nghệ An</c:v>
                </c:pt>
                <c:pt idx="24">
                  <c:v>Vĩnh Long</c:v>
                </c:pt>
                <c:pt idx="25">
                  <c:v>Đồng Nai</c:v>
                </c:pt>
                <c:pt idx="26">
                  <c:v>Gia Lai</c:v>
                </c:pt>
                <c:pt idx="27">
                  <c:v>Thái Nguyên</c:v>
                </c:pt>
                <c:pt idx="28">
                  <c:v>Tuyên Quang</c:v>
                </c:pt>
                <c:pt idx="29">
                  <c:v>Bắc Kạn</c:v>
                </c:pt>
                <c:pt idx="30">
                  <c:v>Đắk Lắk</c:v>
                </c:pt>
                <c:pt idx="31">
                  <c:v>Thừa Thiên-Huế</c:v>
                </c:pt>
                <c:pt idx="32">
                  <c:v>Cà Mau</c:v>
                </c:pt>
                <c:pt idx="33">
                  <c:v>TP. Cần Thơ</c:v>
                </c:pt>
                <c:pt idx="34">
                  <c:v>Kon Tum</c:v>
                </c:pt>
                <c:pt idx="35">
                  <c:v>Khánh Hòa</c:v>
                </c:pt>
                <c:pt idx="36">
                  <c:v>Sóc Trăng</c:v>
                </c:pt>
                <c:pt idx="37">
                  <c:v>Bắc Ninh</c:v>
                </c:pt>
                <c:pt idx="38">
                  <c:v>Kiên Giang</c:v>
                </c:pt>
                <c:pt idx="39">
                  <c:v>Quảng Ninh</c:v>
                </c:pt>
                <c:pt idx="40">
                  <c:v>Bắc Giang</c:v>
                </c:pt>
                <c:pt idx="41">
                  <c:v>Yên Bái</c:v>
                </c:pt>
                <c:pt idx="42">
                  <c:v>Bình Phước</c:v>
                </c:pt>
                <c:pt idx="43">
                  <c:v>Lào Cai</c:v>
                </c:pt>
                <c:pt idx="44">
                  <c:v>Phú Thọ</c:v>
                </c:pt>
                <c:pt idx="45">
                  <c:v>Hà Nam</c:v>
                </c:pt>
                <c:pt idx="46">
                  <c:v>Điện Biên</c:v>
                </c:pt>
                <c:pt idx="47">
                  <c:v>Bạc Liêu</c:v>
                </c:pt>
                <c:pt idx="48">
                  <c:v>An Giang</c:v>
                </c:pt>
                <c:pt idx="49">
                  <c:v>Ninh Thuận</c:v>
                </c:pt>
                <c:pt idx="50">
                  <c:v>Hậu Giang</c:v>
                </c:pt>
                <c:pt idx="51">
                  <c:v>Đắk Nông</c:v>
                </c:pt>
                <c:pt idx="52">
                  <c:v>Ninh Bình</c:v>
                </c:pt>
                <c:pt idx="53">
                  <c:v>Quảng Ngãi</c:v>
                </c:pt>
                <c:pt idx="54">
                  <c:v>Bình Thuận</c:v>
                </c:pt>
                <c:pt idx="55">
                  <c:v>Lai Châu</c:v>
                </c:pt>
                <c:pt idx="56">
                  <c:v>Hưng Yên </c:v>
                </c:pt>
                <c:pt idx="57">
                  <c:v>Lâm Đồng</c:v>
                </c:pt>
                <c:pt idx="58">
                  <c:v>Phú Yên</c:v>
                </c:pt>
                <c:pt idx="59">
                  <c:v>Cao Bằng</c:v>
                </c:pt>
                <c:pt idx="60">
                  <c:v>Tây Ninh</c:v>
                </c:pt>
                <c:pt idx="61">
                  <c:v>Trà Vinh</c:v>
                </c:pt>
                <c:pt idx="62">
                  <c:v>Hà Giang</c:v>
                </c:pt>
              </c:strCache>
            </c:strRef>
          </c:cat>
          <c:val>
            <c:numRef>
              <c:f>Data!$C$3:$C$65</c:f>
              <c:numCache>
                <c:formatCode>0.000</c:formatCode>
                <c:ptCount val="63"/>
                <c:pt idx="0">
                  <c:v>43.267430000000012</c:v>
                </c:pt>
                <c:pt idx="1">
                  <c:v>41.221120000000013</c:v>
                </c:pt>
                <c:pt idx="2">
                  <c:v>43.466770000000011</c:v>
                </c:pt>
                <c:pt idx="3">
                  <c:v>41.866010000000003</c:v>
                </c:pt>
                <c:pt idx="4">
                  <c:v>42.76833000000012</c:v>
                </c:pt>
                <c:pt idx="5">
                  <c:v>40.651889999999995</c:v>
                </c:pt>
                <c:pt idx="6">
                  <c:v>41.404120000000006</c:v>
                </c:pt>
                <c:pt idx="7">
                  <c:v>41.251340000000006</c:v>
                </c:pt>
                <c:pt idx="8">
                  <c:v>40.428840000000001</c:v>
                </c:pt>
                <c:pt idx="9">
                  <c:v>40.087780000000002</c:v>
                </c:pt>
                <c:pt idx="10">
                  <c:v>39.987780000000001</c:v>
                </c:pt>
                <c:pt idx="11">
                  <c:v>39.74944</c:v>
                </c:pt>
                <c:pt idx="12">
                  <c:v>40.402520000000003</c:v>
                </c:pt>
                <c:pt idx="13">
                  <c:v>39.806740000000005</c:v>
                </c:pt>
                <c:pt idx="14">
                  <c:v>39.04589</c:v>
                </c:pt>
                <c:pt idx="15">
                  <c:v>39.590860000000006</c:v>
                </c:pt>
                <c:pt idx="16">
                  <c:v>39.512</c:v>
                </c:pt>
                <c:pt idx="17">
                  <c:v>40.12388</c:v>
                </c:pt>
                <c:pt idx="18">
                  <c:v>38.493630000000003</c:v>
                </c:pt>
                <c:pt idx="19">
                  <c:v>39.430720000000001</c:v>
                </c:pt>
                <c:pt idx="20">
                  <c:v>38.449350000000003</c:v>
                </c:pt>
                <c:pt idx="21">
                  <c:v>38.391620000000003</c:v>
                </c:pt>
                <c:pt idx="22">
                  <c:v>38.706170000000071</c:v>
                </c:pt>
                <c:pt idx="23">
                  <c:v>38.662340000000071</c:v>
                </c:pt>
                <c:pt idx="24">
                  <c:v>37.688680000000005</c:v>
                </c:pt>
                <c:pt idx="25">
                  <c:v>38.023110000000095</c:v>
                </c:pt>
                <c:pt idx="26">
                  <c:v>37.870720000000006</c:v>
                </c:pt>
                <c:pt idx="27">
                  <c:v>38.033300000000011</c:v>
                </c:pt>
                <c:pt idx="28">
                  <c:v>37.827210000000001</c:v>
                </c:pt>
                <c:pt idx="29">
                  <c:v>39.72784</c:v>
                </c:pt>
                <c:pt idx="30">
                  <c:v>37.726420000000012</c:v>
                </c:pt>
                <c:pt idx="31">
                  <c:v>37.970440000000004</c:v>
                </c:pt>
                <c:pt idx="32">
                  <c:v>39.068860000000001</c:v>
                </c:pt>
                <c:pt idx="33">
                  <c:v>38.192940000000071</c:v>
                </c:pt>
                <c:pt idx="34">
                  <c:v>37.231060000000006</c:v>
                </c:pt>
                <c:pt idx="35">
                  <c:v>37.295390000000118</c:v>
                </c:pt>
                <c:pt idx="36">
                  <c:v>37.225890000000071</c:v>
                </c:pt>
                <c:pt idx="37">
                  <c:v>38.64134</c:v>
                </c:pt>
                <c:pt idx="38">
                  <c:v>37.972700000000003</c:v>
                </c:pt>
                <c:pt idx="39">
                  <c:v>37.757400000000004</c:v>
                </c:pt>
                <c:pt idx="40">
                  <c:v>37.101560000000006</c:v>
                </c:pt>
                <c:pt idx="41">
                  <c:v>37.147210000000001</c:v>
                </c:pt>
                <c:pt idx="42">
                  <c:v>39.521830000000001</c:v>
                </c:pt>
                <c:pt idx="43">
                  <c:v>39.969120000000011</c:v>
                </c:pt>
                <c:pt idx="44">
                  <c:v>36.779950000000063</c:v>
                </c:pt>
                <c:pt idx="45">
                  <c:v>37.062190000000079</c:v>
                </c:pt>
                <c:pt idx="46">
                  <c:v>38.683900000000001</c:v>
                </c:pt>
                <c:pt idx="47">
                  <c:v>37.778240000000011</c:v>
                </c:pt>
                <c:pt idx="48">
                  <c:v>36.933140000000002</c:v>
                </c:pt>
                <c:pt idx="49">
                  <c:v>38.140120000000003</c:v>
                </c:pt>
                <c:pt idx="50">
                  <c:v>36.217980000000004</c:v>
                </c:pt>
                <c:pt idx="51">
                  <c:v>37.618350000000063</c:v>
                </c:pt>
                <c:pt idx="52">
                  <c:v>39.03302</c:v>
                </c:pt>
                <c:pt idx="53">
                  <c:v>37.303240000000002</c:v>
                </c:pt>
                <c:pt idx="54">
                  <c:v>37.477930000000001</c:v>
                </c:pt>
                <c:pt idx="55">
                  <c:v>36.59066</c:v>
                </c:pt>
                <c:pt idx="56">
                  <c:v>35.861760000000004</c:v>
                </c:pt>
                <c:pt idx="57">
                  <c:v>36.100270000000002</c:v>
                </c:pt>
                <c:pt idx="58">
                  <c:v>35.51285</c:v>
                </c:pt>
                <c:pt idx="59">
                  <c:v>36.981799999999993</c:v>
                </c:pt>
                <c:pt idx="60">
                  <c:v>34.919420000000002</c:v>
                </c:pt>
                <c:pt idx="61">
                  <c:v>34.15634</c:v>
                </c:pt>
                <c:pt idx="62">
                  <c:v>34.242420000000003</c:v>
                </c:pt>
              </c:numCache>
            </c:numRef>
          </c:val>
        </c:ser>
        <c:ser>
          <c:idx val="2"/>
          <c:order val="2"/>
          <c:tx>
            <c:strRef>
              <c:f>Data!$D$2</c:f>
              <c:strCache>
                <c:ptCount val="1"/>
                <c:pt idx="0">
                  <c:v>Mean</c:v>
                </c:pt>
              </c:strCache>
            </c:strRef>
          </c:tx>
          <c:spPr>
            <a:ln w="47625">
              <a:noFill/>
            </a:ln>
          </c:spPr>
          <c:cat>
            <c:strRef>
              <c:f>Data!$A$3:$A$65</c:f>
              <c:strCache>
                <c:ptCount val="63"/>
                <c:pt idx="0">
                  <c:v>Bà Rịa-Vũng Tàu</c:v>
                </c:pt>
                <c:pt idx="1">
                  <c:v>Long An</c:v>
                </c:pt>
                <c:pt idx="2">
                  <c:v>Quảng Bình</c:v>
                </c:pt>
                <c:pt idx="3">
                  <c:v>Hà Tĩnh</c:v>
                </c:pt>
                <c:pt idx="4">
                  <c:v>Lạng Sơn</c:v>
                </c:pt>
                <c:pt idx="5">
                  <c:v>Sơn La</c:v>
                </c:pt>
                <c:pt idx="6">
                  <c:v>Quảng Trị</c:v>
                </c:pt>
                <c:pt idx="7">
                  <c:v>Nam Định</c:v>
                </c:pt>
                <c:pt idx="8">
                  <c:v>TP. Hồ Chí Minh</c:v>
                </c:pt>
                <c:pt idx="9">
                  <c:v>Bình Định</c:v>
                </c:pt>
                <c:pt idx="10">
                  <c:v>TP. Đà Nẵng</c:v>
                </c:pt>
                <c:pt idx="11">
                  <c:v>Bến Tre</c:v>
                </c:pt>
                <c:pt idx="12">
                  <c:v>TP. Hà Nội</c:v>
                </c:pt>
                <c:pt idx="13">
                  <c:v>Hải Dương</c:v>
                </c:pt>
                <c:pt idx="14">
                  <c:v>Bình Dương</c:v>
                </c:pt>
                <c:pt idx="15">
                  <c:v>Thanh Hóa</c:v>
                </c:pt>
                <c:pt idx="16">
                  <c:v>Tiền Giang</c:v>
                </c:pt>
                <c:pt idx="17">
                  <c:v>Hòa Bình</c:v>
                </c:pt>
                <c:pt idx="18">
                  <c:v>Quảng Nam</c:v>
                </c:pt>
                <c:pt idx="19">
                  <c:v>Đồng Tháp</c:v>
                </c:pt>
                <c:pt idx="20">
                  <c:v>Vĩnh Phúc</c:v>
                </c:pt>
                <c:pt idx="21">
                  <c:v>TP. Hài Phòng</c:v>
                </c:pt>
                <c:pt idx="22">
                  <c:v>Thái Bình</c:v>
                </c:pt>
                <c:pt idx="23">
                  <c:v>Nghệ An</c:v>
                </c:pt>
                <c:pt idx="24">
                  <c:v>Vĩnh Long</c:v>
                </c:pt>
                <c:pt idx="25">
                  <c:v>Đồng Nai</c:v>
                </c:pt>
                <c:pt idx="26">
                  <c:v>Gia Lai</c:v>
                </c:pt>
                <c:pt idx="27">
                  <c:v>Thái Nguyên</c:v>
                </c:pt>
                <c:pt idx="28">
                  <c:v>Tuyên Quang</c:v>
                </c:pt>
                <c:pt idx="29">
                  <c:v>Bắc Kạn</c:v>
                </c:pt>
                <c:pt idx="30">
                  <c:v>Đắk Lắk</c:v>
                </c:pt>
                <c:pt idx="31">
                  <c:v>Thừa Thiên-Huế</c:v>
                </c:pt>
                <c:pt idx="32">
                  <c:v>Cà Mau</c:v>
                </c:pt>
                <c:pt idx="33">
                  <c:v>TP. Cần Thơ</c:v>
                </c:pt>
                <c:pt idx="34">
                  <c:v>Kon Tum</c:v>
                </c:pt>
                <c:pt idx="35">
                  <c:v>Khánh Hòa</c:v>
                </c:pt>
                <c:pt idx="36">
                  <c:v>Sóc Trăng</c:v>
                </c:pt>
                <c:pt idx="37">
                  <c:v>Bắc Ninh</c:v>
                </c:pt>
                <c:pt idx="38">
                  <c:v>Kiên Giang</c:v>
                </c:pt>
                <c:pt idx="39">
                  <c:v>Quảng Ninh</c:v>
                </c:pt>
                <c:pt idx="40">
                  <c:v>Bắc Giang</c:v>
                </c:pt>
                <c:pt idx="41">
                  <c:v>Yên Bái</c:v>
                </c:pt>
                <c:pt idx="42">
                  <c:v>Bình Phước</c:v>
                </c:pt>
                <c:pt idx="43">
                  <c:v>Lào Cai</c:v>
                </c:pt>
                <c:pt idx="44">
                  <c:v>Phú Thọ</c:v>
                </c:pt>
                <c:pt idx="45">
                  <c:v>Hà Nam</c:v>
                </c:pt>
                <c:pt idx="46">
                  <c:v>Điện Biên</c:v>
                </c:pt>
                <c:pt idx="47">
                  <c:v>Bạc Liêu</c:v>
                </c:pt>
                <c:pt idx="48">
                  <c:v>An Giang</c:v>
                </c:pt>
                <c:pt idx="49">
                  <c:v>Ninh Thuận</c:v>
                </c:pt>
                <c:pt idx="50">
                  <c:v>Hậu Giang</c:v>
                </c:pt>
                <c:pt idx="51">
                  <c:v>Đắk Nông</c:v>
                </c:pt>
                <c:pt idx="52">
                  <c:v>Ninh Bình</c:v>
                </c:pt>
                <c:pt idx="53">
                  <c:v>Quảng Ngãi</c:v>
                </c:pt>
                <c:pt idx="54">
                  <c:v>Bình Thuận</c:v>
                </c:pt>
                <c:pt idx="55">
                  <c:v>Lai Châu</c:v>
                </c:pt>
                <c:pt idx="56">
                  <c:v>Hưng Yên </c:v>
                </c:pt>
                <c:pt idx="57">
                  <c:v>Lâm Đồng</c:v>
                </c:pt>
                <c:pt idx="58">
                  <c:v>Phú Yên</c:v>
                </c:pt>
                <c:pt idx="59">
                  <c:v>Cao Bằng</c:v>
                </c:pt>
                <c:pt idx="60">
                  <c:v>Tây Ninh</c:v>
                </c:pt>
                <c:pt idx="61">
                  <c:v>Trà Vinh</c:v>
                </c:pt>
                <c:pt idx="62">
                  <c:v>Hà Giang</c:v>
                </c:pt>
              </c:strCache>
            </c:strRef>
          </c:cat>
          <c:val>
            <c:numRef>
              <c:f>Data!$D$3:$D$65</c:f>
              <c:numCache>
                <c:formatCode>0.000</c:formatCode>
                <c:ptCount val="63"/>
                <c:pt idx="0">
                  <c:v>41.855499999999999</c:v>
                </c:pt>
                <c:pt idx="1">
                  <c:v>40.779640000000001</c:v>
                </c:pt>
                <c:pt idx="2">
                  <c:v>40.721640000000001</c:v>
                </c:pt>
                <c:pt idx="3">
                  <c:v>39.955120000000001</c:v>
                </c:pt>
                <c:pt idx="4">
                  <c:v>39.94538</c:v>
                </c:pt>
                <c:pt idx="5">
                  <c:v>39.846150000000002</c:v>
                </c:pt>
                <c:pt idx="6">
                  <c:v>39.721390000000063</c:v>
                </c:pt>
                <c:pt idx="7">
                  <c:v>39.491750000000003</c:v>
                </c:pt>
                <c:pt idx="8">
                  <c:v>39.382429999999999</c:v>
                </c:pt>
                <c:pt idx="9">
                  <c:v>39.315669999999997</c:v>
                </c:pt>
                <c:pt idx="10">
                  <c:v>38.963850000000001</c:v>
                </c:pt>
                <c:pt idx="11">
                  <c:v>38.902660000000004</c:v>
                </c:pt>
                <c:pt idx="12">
                  <c:v>38.732240000000012</c:v>
                </c:pt>
                <c:pt idx="13">
                  <c:v>38.498490000000011</c:v>
                </c:pt>
                <c:pt idx="14">
                  <c:v>38.441949999999999</c:v>
                </c:pt>
                <c:pt idx="15">
                  <c:v>38.272470000000013</c:v>
                </c:pt>
                <c:pt idx="16">
                  <c:v>38.172160000000012</c:v>
                </c:pt>
                <c:pt idx="17">
                  <c:v>38.107580000000006</c:v>
                </c:pt>
                <c:pt idx="18">
                  <c:v>38.073680000000003</c:v>
                </c:pt>
                <c:pt idx="19">
                  <c:v>38.029570000000071</c:v>
                </c:pt>
                <c:pt idx="20">
                  <c:v>37.544449999999998</c:v>
                </c:pt>
                <c:pt idx="21">
                  <c:v>37.527570000000011</c:v>
                </c:pt>
                <c:pt idx="22">
                  <c:v>37.455330000000011</c:v>
                </c:pt>
                <c:pt idx="23">
                  <c:v>37.296460000000003</c:v>
                </c:pt>
                <c:pt idx="24">
                  <c:v>37.251580000000004</c:v>
                </c:pt>
                <c:pt idx="25">
                  <c:v>37.186350000000012</c:v>
                </c:pt>
                <c:pt idx="26">
                  <c:v>37.166820000000001</c:v>
                </c:pt>
                <c:pt idx="27">
                  <c:v>37.134830000000001</c:v>
                </c:pt>
                <c:pt idx="28">
                  <c:v>37.121280000000006</c:v>
                </c:pt>
                <c:pt idx="29">
                  <c:v>37.003300000000003</c:v>
                </c:pt>
                <c:pt idx="30">
                  <c:v>36.964940000000006</c:v>
                </c:pt>
                <c:pt idx="31">
                  <c:v>36.950479999999999</c:v>
                </c:pt>
                <c:pt idx="32">
                  <c:v>36.880769999999998</c:v>
                </c:pt>
                <c:pt idx="33">
                  <c:v>36.862710000000071</c:v>
                </c:pt>
                <c:pt idx="34">
                  <c:v>36.70519000000008</c:v>
                </c:pt>
                <c:pt idx="35">
                  <c:v>36.620490000000011</c:v>
                </c:pt>
                <c:pt idx="36">
                  <c:v>36.531330000000011</c:v>
                </c:pt>
                <c:pt idx="37">
                  <c:v>36.518790000000003</c:v>
                </c:pt>
                <c:pt idx="38">
                  <c:v>36.49024</c:v>
                </c:pt>
                <c:pt idx="39">
                  <c:v>36.452200000000005</c:v>
                </c:pt>
                <c:pt idx="40">
                  <c:v>36.401829999999997</c:v>
                </c:pt>
                <c:pt idx="41">
                  <c:v>36.401180000000004</c:v>
                </c:pt>
                <c:pt idx="42">
                  <c:v>36.389689999999995</c:v>
                </c:pt>
                <c:pt idx="43">
                  <c:v>36.376829999999998</c:v>
                </c:pt>
                <c:pt idx="44">
                  <c:v>36.191760000000002</c:v>
                </c:pt>
                <c:pt idx="45">
                  <c:v>36.141210000000001</c:v>
                </c:pt>
                <c:pt idx="46">
                  <c:v>36.114629999999998</c:v>
                </c:pt>
                <c:pt idx="47">
                  <c:v>35.929700000000011</c:v>
                </c:pt>
                <c:pt idx="48">
                  <c:v>35.865160000000003</c:v>
                </c:pt>
                <c:pt idx="49">
                  <c:v>35.823420000000006</c:v>
                </c:pt>
                <c:pt idx="50">
                  <c:v>35.644869999999997</c:v>
                </c:pt>
                <c:pt idx="51">
                  <c:v>35.527920000000002</c:v>
                </c:pt>
                <c:pt idx="52">
                  <c:v>35.486340000000006</c:v>
                </c:pt>
                <c:pt idx="53">
                  <c:v>35.433310000000013</c:v>
                </c:pt>
                <c:pt idx="54">
                  <c:v>35.42304</c:v>
                </c:pt>
                <c:pt idx="55">
                  <c:v>35.383479999999999</c:v>
                </c:pt>
                <c:pt idx="56">
                  <c:v>35.379069999999999</c:v>
                </c:pt>
                <c:pt idx="57">
                  <c:v>35.218450000000011</c:v>
                </c:pt>
                <c:pt idx="58">
                  <c:v>34.676230000000011</c:v>
                </c:pt>
                <c:pt idx="59">
                  <c:v>34.414160000000003</c:v>
                </c:pt>
                <c:pt idx="60">
                  <c:v>34.045000000000002</c:v>
                </c:pt>
                <c:pt idx="61">
                  <c:v>33.582520000000002</c:v>
                </c:pt>
                <c:pt idx="62">
                  <c:v>33.111889999999995</c:v>
                </c:pt>
              </c:numCache>
            </c:numRef>
          </c:val>
        </c:ser>
        <c:hiLowLines/>
        <c:axId val="157528448"/>
        <c:axId val="157529984"/>
      </c:stockChart>
      <c:catAx>
        <c:axId val="157528448"/>
        <c:scaling>
          <c:orientation val="minMax"/>
        </c:scaling>
        <c:axPos val="b"/>
        <c:majorTickMark val="cross"/>
        <c:minorTickMark val="cross"/>
        <c:tickLblPos val="nextTo"/>
        <c:txPr>
          <a:bodyPr rot="-5400000" vert="horz"/>
          <a:lstStyle/>
          <a:p>
            <a:pPr>
              <a:defRPr sz="800"/>
            </a:pPr>
            <a:endParaRPr lang="en-US"/>
          </a:p>
        </c:txPr>
        <c:crossAx val="157529984"/>
        <c:crosses val="autoZero"/>
        <c:auto val="1"/>
        <c:lblAlgn val="ctr"/>
        <c:lblOffset val="100"/>
        <c:tickLblSkip val="1"/>
      </c:catAx>
      <c:valAx>
        <c:axId val="157529984"/>
        <c:scaling>
          <c:orientation val="minMax"/>
          <c:max val="45"/>
          <c:min val="30"/>
        </c:scaling>
        <c:axPos val="l"/>
        <c:majorGridlines/>
        <c:numFmt formatCode="0.0" sourceLinked="0"/>
        <c:tickLblPos val="nextTo"/>
        <c:crossAx val="157528448"/>
        <c:crosses val="autoZero"/>
        <c:crossBetween val="between"/>
        <c:majorUnit val="1"/>
      </c:valAx>
    </c:plotArea>
    <c:plotVisOnly val="1"/>
    <c:dispBlanksAs val="gap"/>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0.05217</cdr:x>
      <cdr:y>0.40867</cdr:y>
    </cdr:from>
    <cdr:to>
      <cdr:x>0.98261</cdr:x>
      <cdr:y>0.40867</cdr:y>
    </cdr:to>
    <cdr:cxnSp macro="">
      <cdr:nvCxnSpPr>
        <cdr:cNvPr id="2" name="Straight Connector 1"/>
        <cdr:cNvCxnSpPr/>
      </cdr:nvCxnSpPr>
      <cdr:spPr>
        <a:xfrm xmlns:a="http://schemas.openxmlformats.org/drawingml/2006/main">
          <a:off x="457199" y="2438400"/>
          <a:ext cx="8153400" cy="0"/>
        </a:xfrm>
        <a:prstGeom xmlns:a="http://schemas.openxmlformats.org/drawingml/2006/main" prst="line">
          <a:avLst/>
        </a:prstGeom>
        <a:noFill xmlns:a="http://schemas.openxmlformats.org/drawingml/2006/main"/>
        <a:ln xmlns:a="http://schemas.openxmlformats.org/drawingml/2006/main" w="19050" cap="flat" cmpd="sng" algn="ctr">
          <a:solidFill>
            <a:srgbClr val="FF0000"/>
          </a:solidFill>
          <a:prstDash val="dashDot"/>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0.7913</cdr:x>
      <cdr:y>0.35759</cdr:y>
    </cdr:from>
    <cdr:to>
      <cdr:x>0.9913</cdr:x>
      <cdr:y>0.39885</cdr:y>
    </cdr:to>
    <cdr:sp macro="" textlink="">
      <cdr:nvSpPr>
        <cdr:cNvPr id="3" name="TextBox 7"/>
        <cdr:cNvSpPr txBox="1"/>
      </cdr:nvSpPr>
      <cdr:spPr>
        <a:xfrm xmlns:a="http://schemas.openxmlformats.org/drawingml/2006/main">
          <a:off x="6934199" y="2133600"/>
          <a:ext cx="1752600"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r"/>
          <a:r>
            <a:rPr lang="en-US" sz="1000" dirty="0" err="1" smtClean="0">
              <a:latin typeface="Arial" pitchFamily="34" charset="0"/>
              <a:cs typeface="Arial" pitchFamily="34" charset="0"/>
            </a:rPr>
            <a:t>Bách</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phân</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vị</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thứ</a:t>
          </a:r>
          <a:r>
            <a:rPr lang="en-US" sz="1000" dirty="0" smtClean="0">
              <a:latin typeface="Arial" pitchFamily="34" charset="0"/>
              <a:cs typeface="Arial" pitchFamily="34" charset="0"/>
            </a:rPr>
            <a:t> 75</a:t>
          </a:r>
          <a:endParaRPr lang="en-GB" sz="1000" dirty="0">
            <a:latin typeface="Arial" pitchFamily="34" charset="0"/>
            <a:cs typeface="Arial" pitchFamily="34" charset="0"/>
          </a:endParaRPr>
        </a:p>
      </cdr:txBody>
    </cdr:sp>
  </cdr:relSizeAnchor>
  <cdr:relSizeAnchor xmlns:cdr="http://schemas.openxmlformats.org/drawingml/2006/chartDrawing">
    <cdr:from>
      <cdr:x>0.05217</cdr:x>
      <cdr:y>0.52302</cdr:y>
    </cdr:from>
    <cdr:to>
      <cdr:x>0.98261</cdr:x>
      <cdr:y>0.52302</cdr:y>
    </cdr:to>
    <cdr:cxnSp macro="">
      <cdr:nvCxnSpPr>
        <cdr:cNvPr id="4" name="Straight Connector 3"/>
        <cdr:cNvCxnSpPr/>
      </cdr:nvCxnSpPr>
      <cdr:spPr>
        <a:xfrm xmlns:a="http://schemas.openxmlformats.org/drawingml/2006/main">
          <a:off x="457199" y="3200400"/>
          <a:ext cx="8153400" cy="0"/>
        </a:xfrm>
        <a:prstGeom xmlns:a="http://schemas.openxmlformats.org/drawingml/2006/main" prst="line">
          <a:avLst/>
        </a:prstGeom>
        <a:noFill xmlns:a="http://schemas.openxmlformats.org/drawingml/2006/main"/>
        <a:ln xmlns:a="http://schemas.openxmlformats.org/drawingml/2006/main" w="19050" cap="flat" cmpd="sng" algn="ctr">
          <a:solidFill>
            <a:srgbClr val="FF0000"/>
          </a:solidFill>
          <a:prstDash val="dashDot"/>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0.7913</cdr:x>
      <cdr:y>0.48471</cdr:y>
    </cdr:from>
    <cdr:to>
      <cdr:x>0.9913</cdr:x>
      <cdr:y>0.52598</cdr:y>
    </cdr:to>
    <cdr:sp macro="" textlink="">
      <cdr:nvSpPr>
        <cdr:cNvPr id="5" name="TextBox 11"/>
        <cdr:cNvSpPr txBox="1"/>
      </cdr:nvSpPr>
      <cdr:spPr>
        <a:xfrm xmlns:a="http://schemas.openxmlformats.org/drawingml/2006/main">
          <a:off x="6934199" y="2965962"/>
          <a:ext cx="1752600" cy="2525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r"/>
          <a:r>
            <a:rPr lang="en-US" sz="1000" dirty="0" err="1" smtClean="0">
              <a:latin typeface="Arial" pitchFamily="34" charset="0"/>
              <a:cs typeface="Arial" pitchFamily="34" charset="0"/>
            </a:rPr>
            <a:t>Bách</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phân</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vị</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thứ</a:t>
          </a:r>
          <a:r>
            <a:rPr lang="en-US" sz="1000" dirty="0" smtClean="0">
              <a:latin typeface="Arial" pitchFamily="34" charset="0"/>
              <a:cs typeface="Arial" pitchFamily="34" charset="0"/>
            </a:rPr>
            <a:t> 25</a:t>
          </a:r>
          <a:endParaRPr lang="en-GB" sz="1000" dirty="0">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90C49D7-6691-4ABA-A2BC-9FA58FB8B1A6}" type="datetimeFigureOut">
              <a:rPr lang="en-GB" smtClean="0"/>
              <a:pPr/>
              <a:t>28/05/2012</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E813A65-C816-4812-9A25-5A8500C6C631}" type="slidenum">
              <a:rPr lang="en-GB" smtClean="0"/>
              <a:pPr/>
              <a:t>‹#›</a:t>
            </a:fld>
            <a:endParaRPr lang="en-GB"/>
          </a:p>
        </p:txBody>
      </p:sp>
    </p:spTree>
    <p:extLst>
      <p:ext uri="{BB962C8B-B14F-4D97-AF65-F5344CB8AC3E}">
        <p14:creationId xmlns="" xmlns:p14="http://schemas.microsoft.com/office/powerpoint/2010/main" val="1828775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BC1DBA7-E055-4A11-B309-CADB83B15412}" type="datetimeFigureOut">
              <a:rPr lang="en-US" smtClean="0"/>
              <a:pPr/>
              <a:t>5/28/2012</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643C5EE-1C5F-4191-8F9A-C6F25AE16566}" type="slidenum">
              <a:rPr lang="en-US" smtClean="0"/>
              <a:pPr/>
              <a:t>‹#›</a:t>
            </a:fld>
            <a:endParaRPr lang="en-US"/>
          </a:p>
        </p:txBody>
      </p:sp>
    </p:spTree>
    <p:extLst>
      <p:ext uri="{BB962C8B-B14F-4D97-AF65-F5344CB8AC3E}">
        <p14:creationId xmlns="" xmlns:p14="http://schemas.microsoft.com/office/powerpoint/2010/main" val="2954934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643C5EE-1C5F-4191-8F9A-C6F25AE1656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643C5EE-1C5F-4191-8F9A-C6F25AE16566}"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BE806A5-220A-42E6-83EB-AE98B926EBD3}" type="datetimeFigureOut">
              <a:rPr lang="en-GB" smtClean="0"/>
              <a:pPr/>
              <a:t>28/05/2012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601243-09B3-4A45-A653-F7DAC155041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E806A5-220A-42E6-83EB-AE98B926EBD3}" type="datetimeFigureOut">
              <a:rPr lang="en-GB" smtClean="0"/>
              <a:pPr/>
              <a:t>28/05/2012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601243-09B3-4A45-A653-F7DAC155041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E806A5-220A-42E6-83EB-AE98B926EBD3}" type="datetimeFigureOut">
              <a:rPr lang="en-GB" smtClean="0"/>
              <a:pPr/>
              <a:t>28/05/2012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601243-09B3-4A45-A653-F7DAC155041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E806A5-220A-42E6-83EB-AE98B926EBD3}" type="datetimeFigureOut">
              <a:rPr lang="en-GB" smtClean="0"/>
              <a:pPr/>
              <a:t>28/05/2012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601243-09B3-4A45-A653-F7DAC155041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E806A5-220A-42E6-83EB-AE98B926EBD3}" type="datetimeFigureOut">
              <a:rPr lang="en-GB" smtClean="0"/>
              <a:pPr/>
              <a:t>28/05/2012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601243-09B3-4A45-A653-F7DAC155041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BE806A5-220A-42E6-83EB-AE98B926EBD3}" type="datetimeFigureOut">
              <a:rPr lang="en-GB" smtClean="0"/>
              <a:pPr/>
              <a:t>28/05/2012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601243-09B3-4A45-A653-F7DAC155041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BE806A5-220A-42E6-83EB-AE98B926EBD3}" type="datetimeFigureOut">
              <a:rPr lang="en-GB" smtClean="0"/>
              <a:pPr/>
              <a:t>28/05/2012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601243-09B3-4A45-A653-F7DAC155041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BE806A5-220A-42E6-83EB-AE98B926EBD3}" type="datetimeFigureOut">
              <a:rPr lang="en-GB" smtClean="0"/>
              <a:pPr/>
              <a:t>28/05/2012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601243-09B3-4A45-A653-F7DAC155041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806A5-220A-42E6-83EB-AE98B926EBD3}" type="datetimeFigureOut">
              <a:rPr lang="en-GB" smtClean="0"/>
              <a:pPr/>
              <a:t>28/05/2012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601243-09B3-4A45-A653-F7DAC155041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E806A5-220A-42E6-83EB-AE98B926EBD3}" type="datetimeFigureOut">
              <a:rPr lang="en-GB" smtClean="0"/>
              <a:pPr/>
              <a:t>28/05/2012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601243-09B3-4A45-A653-F7DAC155041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E806A5-220A-42E6-83EB-AE98B926EBD3}" type="datetimeFigureOut">
              <a:rPr lang="en-GB" smtClean="0"/>
              <a:pPr/>
              <a:t>28/05/2012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601243-09B3-4A45-A653-F7DAC155041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E806A5-220A-42E6-83EB-AE98B926EBD3}" type="datetimeFigureOut">
              <a:rPr lang="en-GB" smtClean="0"/>
              <a:pPr/>
              <a:t>28/05/2012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01243-09B3-4A45-A653-F7DAC155041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904999"/>
          </a:xfrm>
        </p:spPr>
        <p:txBody>
          <a:bodyPr>
            <a:normAutofit/>
          </a:bodyPr>
          <a:lstStyle/>
          <a:p>
            <a:r>
              <a:rPr lang="en-US" dirty="0" err="1" smtClean="0">
                <a:latin typeface="Arial" pitchFamily="34" charset="0"/>
                <a:cs typeface="Arial" pitchFamily="34" charset="0"/>
              </a:rPr>
              <a:t>Chương</a:t>
            </a:r>
            <a:r>
              <a:rPr lang="en-US" dirty="0" smtClean="0">
                <a:latin typeface="Arial" pitchFamily="34" charset="0"/>
                <a:cs typeface="Arial" pitchFamily="34" charset="0"/>
              </a:rPr>
              <a:t> 3</a:t>
            </a:r>
            <a:endParaRPr lang="en-GB" dirty="0">
              <a:latin typeface="Arial" pitchFamily="34" charset="0"/>
              <a:cs typeface="Arial" pitchFamily="34" charset="0"/>
            </a:endParaRPr>
          </a:p>
        </p:txBody>
      </p:sp>
      <p:sp>
        <p:nvSpPr>
          <p:cNvPr id="3" name="Subtitle 2"/>
          <p:cNvSpPr>
            <a:spLocks noGrp="1"/>
          </p:cNvSpPr>
          <p:nvPr>
            <p:ph type="subTitle" idx="1"/>
          </p:nvPr>
        </p:nvSpPr>
        <p:spPr/>
        <p:txBody>
          <a:bodyPr/>
          <a:lstStyle/>
          <a:p>
            <a:r>
              <a:rPr lang="en-US" dirty="0" err="1" smtClean="0">
                <a:latin typeface="Arial" pitchFamily="34" charset="0"/>
                <a:cs typeface="Arial" pitchFamily="34" charset="0"/>
              </a:rPr>
              <a:t>Biểu</a:t>
            </a:r>
            <a:r>
              <a:rPr lang="en-US" dirty="0" smtClean="0">
                <a:latin typeface="Arial" pitchFamily="34" charset="0"/>
                <a:cs typeface="Arial" pitchFamily="34" charset="0"/>
              </a:rPr>
              <a:t> </a:t>
            </a:r>
            <a:r>
              <a:rPr lang="en-US" dirty="0" err="1" smtClean="0">
                <a:latin typeface="Arial" pitchFamily="34" charset="0"/>
                <a:cs typeface="Arial" pitchFamily="34" charset="0"/>
              </a:rPr>
              <a:t>đồ</a:t>
            </a:r>
            <a:endParaRPr lang="en-GB" dirty="0">
              <a:latin typeface="Arial" pitchFamily="34" charset="0"/>
              <a:cs typeface="Arial" pitchFamily="34" charset="0"/>
            </a:endParaRPr>
          </a:p>
        </p:txBody>
      </p:sp>
      <p:sp>
        <p:nvSpPr>
          <p:cNvPr id="4" name="TextBox 3"/>
          <p:cNvSpPr txBox="1"/>
          <p:nvPr/>
        </p:nvSpPr>
        <p:spPr>
          <a:xfrm>
            <a:off x="152400" y="6193440"/>
            <a:ext cx="8839200"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a:t>
            </a:r>
            <a:r>
              <a:rPr lang="en-US" sz="900" spc="-10" dirty="0" smtClean="0">
                <a:latin typeface="Arial" pitchFamily="34" charset="0"/>
                <a:cs typeface="Arial" pitchFamily="34" charset="0"/>
              </a:rPr>
              <a:t>.</a:t>
            </a:r>
            <a:endParaRPr lang="en-GB" sz="105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0"/>
            <a:ext cx="8382000" cy="369332"/>
          </a:xfrm>
          <a:prstGeom prst="rect">
            <a:avLst/>
          </a:prstGeom>
          <a:noFill/>
        </p:spPr>
        <p:txBody>
          <a:bodyPr wrap="square" rtlCol="0">
            <a:spAutoFit/>
          </a:bodyPr>
          <a:lstStyle/>
          <a:p>
            <a:pPr algn="ctr"/>
            <a:r>
              <a:rPr lang="en-GB" b="1" dirty="0" err="1" smtClean="0"/>
              <a:t>Biểu</a:t>
            </a:r>
            <a:r>
              <a:rPr lang="en-GB" b="1" dirty="0" smtClean="0"/>
              <a:t> </a:t>
            </a:r>
            <a:r>
              <a:rPr lang="en-GB" b="1" dirty="0" err="1" smtClean="0"/>
              <a:t>đồ</a:t>
            </a:r>
            <a:r>
              <a:rPr lang="en-GB" b="1" dirty="0" smtClean="0"/>
              <a:t> 3.3a: </a:t>
            </a:r>
            <a:r>
              <a:rPr lang="en-GB" b="1" dirty="0" err="1" smtClean="0"/>
              <a:t>Trách</a:t>
            </a:r>
            <a:r>
              <a:rPr lang="en-GB" b="1" dirty="0" smtClean="0"/>
              <a:t> </a:t>
            </a:r>
            <a:r>
              <a:rPr lang="en-GB" b="1" dirty="0" err="1" smtClean="0"/>
              <a:t>nhiệm</a:t>
            </a:r>
            <a:r>
              <a:rPr lang="en-GB" b="1" dirty="0" smtClean="0"/>
              <a:t> </a:t>
            </a:r>
            <a:r>
              <a:rPr lang="en-GB" b="1" dirty="0" err="1" smtClean="0"/>
              <a:t>giải</a:t>
            </a:r>
            <a:r>
              <a:rPr lang="en-GB" b="1" dirty="0" smtClean="0"/>
              <a:t> </a:t>
            </a:r>
            <a:r>
              <a:rPr lang="en-GB" b="1" dirty="0" err="1" smtClean="0"/>
              <a:t>trình</a:t>
            </a:r>
            <a:r>
              <a:rPr lang="en-GB" b="1" dirty="0" smtClean="0"/>
              <a:t> </a:t>
            </a:r>
            <a:r>
              <a:rPr lang="en-GB" b="1" dirty="0" err="1" smtClean="0"/>
              <a:t>với</a:t>
            </a:r>
            <a:r>
              <a:rPr lang="en-GB" b="1" dirty="0" smtClean="0"/>
              <a:t> </a:t>
            </a:r>
            <a:r>
              <a:rPr lang="en-GB" b="1" dirty="0" err="1" smtClean="0"/>
              <a:t>người</a:t>
            </a:r>
            <a:r>
              <a:rPr lang="en-GB" b="1" dirty="0" smtClean="0"/>
              <a:t> </a:t>
            </a:r>
            <a:r>
              <a:rPr lang="en-GB" b="1" dirty="0" err="1" smtClean="0"/>
              <a:t>dân</a:t>
            </a:r>
            <a:r>
              <a:rPr lang="en-GB" b="1" dirty="0" smtClean="0"/>
              <a:t> (</a:t>
            </a:r>
            <a:r>
              <a:rPr lang="en-GB" b="1" dirty="0" err="1" smtClean="0"/>
              <a:t>Trục</a:t>
            </a:r>
            <a:r>
              <a:rPr lang="en-GB" b="1" dirty="0" smtClean="0"/>
              <a:t> </a:t>
            </a:r>
            <a:r>
              <a:rPr lang="en-GB" b="1" dirty="0" err="1" smtClean="0"/>
              <a:t>nội</a:t>
            </a:r>
            <a:r>
              <a:rPr lang="en-GB" b="1" dirty="0" smtClean="0"/>
              <a:t> dung 3)</a:t>
            </a:r>
            <a:endParaRPr lang="en-GB" b="1" dirty="0"/>
          </a:p>
        </p:txBody>
      </p:sp>
      <p:grpSp>
        <p:nvGrpSpPr>
          <p:cNvPr id="9" name="Group 8"/>
          <p:cNvGrpSpPr/>
          <p:nvPr/>
        </p:nvGrpSpPr>
        <p:grpSpPr>
          <a:xfrm>
            <a:off x="0" y="319699"/>
            <a:ext cx="8915400" cy="5928701"/>
            <a:chOff x="0" y="319699"/>
            <a:chExt cx="8934014" cy="6538301"/>
          </a:xfrm>
        </p:grpSpPr>
        <p:pic>
          <p:nvPicPr>
            <p:cNvPr id="4" name="Picture 8"/>
            <p:cNvPicPr>
              <a:picLocks noChangeAspect="1" noChangeArrowheads="1"/>
            </p:cNvPicPr>
            <p:nvPr/>
          </p:nvPicPr>
          <p:blipFill>
            <a:blip r:embed="rId2" cstate="print"/>
            <a:srcRect/>
            <a:stretch>
              <a:fillRect/>
            </a:stretch>
          </p:blipFill>
          <p:spPr bwMode="auto">
            <a:xfrm>
              <a:off x="0" y="319699"/>
              <a:ext cx="8934014" cy="6538301"/>
            </a:xfrm>
            <a:prstGeom prst="rect">
              <a:avLst/>
            </a:prstGeom>
            <a:noFill/>
            <a:ln w="9525">
              <a:noFill/>
              <a:miter lim="800000"/>
              <a:headEnd/>
              <a:tailEnd/>
            </a:ln>
            <a:effectLst/>
          </p:spPr>
        </p:pic>
        <p:sp>
          <p:nvSpPr>
            <p:cNvPr id="5" name="Rectangle 599"/>
            <p:cNvSpPr>
              <a:spLocks noChangeArrowheads="1"/>
            </p:cNvSpPr>
            <p:nvPr/>
          </p:nvSpPr>
          <p:spPr bwMode="auto">
            <a:xfrm>
              <a:off x="6324600" y="5029200"/>
              <a:ext cx="2187575" cy="369887"/>
            </a:xfrm>
            <a:prstGeom prst="rect">
              <a:avLst/>
            </a:prstGeom>
            <a:solidFill>
              <a:schemeClr val="bg1"/>
            </a:solidFill>
            <a:ln w="9525">
              <a:noFill/>
              <a:miter lim="800000"/>
              <a:headEnd/>
              <a:tailEnd/>
            </a:ln>
          </p:spPr>
          <p:txBody>
            <a:bodyPr lIns="0" tIns="0" rIns="0" bIns="0">
              <a:spAutoFit/>
            </a:bodyPr>
            <a:lstStyle/>
            <a:p>
              <a:r>
                <a:rPr lang="en-US" sz="1200" dirty="0" err="1">
                  <a:latin typeface="Arial" pitchFamily="34" charset="0"/>
                  <a:cs typeface="Arial" pitchFamily="34" charset="0"/>
                </a:rPr>
                <a:t>Mức</a:t>
              </a:r>
              <a:r>
                <a:rPr lang="en-US" sz="1200" dirty="0">
                  <a:latin typeface="Arial" pitchFamily="34" charset="0"/>
                  <a:cs typeface="Arial" pitchFamily="34" charset="0"/>
                </a:rPr>
                <a:t> </a:t>
              </a:r>
              <a:r>
                <a:rPr lang="en-US" sz="1200" dirty="0" err="1">
                  <a:latin typeface="Arial" pitchFamily="34" charset="0"/>
                  <a:cs typeface="Arial" pitchFamily="34" charset="0"/>
                </a:rPr>
                <a:t>độ</a:t>
              </a:r>
              <a:r>
                <a:rPr lang="en-US" sz="1200" dirty="0">
                  <a:latin typeface="Arial" pitchFamily="34" charset="0"/>
                  <a:cs typeface="Arial" pitchFamily="34" charset="0"/>
                </a:rPr>
                <a:t> </a:t>
              </a:r>
              <a:r>
                <a:rPr lang="en-US" sz="1200" dirty="0" err="1">
                  <a:latin typeface="Arial" pitchFamily="34" charset="0"/>
                  <a:cs typeface="Arial" pitchFamily="34" charset="0"/>
                </a:rPr>
                <a:t>và</a:t>
              </a:r>
              <a:r>
                <a:rPr lang="en-US" sz="1200" dirty="0">
                  <a:latin typeface="Arial" pitchFamily="34" charset="0"/>
                  <a:cs typeface="Arial" pitchFamily="34" charset="0"/>
                </a:rPr>
                <a:t> </a:t>
              </a:r>
              <a:r>
                <a:rPr lang="en-US" sz="1200" dirty="0" err="1">
                  <a:latin typeface="Arial" pitchFamily="34" charset="0"/>
                  <a:cs typeface="Arial" pitchFamily="34" charset="0"/>
                </a:rPr>
                <a:t>hiệu</a:t>
              </a:r>
              <a:r>
                <a:rPr lang="en-US" sz="1200" dirty="0">
                  <a:latin typeface="Arial" pitchFamily="34" charset="0"/>
                  <a:cs typeface="Arial" pitchFamily="34" charset="0"/>
                </a:rPr>
                <a:t> </a:t>
              </a:r>
              <a:r>
                <a:rPr lang="en-US" sz="1200" dirty="0" err="1">
                  <a:latin typeface="Arial" pitchFamily="34" charset="0"/>
                  <a:cs typeface="Arial" pitchFamily="34" charset="0"/>
                </a:rPr>
                <a:t>quả</a:t>
              </a:r>
              <a:r>
                <a:rPr lang="en-US" sz="1200" dirty="0">
                  <a:latin typeface="Arial" pitchFamily="34" charset="0"/>
                  <a:cs typeface="Arial" pitchFamily="34" charset="0"/>
                </a:rPr>
                <a:t> </a:t>
              </a:r>
              <a:r>
                <a:rPr lang="en-US" sz="1200" dirty="0" err="1">
                  <a:latin typeface="Arial" pitchFamily="34" charset="0"/>
                  <a:cs typeface="Arial" pitchFamily="34" charset="0"/>
                </a:rPr>
                <a:t>tiếp</a:t>
              </a:r>
              <a:r>
                <a:rPr lang="en-US" sz="1200" dirty="0">
                  <a:latin typeface="Arial" pitchFamily="34" charset="0"/>
                  <a:cs typeface="Arial" pitchFamily="34" charset="0"/>
                </a:rPr>
                <a:t> </a:t>
              </a:r>
              <a:r>
                <a:rPr lang="en-US" sz="1200" dirty="0" err="1">
                  <a:latin typeface="Arial" pitchFamily="34" charset="0"/>
                  <a:cs typeface="Arial" pitchFamily="34" charset="0"/>
                </a:rPr>
                <a:t>xúc</a:t>
              </a:r>
              <a:r>
                <a:rPr lang="en-US" sz="1200" dirty="0">
                  <a:latin typeface="Arial" pitchFamily="34" charset="0"/>
                  <a:cs typeface="Arial" pitchFamily="34" charset="0"/>
                </a:rPr>
                <a:t> </a:t>
              </a:r>
              <a:r>
                <a:rPr lang="en-US" sz="1200" dirty="0" err="1">
                  <a:latin typeface="Arial" pitchFamily="34" charset="0"/>
                  <a:cs typeface="Arial" pitchFamily="34" charset="0"/>
                </a:rPr>
                <a:t>với</a:t>
              </a:r>
              <a:r>
                <a:rPr lang="en-US" sz="1200" dirty="0">
                  <a:latin typeface="Arial" pitchFamily="34" charset="0"/>
                  <a:cs typeface="Arial" pitchFamily="34" charset="0"/>
                </a:rPr>
                <a:t> </a:t>
              </a:r>
              <a:r>
                <a:rPr lang="en-US" sz="1200" dirty="0" err="1">
                  <a:latin typeface="Arial" pitchFamily="34" charset="0"/>
                  <a:cs typeface="Arial" pitchFamily="34" charset="0"/>
                </a:rPr>
                <a:t>chính</a:t>
              </a:r>
              <a:r>
                <a:rPr lang="en-US" sz="1200" dirty="0">
                  <a:latin typeface="Arial" pitchFamily="34" charset="0"/>
                  <a:cs typeface="Arial" pitchFamily="34" charset="0"/>
                </a:rPr>
                <a:t> </a:t>
              </a:r>
              <a:r>
                <a:rPr lang="en-US" sz="1200" dirty="0" err="1">
                  <a:latin typeface="Arial" pitchFamily="34" charset="0"/>
                  <a:cs typeface="Arial" pitchFamily="34" charset="0"/>
                </a:rPr>
                <a:t>quyền</a:t>
              </a:r>
              <a:endParaRPr lang="en-US" sz="1200" dirty="0">
                <a:latin typeface="Arial" pitchFamily="34" charset="0"/>
                <a:cs typeface="Arial" pitchFamily="34" charset="0"/>
              </a:endParaRPr>
            </a:p>
          </p:txBody>
        </p:sp>
        <p:sp>
          <p:nvSpPr>
            <p:cNvPr id="7" name="Rectangle 600"/>
            <p:cNvSpPr>
              <a:spLocks noChangeArrowheads="1"/>
            </p:cNvSpPr>
            <p:nvPr/>
          </p:nvSpPr>
          <p:spPr bwMode="auto">
            <a:xfrm>
              <a:off x="6324600" y="5486400"/>
              <a:ext cx="2038350" cy="184150"/>
            </a:xfrm>
            <a:prstGeom prst="rect">
              <a:avLst/>
            </a:prstGeom>
            <a:solidFill>
              <a:schemeClr val="bg1"/>
            </a:solidFill>
            <a:ln w="9525">
              <a:noFill/>
              <a:miter lim="800000"/>
              <a:headEnd/>
              <a:tailEnd/>
            </a:ln>
          </p:spPr>
          <p:txBody>
            <a:bodyPr lIns="0" tIns="0" rIns="0" bIns="0">
              <a:spAutoFit/>
            </a:bodyPr>
            <a:lstStyle/>
            <a:p>
              <a:r>
                <a:rPr lang="en-US" sz="1200" dirty="0">
                  <a:latin typeface="Arial" pitchFamily="34" charset="0"/>
                  <a:cs typeface="Arial" pitchFamily="34" charset="0"/>
                </a:rPr>
                <a:t>Ban Thanh </a:t>
              </a:r>
              <a:r>
                <a:rPr lang="en-US" sz="1200" dirty="0" err="1">
                  <a:latin typeface="Arial" pitchFamily="34" charset="0"/>
                  <a:cs typeface="Arial" pitchFamily="34" charset="0"/>
                </a:rPr>
                <a:t>tra</a:t>
              </a:r>
              <a:r>
                <a:rPr lang="en-US" sz="1200" dirty="0">
                  <a:latin typeface="Arial" pitchFamily="34" charset="0"/>
                  <a:cs typeface="Arial" pitchFamily="34" charset="0"/>
                </a:rPr>
                <a:t> </a:t>
              </a:r>
              <a:r>
                <a:rPr lang="en-US" sz="1200" dirty="0" err="1">
                  <a:latin typeface="Arial" pitchFamily="34" charset="0"/>
                  <a:cs typeface="Arial" pitchFamily="34" charset="0"/>
                </a:rPr>
                <a:t>Nhân</a:t>
              </a:r>
              <a:r>
                <a:rPr lang="en-US" sz="1200" dirty="0">
                  <a:latin typeface="Arial" pitchFamily="34" charset="0"/>
                  <a:cs typeface="Arial" pitchFamily="34" charset="0"/>
                </a:rPr>
                <a:t> </a:t>
              </a:r>
              <a:r>
                <a:rPr lang="en-US" sz="1200" dirty="0" err="1">
                  <a:latin typeface="Arial" pitchFamily="34" charset="0"/>
                  <a:cs typeface="Arial" pitchFamily="34" charset="0"/>
                </a:rPr>
                <a:t>dân</a:t>
              </a:r>
              <a:endParaRPr lang="en-US" sz="1200" dirty="0">
                <a:latin typeface="Arial" pitchFamily="34" charset="0"/>
                <a:cs typeface="Arial" pitchFamily="34" charset="0"/>
              </a:endParaRPr>
            </a:p>
          </p:txBody>
        </p:sp>
        <p:sp>
          <p:nvSpPr>
            <p:cNvPr id="8" name="Rectangle 601"/>
            <p:cNvSpPr>
              <a:spLocks noChangeArrowheads="1"/>
            </p:cNvSpPr>
            <p:nvPr/>
          </p:nvSpPr>
          <p:spPr bwMode="auto">
            <a:xfrm>
              <a:off x="6324600" y="5791200"/>
              <a:ext cx="2184400" cy="184150"/>
            </a:xfrm>
            <a:prstGeom prst="rect">
              <a:avLst/>
            </a:prstGeom>
            <a:solidFill>
              <a:schemeClr val="bg1"/>
            </a:solidFill>
            <a:ln w="9525">
              <a:noFill/>
              <a:miter lim="800000"/>
              <a:headEnd/>
              <a:tailEnd/>
            </a:ln>
          </p:spPr>
          <p:txBody>
            <a:bodyPr lIns="0" tIns="0" rIns="0" bIns="0">
              <a:spAutoFit/>
            </a:bodyPr>
            <a:lstStyle/>
            <a:p>
              <a:r>
                <a:rPr lang="en-US" sz="1200" dirty="0">
                  <a:latin typeface="Arial" pitchFamily="34" charset="0"/>
                  <a:cs typeface="Arial" pitchFamily="34" charset="0"/>
                </a:rPr>
                <a:t>Ban </a:t>
              </a:r>
              <a:r>
                <a:rPr lang="en-US" sz="1200" dirty="0" err="1">
                  <a:latin typeface="Arial" pitchFamily="34" charset="0"/>
                  <a:cs typeface="Arial" pitchFamily="34" charset="0"/>
                </a:rPr>
                <a:t>Giám</a:t>
              </a:r>
              <a:r>
                <a:rPr lang="en-US" sz="1200" dirty="0">
                  <a:latin typeface="Arial" pitchFamily="34" charset="0"/>
                  <a:cs typeface="Arial" pitchFamily="34" charset="0"/>
                </a:rPr>
                <a:t> </a:t>
              </a:r>
              <a:r>
                <a:rPr lang="en-US" sz="1200" dirty="0" err="1">
                  <a:latin typeface="Arial" pitchFamily="34" charset="0"/>
                  <a:cs typeface="Arial" pitchFamily="34" charset="0"/>
                </a:rPr>
                <a:t>sát</a:t>
              </a:r>
              <a:r>
                <a:rPr lang="en-US" sz="1200" dirty="0">
                  <a:latin typeface="Arial" pitchFamily="34" charset="0"/>
                  <a:cs typeface="Arial" pitchFamily="34" charset="0"/>
                </a:rPr>
                <a:t> </a:t>
              </a:r>
              <a:r>
                <a:rPr lang="en-US" sz="1200" dirty="0" err="1">
                  <a:latin typeface="Arial" pitchFamily="34" charset="0"/>
                  <a:cs typeface="Arial" pitchFamily="34" charset="0"/>
                </a:rPr>
                <a:t>đầu</a:t>
              </a:r>
              <a:r>
                <a:rPr lang="en-US" sz="1200" dirty="0">
                  <a:latin typeface="Arial" pitchFamily="34" charset="0"/>
                  <a:cs typeface="Arial" pitchFamily="34" charset="0"/>
                </a:rPr>
                <a:t> </a:t>
              </a:r>
              <a:r>
                <a:rPr lang="en-US" sz="1200" dirty="0" err="1">
                  <a:latin typeface="Arial" pitchFamily="34" charset="0"/>
                  <a:cs typeface="Arial" pitchFamily="34" charset="0"/>
                </a:rPr>
                <a:t>tư</a:t>
              </a:r>
              <a:r>
                <a:rPr lang="en-US" sz="1200" dirty="0">
                  <a:latin typeface="Arial" pitchFamily="34" charset="0"/>
                  <a:cs typeface="Arial" pitchFamily="34" charset="0"/>
                </a:rPr>
                <a:t> </a:t>
              </a:r>
              <a:r>
                <a:rPr lang="en-US" sz="1200" dirty="0" err="1">
                  <a:latin typeface="Arial" pitchFamily="34" charset="0"/>
                  <a:cs typeface="Arial" pitchFamily="34" charset="0"/>
                </a:rPr>
                <a:t>cộng</a:t>
              </a:r>
              <a:r>
                <a:rPr lang="en-US" sz="1200" dirty="0">
                  <a:latin typeface="Arial" pitchFamily="34" charset="0"/>
                  <a:cs typeface="Arial" pitchFamily="34" charset="0"/>
                </a:rPr>
                <a:t> </a:t>
              </a:r>
              <a:r>
                <a:rPr lang="en-US" sz="1200" dirty="0" err="1">
                  <a:latin typeface="Arial" pitchFamily="34" charset="0"/>
                  <a:cs typeface="Arial" pitchFamily="34" charset="0"/>
                </a:rPr>
                <a:t>đồng</a:t>
              </a:r>
              <a:endParaRPr lang="en-US" sz="1200" dirty="0">
                <a:latin typeface="Arial" pitchFamily="34" charset="0"/>
                <a:cs typeface="Arial" pitchFamily="34" charset="0"/>
              </a:endParaRPr>
            </a:p>
          </p:txBody>
        </p:sp>
      </p:grpSp>
      <p:sp>
        <p:nvSpPr>
          <p:cNvPr id="10" name="TextBox 9"/>
          <p:cNvSpPr txBox="1"/>
          <p:nvPr/>
        </p:nvSpPr>
        <p:spPr>
          <a:xfrm>
            <a:off x="152400" y="6193440"/>
            <a:ext cx="8839200"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a:t>
            </a:r>
            <a:r>
              <a:rPr lang="en-US" sz="900" dirty="0" smtClean="0">
                <a:latin typeface="Arial" pitchFamily="34" charset="0"/>
                <a:cs typeface="Arial" pitchFamily="34" charset="0"/>
              </a:rPr>
              <a:t>Nam, tr. 55</a:t>
            </a:r>
            <a:endParaRPr lang="en-GB" sz="105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0"/>
            <a:ext cx="8382000" cy="369332"/>
          </a:xfrm>
          <a:prstGeom prst="rect">
            <a:avLst/>
          </a:prstGeom>
          <a:noFill/>
        </p:spPr>
        <p:txBody>
          <a:bodyPr wrap="square" rtlCol="0">
            <a:spAutoFit/>
          </a:bodyPr>
          <a:lstStyle/>
          <a:p>
            <a:pPr algn="ctr"/>
            <a:r>
              <a:rPr lang="en-GB" b="1" dirty="0" err="1" smtClean="0"/>
              <a:t>Biểu</a:t>
            </a:r>
            <a:r>
              <a:rPr lang="en-GB" b="1" dirty="0" smtClean="0"/>
              <a:t> </a:t>
            </a:r>
            <a:r>
              <a:rPr lang="en-GB" b="1" dirty="0" err="1" smtClean="0"/>
              <a:t>đồ</a:t>
            </a:r>
            <a:r>
              <a:rPr lang="en-GB" b="1" dirty="0" smtClean="0"/>
              <a:t> </a:t>
            </a:r>
            <a:r>
              <a:rPr lang="en-GB" b="1" dirty="0"/>
              <a:t>3.3b: </a:t>
            </a:r>
            <a:r>
              <a:rPr lang="en-GB" b="1" dirty="0" err="1" smtClean="0"/>
              <a:t>Trách</a:t>
            </a:r>
            <a:r>
              <a:rPr lang="en-GB" b="1" dirty="0" smtClean="0"/>
              <a:t> </a:t>
            </a:r>
            <a:r>
              <a:rPr lang="en-GB" b="1" dirty="0" err="1" smtClean="0"/>
              <a:t>nhiệm</a:t>
            </a:r>
            <a:r>
              <a:rPr lang="en-GB" b="1" dirty="0" smtClean="0"/>
              <a:t> </a:t>
            </a:r>
            <a:r>
              <a:rPr lang="en-GB" b="1" dirty="0" err="1" smtClean="0"/>
              <a:t>giải</a:t>
            </a:r>
            <a:r>
              <a:rPr lang="en-GB" b="1" dirty="0" smtClean="0"/>
              <a:t> </a:t>
            </a:r>
            <a:r>
              <a:rPr lang="en-GB" b="1" dirty="0" err="1" smtClean="0"/>
              <a:t>trình</a:t>
            </a:r>
            <a:r>
              <a:rPr lang="en-GB" b="1" dirty="0" smtClean="0"/>
              <a:t> </a:t>
            </a:r>
            <a:r>
              <a:rPr lang="en-GB" b="1" dirty="0" err="1" smtClean="0"/>
              <a:t>với</a:t>
            </a:r>
            <a:r>
              <a:rPr lang="en-GB" b="1" dirty="0" smtClean="0"/>
              <a:t> </a:t>
            </a:r>
            <a:r>
              <a:rPr lang="en-GB" b="1" dirty="0" err="1" smtClean="0"/>
              <a:t>người</a:t>
            </a:r>
            <a:r>
              <a:rPr lang="en-GB" b="1" dirty="0" smtClean="0"/>
              <a:t> </a:t>
            </a:r>
            <a:r>
              <a:rPr lang="en-GB" b="1" dirty="0" err="1" smtClean="0"/>
              <a:t>dân</a:t>
            </a:r>
            <a:r>
              <a:rPr lang="en-GB" b="1" dirty="0" smtClean="0"/>
              <a:t> (</a:t>
            </a:r>
            <a:r>
              <a:rPr lang="en-GB" b="1" dirty="0" err="1" smtClean="0"/>
              <a:t>với</a:t>
            </a:r>
            <a:r>
              <a:rPr lang="en-GB" b="1" dirty="0" smtClean="0"/>
              <a:t> </a:t>
            </a:r>
            <a:r>
              <a:rPr lang="en-GB" b="1" dirty="0" err="1" smtClean="0"/>
              <a:t>khoảng</a:t>
            </a:r>
            <a:r>
              <a:rPr lang="en-GB" b="1" dirty="0" smtClean="0"/>
              <a:t> tin </a:t>
            </a:r>
            <a:r>
              <a:rPr lang="en-GB" b="1" dirty="0" err="1" smtClean="0"/>
              <a:t>cậy</a:t>
            </a:r>
            <a:r>
              <a:rPr lang="en-GB" b="1" dirty="0" smtClean="0"/>
              <a:t> </a:t>
            </a:r>
            <a:r>
              <a:rPr lang="en-GB" b="1" dirty="0"/>
              <a:t>95</a:t>
            </a:r>
            <a:r>
              <a:rPr lang="en-GB" b="1" dirty="0" smtClean="0"/>
              <a:t>%)</a:t>
            </a:r>
            <a:r>
              <a:rPr lang="en-US" b="1" dirty="0" smtClean="0"/>
              <a:t> </a:t>
            </a:r>
            <a:endParaRPr lang="en-GB" b="1" dirty="0"/>
          </a:p>
        </p:txBody>
      </p:sp>
      <p:graphicFrame>
        <p:nvGraphicFramePr>
          <p:cNvPr id="4" name="Chart 3"/>
          <p:cNvGraphicFramePr>
            <a:graphicFrameLocks noGrp="1"/>
          </p:cNvGraphicFramePr>
          <p:nvPr/>
        </p:nvGraphicFramePr>
        <p:xfrm>
          <a:off x="0" y="564266"/>
          <a:ext cx="9144000" cy="560793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52400" y="6193440"/>
            <a:ext cx="8839200"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a:t>
            </a:r>
            <a:r>
              <a:rPr lang="en-US" sz="900" dirty="0" smtClean="0">
                <a:latin typeface="Arial" pitchFamily="34" charset="0"/>
                <a:cs typeface="Arial" pitchFamily="34" charset="0"/>
              </a:rPr>
              <a:t>Nam, tr. 56</a:t>
            </a:r>
            <a:endParaRPr lang="en-GB" sz="1050"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0"/>
            <a:ext cx="8382000" cy="338554"/>
          </a:xfrm>
          <a:prstGeom prst="rect">
            <a:avLst/>
          </a:prstGeom>
          <a:noFill/>
        </p:spPr>
        <p:txBody>
          <a:bodyPr wrap="square" rtlCol="0">
            <a:spAutoFit/>
          </a:bodyPr>
          <a:lstStyle/>
          <a:p>
            <a:pPr algn="ctr"/>
            <a:r>
              <a:rPr lang="en-GB" sz="1600" b="1" dirty="0" err="1" smtClean="0"/>
              <a:t>Bản</a:t>
            </a:r>
            <a:r>
              <a:rPr lang="en-GB" sz="1600" b="1" dirty="0" smtClean="0"/>
              <a:t> </a:t>
            </a:r>
            <a:r>
              <a:rPr lang="en-GB" sz="1600" b="1" dirty="0" err="1" smtClean="0"/>
              <a:t>đồ</a:t>
            </a:r>
            <a:r>
              <a:rPr lang="en-GB" sz="1600" b="1" dirty="0" smtClean="0"/>
              <a:t> 3.4: </a:t>
            </a:r>
            <a:r>
              <a:rPr lang="en-GB" sz="1600" b="1" dirty="0" err="1" smtClean="0"/>
              <a:t>Kiểm</a:t>
            </a:r>
            <a:r>
              <a:rPr lang="en-GB" sz="1600" b="1" dirty="0" smtClean="0"/>
              <a:t> </a:t>
            </a:r>
            <a:r>
              <a:rPr lang="en-GB" sz="1600" b="1" dirty="0" err="1" smtClean="0"/>
              <a:t>soát</a:t>
            </a:r>
            <a:r>
              <a:rPr lang="en-GB" sz="1600" b="1" dirty="0" smtClean="0"/>
              <a:t> </a:t>
            </a:r>
            <a:r>
              <a:rPr lang="en-GB" sz="1600" b="1" dirty="0" err="1" smtClean="0"/>
              <a:t>tham</a:t>
            </a:r>
            <a:r>
              <a:rPr lang="en-GB" sz="1600" b="1" dirty="0" smtClean="0"/>
              <a:t> </a:t>
            </a:r>
            <a:r>
              <a:rPr lang="en-GB" sz="1600" b="1" dirty="0" err="1" smtClean="0"/>
              <a:t>nhũng</a:t>
            </a:r>
            <a:r>
              <a:rPr lang="en-GB" sz="1600" b="1" dirty="0" smtClean="0"/>
              <a:t> </a:t>
            </a:r>
            <a:r>
              <a:rPr lang="en-GB" sz="1600" b="1" dirty="0" err="1" smtClean="0"/>
              <a:t>trong</a:t>
            </a:r>
            <a:r>
              <a:rPr lang="en-GB" sz="1600" b="1" dirty="0" smtClean="0"/>
              <a:t> </a:t>
            </a:r>
            <a:r>
              <a:rPr lang="en-GB" sz="1600" b="1" dirty="0" err="1" smtClean="0"/>
              <a:t>khu</a:t>
            </a:r>
            <a:r>
              <a:rPr lang="en-GB" sz="1600" b="1" dirty="0" smtClean="0"/>
              <a:t> </a:t>
            </a:r>
            <a:r>
              <a:rPr lang="en-GB" sz="1600" b="1" dirty="0" err="1" smtClean="0"/>
              <a:t>vực</a:t>
            </a:r>
            <a:r>
              <a:rPr lang="en-GB" sz="1600" b="1" dirty="0" smtClean="0"/>
              <a:t> </a:t>
            </a:r>
            <a:r>
              <a:rPr lang="en-GB" sz="1600" b="1" dirty="0" err="1" smtClean="0"/>
              <a:t>công</a:t>
            </a:r>
            <a:r>
              <a:rPr lang="en-GB" sz="1600" b="1" dirty="0" smtClean="0"/>
              <a:t> ở </a:t>
            </a:r>
            <a:r>
              <a:rPr lang="en-GB" sz="1600" b="1" dirty="0" err="1" smtClean="0"/>
              <a:t>cấp</a:t>
            </a:r>
            <a:r>
              <a:rPr lang="en-GB" sz="1600" b="1" dirty="0" smtClean="0"/>
              <a:t> </a:t>
            </a:r>
            <a:r>
              <a:rPr lang="en-GB" sz="1600" b="1" dirty="0" err="1" smtClean="0"/>
              <a:t>tỉnh</a:t>
            </a:r>
            <a:r>
              <a:rPr lang="en-GB" sz="1600" b="1" dirty="0" smtClean="0"/>
              <a:t> </a:t>
            </a:r>
            <a:r>
              <a:rPr lang="en-GB" sz="1600" b="1" dirty="0" err="1" smtClean="0"/>
              <a:t>phân</a:t>
            </a:r>
            <a:r>
              <a:rPr lang="en-GB" sz="1600" b="1" dirty="0" smtClean="0"/>
              <a:t> </a:t>
            </a:r>
            <a:r>
              <a:rPr lang="en-GB" sz="1600" b="1" dirty="0" err="1" smtClean="0"/>
              <a:t>theo</a:t>
            </a:r>
            <a:r>
              <a:rPr lang="en-GB" sz="1600" b="1" dirty="0" smtClean="0"/>
              <a:t> 4 </a:t>
            </a:r>
            <a:r>
              <a:rPr lang="en-GB" sz="1600" b="1" dirty="0" err="1" smtClean="0"/>
              <a:t>cấp</a:t>
            </a:r>
            <a:r>
              <a:rPr lang="en-GB" sz="1600" b="1" dirty="0" smtClean="0"/>
              <a:t> </a:t>
            </a:r>
            <a:r>
              <a:rPr lang="en-GB" sz="1600" b="1" dirty="0" err="1" smtClean="0"/>
              <a:t>độ</a:t>
            </a:r>
            <a:r>
              <a:rPr lang="en-GB" sz="1600" b="1" dirty="0" smtClean="0"/>
              <a:t> </a:t>
            </a:r>
            <a:r>
              <a:rPr lang="en-GB" sz="1600" b="1" dirty="0" err="1" smtClean="0"/>
              <a:t>hiệu</a:t>
            </a:r>
            <a:r>
              <a:rPr lang="en-GB" sz="1600" b="1" dirty="0" smtClean="0"/>
              <a:t> </a:t>
            </a:r>
            <a:r>
              <a:rPr lang="en-GB" sz="1600" b="1" dirty="0" err="1" smtClean="0"/>
              <a:t>quả</a:t>
            </a:r>
            <a:endParaRPr lang="en-GB" sz="1600" b="1" dirty="0"/>
          </a:p>
        </p:txBody>
      </p:sp>
      <p:pic>
        <p:nvPicPr>
          <p:cNvPr id="5" name="Picture 2"/>
          <p:cNvPicPr>
            <a:picLocks noChangeAspect="1" noChangeArrowheads="1"/>
          </p:cNvPicPr>
          <p:nvPr/>
        </p:nvPicPr>
        <p:blipFill>
          <a:blip r:embed="rId2" cstate="screen"/>
          <a:srcRect/>
          <a:stretch>
            <a:fillRect/>
          </a:stretch>
        </p:blipFill>
        <p:spPr bwMode="auto">
          <a:xfrm>
            <a:off x="1676400" y="339064"/>
            <a:ext cx="5486400" cy="6518936"/>
          </a:xfrm>
          <a:prstGeom prst="rect">
            <a:avLst/>
          </a:prstGeom>
          <a:noFill/>
          <a:ln w="9525">
            <a:noFill/>
            <a:miter lim="800000"/>
            <a:headEnd/>
            <a:tailEnd/>
          </a:ln>
        </p:spPr>
      </p:pic>
      <p:sp>
        <p:nvSpPr>
          <p:cNvPr id="6" name="TextBox 5"/>
          <p:cNvSpPr txBox="1"/>
          <p:nvPr/>
        </p:nvSpPr>
        <p:spPr>
          <a:xfrm>
            <a:off x="7543800" y="3088481"/>
            <a:ext cx="1447800" cy="32778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a:t>
            </a:r>
            <a:r>
              <a:rPr lang="en-US" sz="900" spc="-10" dirty="0" smtClean="0">
                <a:latin typeface="Arial" pitchFamily="34" charset="0"/>
                <a:cs typeface="Arial" pitchFamily="34" charset="0"/>
              </a:rPr>
              <a:t>, tr. 62</a:t>
            </a:r>
            <a:endParaRPr lang="en-GB" sz="1050"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 y="152399"/>
            <a:ext cx="9162615" cy="6172201"/>
            <a:chOff x="-1" y="152399"/>
            <a:chExt cx="9162615" cy="6705601"/>
          </a:xfrm>
        </p:grpSpPr>
        <p:pic>
          <p:nvPicPr>
            <p:cNvPr id="5122" name="Picture 2"/>
            <p:cNvPicPr>
              <a:picLocks noChangeAspect="1" noChangeArrowheads="1"/>
            </p:cNvPicPr>
            <p:nvPr/>
          </p:nvPicPr>
          <p:blipFill>
            <a:blip r:embed="rId2" cstate="print"/>
            <a:srcRect/>
            <a:stretch>
              <a:fillRect/>
            </a:stretch>
          </p:blipFill>
          <p:spPr bwMode="auto">
            <a:xfrm>
              <a:off x="-1" y="152399"/>
              <a:ext cx="9162615" cy="6705601"/>
            </a:xfrm>
            <a:prstGeom prst="rect">
              <a:avLst/>
            </a:prstGeom>
            <a:noFill/>
            <a:ln w="9525">
              <a:noFill/>
              <a:miter lim="800000"/>
              <a:headEnd/>
              <a:tailEnd/>
            </a:ln>
            <a:effectLst/>
          </p:spPr>
        </p:pic>
        <p:sp>
          <p:nvSpPr>
            <p:cNvPr id="4" name="TextBox 4"/>
            <p:cNvSpPr txBox="1">
              <a:spLocks noChangeArrowheads="1"/>
            </p:cNvSpPr>
            <p:nvPr/>
          </p:nvSpPr>
          <p:spPr bwMode="auto">
            <a:xfrm>
              <a:off x="6858540" y="4705290"/>
              <a:ext cx="1828944" cy="400110"/>
            </a:xfrm>
            <a:prstGeom prst="rect">
              <a:avLst/>
            </a:prstGeom>
            <a:solidFill>
              <a:schemeClr val="bg1"/>
            </a:solidFill>
            <a:ln w="9525">
              <a:noFill/>
              <a:miter lim="800000"/>
              <a:headEnd/>
              <a:tailEnd/>
            </a:ln>
          </p:spPr>
          <p:txBody>
            <a:bodyPr>
              <a:spAutoFit/>
            </a:bodyPr>
            <a:lstStyle/>
            <a:p>
              <a:r>
                <a:rPr lang="en-US" sz="900" dirty="0" err="1"/>
                <a:t>Kiểm</a:t>
              </a:r>
              <a:r>
                <a:rPr lang="en-US" sz="900" dirty="0"/>
                <a:t> </a:t>
              </a:r>
              <a:r>
                <a:rPr lang="en-US" sz="900" dirty="0" err="1"/>
                <a:t>soát</a:t>
              </a:r>
              <a:r>
                <a:rPr lang="en-US" sz="900" dirty="0"/>
                <a:t> </a:t>
              </a:r>
              <a:r>
                <a:rPr lang="en-US" sz="900" dirty="0" err="1" smtClean="0"/>
                <a:t>tham</a:t>
              </a:r>
              <a:r>
                <a:rPr lang="en-US" sz="900" dirty="0" smtClean="0"/>
                <a:t> </a:t>
              </a:r>
              <a:r>
                <a:rPr lang="en-US" sz="900" dirty="0" err="1" smtClean="0"/>
                <a:t>nhũng</a:t>
              </a:r>
              <a:r>
                <a:rPr lang="en-US" sz="900" dirty="0" smtClean="0"/>
                <a:t> </a:t>
              </a:r>
              <a:r>
                <a:rPr lang="en-US" sz="900" dirty="0" err="1"/>
                <a:t>trong</a:t>
              </a:r>
              <a:r>
                <a:rPr lang="en-US" sz="900" dirty="0"/>
                <a:t> </a:t>
              </a:r>
              <a:r>
                <a:rPr lang="en-US" sz="900" dirty="0" err="1"/>
                <a:t>chính</a:t>
              </a:r>
              <a:r>
                <a:rPr lang="en-US" sz="900" dirty="0"/>
                <a:t> </a:t>
              </a:r>
              <a:r>
                <a:rPr lang="en-US" sz="900" dirty="0" err="1"/>
                <a:t>quyền</a:t>
              </a:r>
              <a:r>
                <a:rPr lang="en-US" sz="900" dirty="0"/>
                <a:t> </a:t>
              </a:r>
              <a:r>
                <a:rPr lang="en-US" sz="900" dirty="0" err="1"/>
                <a:t>địa</a:t>
              </a:r>
              <a:r>
                <a:rPr lang="en-US" sz="900" dirty="0"/>
                <a:t> </a:t>
              </a:r>
              <a:r>
                <a:rPr lang="en-US" sz="900" dirty="0" err="1"/>
                <a:t>phương</a:t>
              </a:r>
              <a:endParaRPr lang="en-US" sz="900" dirty="0"/>
            </a:p>
          </p:txBody>
        </p:sp>
        <p:sp>
          <p:nvSpPr>
            <p:cNvPr id="5" name="TextBox 5"/>
            <p:cNvSpPr txBox="1">
              <a:spLocks noChangeArrowheads="1"/>
            </p:cNvSpPr>
            <p:nvPr/>
          </p:nvSpPr>
          <p:spPr bwMode="auto">
            <a:xfrm>
              <a:off x="6858540" y="5029312"/>
              <a:ext cx="1828944" cy="400110"/>
            </a:xfrm>
            <a:prstGeom prst="rect">
              <a:avLst/>
            </a:prstGeom>
            <a:solidFill>
              <a:schemeClr val="bg1"/>
            </a:solidFill>
            <a:ln w="9525">
              <a:noFill/>
              <a:miter lim="800000"/>
              <a:headEnd/>
              <a:tailEnd/>
            </a:ln>
          </p:spPr>
          <p:txBody>
            <a:bodyPr>
              <a:spAutoFit/>
            </a:bodyPr>
            <a:lstStyle/>
            <a:p>
              <a:r>
                <a:rPr lang="en-US" sz="900" dirty="0" err="1"/>
                <a:t>Kiểm</a:t>
              </a:r>
              <a:r>
                <a:rPr lang="en-US" sz="900" dirty="0"/>
                <a:t> </a:t>
              </a:r>
              <a:r>
                <a:rPr lang="en-US" sz="900" dirty="0" err="1"/>
                <a:t>soát</a:t>
              </a:r>
              <a:r>
                <a:rPr lang="en-US" sz="900" dirty="0"/>
                <a:t> </a:t>
              </a:r>
              <a:r>
                <a:rPr lang="en-US" sz="900" dirty="0" err="1" smtClean="0"/>
                <a:t>tham</a:t>
              </a:r>
              <a:r>
                <a:rPr lang="en-US" sz="900" dirty="0" smtClean="0"/>
                <a:t> </a:t>
              </a:r>
              <a:r>
                <a:rPr lang="en-US" sz="900" dirty="0" err="1" smtClean="0"/>
                <a:t>nhũng</a:t>
              </a:r>
              <a:r>
                <a:rPr lang="en-US" sz="900" dirty="0" smtClean="0"/>
                <a:t> </a:t>
              </a:r>
              <a:r>
                <a:rPr lang="en-US" sz="900" dirty="0" err="1" smtClean="0"/>
                <a:t>trong</a:t>
              </a:r>
              <a:r>
                <a:rPr lang="en-US" sz="900" dirty="0" smtClean="0"/>
                <a:t> </a:t>
              </a:r>
              <a:r>
                <a:rPr lang="en-US" sz="900" dirty="0" err="1"/>
                <a:t>dịch</a:t>
              </a:r>
              <a:r>
                <a:rPr lang="en-US" sz="900" dirty="0"/>
                <a:t> </a:t>
              </a:r>
              <a:r>
                <a:rPr lang="en-US" sz="900" dirty="0" err="1"/>
                <a:t>vụ</a:t>
              </a:r>
              <a:r>
                <a:rPr lang="en-US" sz="900" dirty="0"/>
                <a:t> </a:t>
              </a:r>
              <a:r>
                <a:rPr lang="en-US" sz="900" dirty="0" err="1"/>
                <a:t>công</a:t>
              </a:r>
              <a:endParaRPr lang="en-US" sz="900" dirty="0"/>
            </a:p>
          </p:txBody>
        </p:sp>
        <p:sp>
          <p:nvSpPr>
            <p:cNvPr id="7" name="TextBox 6"/>
            <p:cNvSpPr txBox="1">
              <a:spLocks noChangeArrowheads="1"/>
            </p:cNvSpPr>
            <p:nvPr/>
          </p:nvSpPr>
          <p:spPr bwMode="auto">
            <a:xfrm>
              <a:off x="6858539" y="5361607"/>
              <a:ext cx="1828944" cy="400110"/>
            </a:xfrm>
            <a:prstGeom prst="rect">
              <a:avLst/>
            </a:prstGeom>
            <a:solidFill>
              <a:schemeClr val="bg1"/>
            </a:solidFill>
            <a:ln w="9525">
              <a:noFill/>
              <a:miter lim="800000"/>
              <a:headEnd/>
              <a:tailEnd/>
            </a:ln>
          </p:spPr>
          <p:txBody>
            <a:bodyPr>
              <a:spAutoFit/>
            </a:bodyPr>
            <a:lstStyle/>
            <a:p>
              <a:r>
                <a:rPr lang="en-US" sz="900"/>
                <a:t>Công bằng trong xin việc làm trong khu vực công</a:t>
              </a:r>
            </a:p>
          </p:txBody>
        </p:sp>
        <p:sp>
          <p:nvSpPr>
            <p:cNvPr id="8" name="TextBox 7"/>
            <p:cNvSpPr txBox="1">
              <a:spLocks noChangeArrowheads="1"/>
            </p:cNvSpPr>
            <p:nvPr/>
          </p:nvSpPr>
          <p:spPr bwMode="auto">
            <a:xfrm>
              <a:off x="6858539" y="5712838"/>
              <a:ext cx="1828944" cy="250780"/>
            </a:xfrm>
            <a:prstGeom prst="rect">
              <a:avLst/>
            </a:prstGeom>
            <a:solidFill>
              <a:schemeClr val="bg1"/>
            </a:solidFill>
            <a:ln w="9525">
              <a:noFill/>
              <a:miter lim="800000"/>
              <a:headEnd/>
              <a:tailEnd/>
            </a:ln>
          </p:spPr>
          <p:txBody>
            <a:bodyPr>
              <a:spAutoFit/>
            </a:bodyPr>
            <a:lstStyle/>
            <a:p>
              <a:r>
                <a:rPr lang="en-US" sz="900"/>
                <a:t>Quyết tâm chống tham nhũng</a:t>
              </a:r>
            </a:p>
          </p:txBody>
        </p:sp>
      </p:grpSp>
      <p:sp>
        <p:nvSpPr>
          <p:cNvPr id="6" name="TextBox 5"/>
          <p:cNvSpPr txBox="1"/>
          <p:nvPr/>
        </p:nvSpPr>
        <p:spPr>
          <a:xfrm>
            <a:off x="838200" y="0"/>
            <a:ext cx="7543800" cy="369332"/>
          </a:xfrm>
          <a:prstGeom prst="rect">
            <a:avLst/>
          </a:prstGeom>
          <a:noFill/>
        </p:spPr>
        <p:txBody>
          <a:bodyPr wrap="square" rtlCol="0">
            <a:spAutoFit/>
          </a:bodyPr>
          <a:lstStyle/>
          <a:p>
            <a:pPr algn="ctr"/>
            <a:r>
              <a:rPr lang="en-GB" b="1" dirty="0" err="1" smtClean="0"/>
              <a:t>Biểu</a:t>
            </a:r>
            <a:r>
              <a:rPr lang="en-GB" b="1" dirty="0" smtClean="0"/>
              <a:t> </a:t>
            </a:r>
            <a:r>
              <a:rPr lang="en-GB" b="1" dirty="0" err="1" smtClean="0"/>
              <a:t>đồ</a:t>
            </a:r>
            <a:r>
              <a:rPr lang="en-GB" b="1" dirty="0" smtClean="0"/>
              <a:t> 3.4a</a:t>
            </a:r>
            <a:r>
              <a:rPr lang="en-GB" b="1" dirty="0"/>
              <a:t>: </a:t>
            </a:r>
            <a:r>
              <a:rPr lang="en-GB" b="1" dirty="0" err="1" smtClean="0"/>
              <a:t>Kiểm</a:t>
            </a:r>
            <a:r>
              <a:rPr lang="en-GB" b="1" dirty="0" smtClean="0"/>
              <a:t> </a:t>
            </a:r>
            <a:r>
              <a:rPr lang="en-GB" b="1" dirty="0" err="1" smtClean="0"/>
              <a:t>soát</a:t>
            </a:r>
            <a:r>
              <a:rPr lang="en-GB" b="1" dirty="0" smtClean="0"/>
              <a:t> </a:t>
            </a:r>
            <a:r>
              <a:rPr lang="en-GB" b="1" dirty="0" err="1" smtClean="0"/>
              <a:t>tham</a:t>
            </a:r>
            <a:r>
              <a:rPr lang="en-GB" b="1" dirty="0" smtClean="0"/>
              <a:t> </a:t>
            </a:r>
            <a:r>
              <a:rPr lang="en-GB" b="1" dirty="0" err="1" smtClean="0"/>
              <a:t>nhũng</a:t>
            </a:r>
            <a:r>
              <a:rPr lang="en-GB" b="1" dirty="0" smtClean="0"/>
              <a:t> </a:t>
            </a:r>
            <a:r>
              <a:rPr lang="en-GB" b="1" dirty="0" err="1" smtClean="0"/>
              <a:t>trong</a:t>
            </a:r>
            <a:r>
              <a:rPr lang="en-GB" b="1" dirty="0" smtClean="0"/>
              <a:t> </a:t>
            </a:r>
            <a:r>
              <a:rPr lang="en-GB" b="1" dirty="0" err="1" smtClean="0"/>
              <a:t>khu</a:t>
            </a:r>
            <a:r>
              <a:rPr lang="en-GB" b="1" dirty="0" smtClean="0"/>
              <a:t> </a:t>
            </a:r>
            <a:r>
              <a:rPr lang="en-GB" b="1" dirty="0" err="1" smtClean="0"/>
              <a:t>vực</a:t>
            </a:r>
            <a:r>
              <a:rPr lang="en-GB" b="1" dirty="0" smtClean="0"/>
              <a:t> </a:t>
            </a:r>
            <a:r>
              <a:rPr lang="en-GB" b="1" dirty="0" err="1" smtClean="0"/>
              <a:t>công</a:t>
            </a:r>
            <a:r>
              <a:rPr lang="en-GB" b="1" dirty="0" smtClean="0"/>
              <a:t> (</a:t>
            </a:r>
            <a:r>
              <a:rPr lang="en-GB" b="1" dirty="0" err="1" smtClean="0"/>
              <a:t>Trục</a:t>
            </a:r>
            <a:r>
              <a:rPr lang="en-GB" b="1" dirty="0" smtClean="0"/>
              <a:t> </a:t>
            </a:r>
            <a:r>
              <a:rPr lang="en-GB" b="1" dirty="0" err="1" smtClean="0"/>
              <a:t>nội</a:t>
            </a:r>
            <a:r>
              <a:rPr lang="en-GB" b="1" dirty="0" smtClean="0"/>
              <a:t> dung </a:t>
            </a:r>
            <a:r>
              <a:rPr lang="en-GB" b="1" dirty="0"/>
              <a:t>4)</a:t>
            </a:r>
            <a:r>
              <a:rPr lang="en-US" b="1" dirty="0"/>
              <a:t> </a:t>
            </a:r>
            <a:endParaRPr lang="en-GB" b="1" dirty="0"/>
          </a:p>
        </p:txBody>
      </p:sp>
      <p:sp>
        <p:nvSpPr>
          <p:cNvPr id="10" name="TextBox 9"/>
          <p:cNvSpPr txBox="1"/>
          <p:nvPr/>
        </p:nvSpPr>
        <p:spPr>
          <a:xfrm>
            <a:off x="152400" y="6193440"/>
            <a:ext cx="8839200"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a:t>
            </a:r>
            <a:r>
              <a:rPr lang="en-US" sz="900" dirty="0" smtClean="0">
                <a:latin typeface="Arial" pitchFamily="34" charset="0"/>
                <a:cs typeface="Arial" pitchFamily="34" charset="0"/>
              </a:rPr>
              <a:t>Nam</a:t>
            </a:r>
            <a:r>
              <a:rPr lang="en-US" sz="900" spc="-10" dirty="0" smtClean="0">
                <a:latin typeface="Arial" pitchFamily="34" charset="0"/>
                <a:cs typeface="Arial" pitchFamily="34" charset="0"/>
              </a:rPr>
              <a:t>, tr. 64</a:t>
            </a:r>
            <a:endParaRPr lang="en-GB" sz="1050" dirty="0">
              <a:latin typeface="Arial" pitchFamily="34" charset="0"/>
              <a:cs typeface="Arial" pitchFamily="34" charset="0"/>
            </a:endParaRPr>
          </a:p>
        </p:txBody>
      </p:sp>
    </p:spTree>
    <p:extLst>
      <p:ext uri="{BB962C8B-B14F-4D97-AF65-F5344CB8AC3E}">
        <p14:creationId xmlns="" xmlns:p14="http://schemas.microsoft.com/office/powerpoint/2010/main" val="337548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a:spLocks noChangeArrowheads="1"/>
          </p:cNvSpPr>
          <p:nvPr/>
        </p:nvSpPr>
        <p:spPr bwMode="auto">
          <a:xfrm>
            <a:off x="381000" y="0"/>
            <a:ext cx="8534400" cy="338554"/>
          </a:xfrm>
          <a:prstGeom prst="rect">
            <a:avLst/>
          </a:prstGeom>
          <a:noFill/>
          <a:ln w="9525">
            <a:noFill/>
            <a:miter lim="800000"/>
            <a:headEnd/>
            <a:tailEnd/>
          </a:ln>
        </p:spPr>
        <p:txBody>
          <a:bodyPr wrap="square">
            <a:spAutoFit/>
          </a:bodyPr>
          <a:lstStyle/>
          <a:p>
            <a:pPr algn="ctr"/>
            <a:r>
              <a:rPr lang="en-GB" sz="1600" b="1" dirty="0" err="1"/>
              <a:t>Biểu</a:t>
            </a:r>
            <a:r>
              <a:rPr lang="en-GB" sz="1600" b="1" dirty="0"/>
              <a:t> </a:t>
            </a:r>
            <a:r>
              <a:rPr lang="en-GB" sz="1600" b="1" dirty="0" err="1"/>
              <a:t>đồ</a:t>
            </a:r>
            <a:r>
              <a:rPr lang="en-GB" sz="1600" b="1" dirty="0"/>
              <a:t> </a:t>
            </a:r>
            <a:r>
              <a:rPr lang="en-GB" sz="1600" b="1" dirty="0" smtClean="0"/>
              <a:t>4b. </a:t>
            </a:r>
            <a:r>
              <a:rPr lang="en-GB" sz="1600" b="1" dirty="0" err="1" smtClean="0"/>
              <a:t>Kiểm</a:t>
            </a:r>
            <a:r>
              <a:rPr lang="en-GB" sz="1600" b="1" dirty="0" smtClean="0"/>
              <a:t> </a:t>
            </a:r>
            <a:r>
              <a:rPr lang="en-GB" sz="1600" b="1" dirty="0" err="1" smtClean="0"/>
              <a:t>soát</a:t>
            </a:r>
            <a:r>
              <a:rPr lang="en-GB" sz="1600" b="1" dirty="0" smtClean="0"/>
              <a:t> </a:t>
            </a:r>
            <a:r>
              <a:rPr lang="en-GB" sz="1600" b="1" dirty="0" err="1" smtClean="0"/>
              <a:t>tham</a:t>
            </a:r>
            <a:r>
              <a:rPr lang="en-GB" sz="1600" b="1" dirty="0" smtClean="0"/>
              <a:t> </a:t>
            </a:r>
            <a:r>
              <a:rPr lang="en-GB" sz="1600" b="1" dirty="0" err="1" smtClean="0"/>
              <a:t>nhũng</a:t>
            </a:r>
            <a:r>
              <a:rPr lang="en-GB" sz="1600" b="1" dirty="0" smtClean="0"/>
              <a:t> (</a:t>
            </a:r>
            <a:r>
              <a:rPr lang="en-GB" sz="1600" b="1" dirty="0" err="1" smtClean="0"/>
              <a:t>với</a:t>
            </a:r>
            <a:r>
              <a:rPr lang="en-GB" sz="1600" b="1" dirty="0" smtClean="0"/>
              <a:t> </a:t>
            </a:r>
            <a:r>
              <a:rPr lang="en-GB" sz="1600" b="1" dirty="0" err="1" smtClean="0"/>
              <a:t>khoảng</a:t>
            </a:r>
            <a:r>
              <a:rPr lang="en-GB" sz="1600" b="1" dirty="0" smtClean="0"/>
              <a:t> tin </a:t>
            </a:r>
            <a:r>
              <a:rPr lang="en-GB" sz="1600" b="1" dirty="0" err="1" smtClean="0"/>
              <a:t>cậy</a:t>
            </a:r>
            <a:r>
              <a:rPr lang="en-GB" sz="1600" b="1" dirty="0" smtClean="0"/>
              <a:t> 95%)</a:t>
            </a:r>
            <a:r>
              <a:rPr lang="en-US" sz="1600" i="1" dirty="0" smtClean="0"/>
              <a:t> </a:t>
            </a:r>
            <a:endParaRPr lang="en-GB" sz="2000" dirty="0"/>
          </a:p>
        </p:txBody>
      </p:sp>
      <p:graphicFrame>
        <p:nvGraphicFramePr>
          <p:cNvPr id="6" name="Chart 5"/>
          <p:cNvGraphicFramePr>
            <a:graphicFrameLocks noGrp="1"/>
          </p:cNvGraphicFramePr>
          <p:nvPr/>
        </p:nvGraphicFramePr>
        <p:xfrm>
          <a:off x="0" y="381000"/>
          <a:ext cx="9144000" cy="5867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52400" y="6193440"/>
            <a:ext cx="8839200"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a:t>
            </a:r>
            <a:r>
              <a:rPr lang="en-US" sz="900" dirty="0" smtClean="0">
                <a:latin typeface="Arial" pitchFamily="34" charset="0"/>
                <a:cs typeface="Arial" pitchFamily="34" charset="0"/>
              </a:rPr>
              <a:t>Nam, tr. 65</a:t>
            </a:r>
            <a:endParaRPr lang="en-GB" sz="1050"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228600" y="346075"/>
            <a:ext cx="8686800" cy="492443"/>
          </a:xfrm>
          <a:prstGeom prst="rect">
            <a:avLst/>
          </a:prstGeom>
          <a:noFill/>
          <a:ln w="9525">
            <a:noFill/>
            <a:miter lim="800000"/>
            <a:headEnd/>
            <a:tailEnd/>
          </a:ln>
        </p:spPr>
        <p:txBody>
          <a:bodyPr>
            <a:spAutoFit/>
          </a:bodyPr>
          <a:lstStyle/>
          <a:p>
            <a:pPr algn="ctr"/>
            <a:r>
              <a:rPr lang="en-GB" sz="1400" b="1" dirty="0" err="1">
                <a:latin typeface="Arial" pitchFamily="34" charset="0"/>
                <a:cs typeface="Arial" pitchFamily="34" charset="0"/>
              </a:rPr>
              <a:t>Biểu</a:t>
            </a:r>
            <a:r>
              <a:rPr lang="en-GB" sz="1400" b="1" dirty="0">
                <a:latin typeface="Arial" pitchFamily="34" charset="0"/>
                <a:cs typeface="Arial" pitchFamily="34" charset="0"/>
              </a:rPr>
              <a:t> </a:t>
            </a:r>
            <a:r>
              <a:rPr lang="en-GB" sz="1400" b="1" dirty="0" err="1">
                <a:latin typeface="Arial" pitchFamily="34" charset="0"/>
                <a:cs typeface="Arial" pitchFamily="34" charset="0"/>
              </a:rPr>
              <a:t>đồ</a:t>
            </a:r>
            <a:r>
              <a:rPr lang="en-GB" sz="1400" b="1" dirty="0">
                <a:latin typeface="Arial" pitchFamily="34" charset="0"/>
                <a:cs typeface="Arial" pitchFamily="34" charset="0"/>
              </a:rPr>
              <a:t> </a:t>
            </a:r>
            <a:r>
              <a:rPr lang="en-GB" sz="1400" b="1" dirty="0" smtClean="0">
                <a:latin typeface="Arial" pitchFamily="34" charset="0"/>
                <a:cs typeface="Arial" pitchFamily="34" charset="0"/>
              </a:rPr>
              <a:t>4c: </a:t>
            </a:r>
            <a:r>
              <a:rPr lang="en-GB" sz="1400" b="1" dirty="0" err="1">
                <a:latin typeface="Arial" pitchFamily="34" charset="0"/>
                <a:cs typeface="Arial" pitchFamily="34" charset="0"/>
              </a:rPr>
              <a:t>Tình</a:t>
            </a:r>
            <a:r>
              <a:rPr lang="en-GB" sz="1400" b="1" dirty="0">
                <a:latin typeface="Arial" pitchFamily="34" charset="0"/>
                <a:cs typeface="Arial" pitchFamily="34" charset="0"/>
              </a:rPr>
              <a:t> </a:t>
            </a:r>
            <a:r>
              <a:rPr lang="en-GB" sz="1400" b="1" dirty="0" err="1">
                <a:latin typeface="Arial" pitchFamily="34" charset="0"/>
                <a:cs typeface="Arial" pitchFamily="34" charset="0"/>
              </a:rPr>
              <a:t>trạng</a:t>
            </a:r>
            <a:r>
              <a:rPr lang="en-GB" sz="1400" b="1" dirty="0">
                <a:latin typeface="Arial" pitchFamily="34" charset="0"/>
                <a:cs typeface="Arial" pitchFamily="34" charset="0"/>
              </a:rPr>
              <a:t> </a:t>
            </a:r>
            <a:r>
              <a:rPr lang="en-GB" sz="1400" b="1" dirty="0" err="1">
                <a:latin typeface="Arial" pitchFamily="34" charset="0"/>
                <a:cs typeface="Arial" pitchFamily="34" charset="0"/>
              </a:rPr>
              <a:t>tham</a:t>
            </a:r>
            <a:r>
              <a:rPr lang="en-GB" sz="1400" b="1" dirty="0">
                <a:latin typeface="Arial" pitchFamily="34" charset="0"/>
                <a:cs typeface="Arial" pitchFamily="34" charset="0"/>
              </a:rPr>
              <a:t> </a:t>
            </a:r>
            <a:r>
              <a:rPr lang="en-GB" sz="1400" b="1" dirty="0" err="1">
                <a:latin typeface="Arial" pitchFamily="34" charset="0"/>
                <a:cs typeface="Arial" pitchFamily="34" charset="0"/>
              </a:rPr>
              <a:t>nhũng</a:t>
            </a:r>
            <a:r>
              <a:rPr lang="en-GB" sz="1400" b="1" dirty="0">
                <a:latin typeface="Arial" pitchFamily="34" charset="0"/>
                <a:cs typeface="Arial" pitchFamily="34" charset="0"/>
              </a:rPr>
              <a:t> </a:t>
            </a:r>
            <a:r>
              <a:rPr lang="en-GB" sz="1400" b="1" dirty="0" err="1">
                <a:latin typeface="Arial" pitchFamily="34" charset="0"/>
                <a:cs typeface="Arial" pitchFamily="34" charset="0"/>
              </a:rPr>
              <a:t>vặt</a:t>
            </a:r>
            <a:r>
              <a:rPr lang="en-GB" sz="1400" b="1" dirty="0">
                <a:latin typeface="Arial" pitchFamily="34" charset="0"/>
                <a:cs typeface="Arial" pitchFamily="34" charset="0"/>
              </a:rPr>
              <a:t> </a:t>
            </a:r>
            <a:r>
              <a:rPr lang="en-GB" sz="1400" b="1" dirty="0" err="1">
                <a:latin typeface="Arial" pitchFamily="34" charset="0"/>
                <a:cs typeface="Arial" pitchFamily="34" charset="0"/>
              </a:rPr>
              <a:t>trong</a:t>
            </a:r>
            <a:r>
              <a:rPr lang="en-GB" sz="1400" b="1" dirty="0">
                <a:latin typeface="Arial" pitchFamily="34" charset="0"/>
                <a:cs typeface="Arial" pitchFamily="34" charset="0"/>
              </a:rPr>
              <a:t> </a:t>
            </a:r>
            <a:r>
              <a:rPr lang="en-GB" sz="1400" b="1" dirty="0" err="1">
                <a:latin typeface="Arial" pitchFamily="34" charset="0"/>
                <a:cs typeface="Arial" pitchFamily="34" charset="0"/>
              </a:rPr>
              <a:t>khu</a:t>
            </a:r>
            <a:r>
              <a:rPr lang="en-GB" sz="1400" b="1" dirty="0">
                <a:latin typeface="Arial" pitchFamily="34" charset="0"/>
                <a:cs typeface="Arial" pitchFamily="34" charset="0"/>
              </a:rPr>
              <a:t> </a:t>
            </a:r>
            <a:r>
              <a:rPr lang="en-GB" sz="1400" b="1" dirty="0" err="1">
                <a:latin typeface="Arial" pitchFamily="34" charset="0"/>
                <a:cs typeface="Arial" pitchFamily="34" charset="0"/>
              </a:rPr>
              <a:t>vực</a:t>
            </a:r>
            <a:r>
              <a:rPr lang="en-GB" sz="1400" b="1" dirty="0">
                <a:latin typeface="Arial" pitchFamily="34" charset="0"/>
                <a:cs typeface="Arial" pitchFamily="34" charset="0"/>
              </a:rPr>
              <a:t> </a:t>
            </a:r>
            <a:r>
              <a:rPr lang="en-GB" sz="1400" b="1" dirty="0" err="1">
                <a:latin typeface="Arial" pitchFamily="34" charset="0"/>
                <a:cs typeface="Arial" pitchFamily="34" charset="0"/>
              </a:rPr>
              <a:t>công</a:t>
            </a:r>
            <a:r>
              <a:rPr lang="en-GB" sz="1400" b="1" dirty="0">
                <a:latin typeface="Arial" pitchFamily="34" charset="0"/>
                <a:cs typeface="Arial" pitchFamily="34" charset="0"/>
              </a:rPr>
              <a:t> </a:t>
            </a:r>
            <a:r>
              <a:rPr lang="en-GB" sz="1400" b="1" dirty="0" err="1">
                <a:latin typeface="Arial" pitchFamily="34" charset="0"/>
                <a:cs typeface="Arial" pitchFamily="34" charset="0"/>
              </a:rPr>
              <a:t>theo</a:t>
            </a:r>
            <a:r>
              <a:rPr lang="en-GB" sz="1400" b="1" dirty="0">
                <a:latin typeface="Arial" pitchFamily="34" charset="0"/>
                <a:cs typeface="Arial" pitchFamily="34" charset="0"/>
              </a:rPr>
              <a:t> </a:t>
            </a:r>
            <a:r>
              <a:rPr lang="en-GB" sz="1400" b="1" dirty="0" err="1">
                <a:latin typeface="Arial" pitchFamily="34" charset="0"/>
                <a:cs typeface="Arial" pitchFamily="34" charset="0"/>
              </a:rPr>
              <a:t>cảm</a:t>
            </a:r>
            <a:r>
              <a:rPr lang="en-GB" sz="1400" b="1" dirty="0">
                <a:latin typeface="Arial" pitchFamily="34" charset="0"/>
                <a:cs typeface="Arial" pitchFamily="34" charset="0"/>
              </a:rPr>
              <a:t> </a:t>
            </a:r>
            <a:r>
              <a:rPr lang="en-GB" sz="1400" b="1" dirty="0" err="1">
                <a:latin typeface="Arial" pitchFamily="34" charset="0"/>
                <a:cs typeface="Arial" pitchFamily="34" charset="0"/>
              </a:rPr>
              <a:t>nhận</a:t>
            </a:r>
            <a:r>
              <a:rPr lang="en-GB" sz="1400" b="1" dirty="0">
                <a:latin typeface="Arial" pitchFamily="34" charset="0"/>
                <a:cs typeface="Arial" pitchFamily="34" charset="0"/>
              </a:rPr>
              <a:t> </a:t>
            </a:r>
            <a:r>
              <a:rPr lang="en-GB" sz="1400" b="1" dirty="0" err="1">
                <a:latin typeface="Arial" pitchFamily="34" charset="0"/>
                <a:cs typeface="Arial" pitchFamily="34" charset="0"/>
              </a:rPr>
              <a:t>của</a:t>
            </a:r>
            <a:r>
              <a:rPr lang="en-GB" sz="1400" b="1" dirty="0">
                <a:latin typeface="Arial" pitchFamily="34" charset="0"/>
                <a:cs typeface="Arial" pitchFamily="34" charset="0"/>
              </a:rPr>
              <a:t> </a:t>
            </a:r>
            <a:r>
              <a:rPr lang="en-GB" sz="1400" b="1" dirty="0" err="1">
                <a:latin typeface="Arial" pitchFamily="34" charset="0"/>
                <a:cs typeface="Arial" pitchFamily="34" charset="0"/>
              </a:rPr>
              <a:t>người</a:t>
            </a:r>
            <a:r>
              <a:rPr lang="en-GB" sz="1400" b="1" dirty="0">
                <a:latin typeface="Arial" pitchFamily="34" charset="0"/>
                <a:cs typeface="Arial" pitchFamily="34" charset="0"/>
              </a:rPr>
              <a:t> </a:t>
            </a:r>
            <a:r>
              <a:rPr lang="en-GB" sz="1400" b="1" dirty="0" err="1">
                <a:latin typeface="Arial" pitchFamily="34" charset="0"/>
                <a:cs typeface="Arial" pitchFamily="34" charset="0"/>
              </a:rPr>
              <a:t>dân</a:t>
            </a:r>
            <a:r>
              <a:rPr lang="en-GB" sz="1400" b="1" dirty="0">
                <a:latin typeface="Arial" pitchFamily="34" charset="0"/>
                <a:cs typeface="Arial" pitchFamily="34" charset="0"/>
              </a:rPr>
              <a:t> </a:t>
            </a:r>
          </a:p>
          <a:p>
            <a:pPr algn="ctr"/>
            <a:r>
              <a:rPr lang="en-US" sz="1200" dirty="0">
                <a:latin typeface="Arial" pitchFamily="34" charset="0"/>
                <a:cs typeface="Arial" pitchFamily="34" charset="0"/>
              </a:rPr>
              <a:t>(</a:t>
            </a:r>
            <a:r>
              <a:rPr lang="en-US" sz="1200" dirty="0" err="1">
                <a:latin typeface="Arial" pitchFamily="34" charset="0"/>
                <a:cs typeface="Arial" pitchFamily="34" charset="0"/>
              </a:rPr>
              <a:t>Độ</a:t>
            </a:r>
            <a:r>
              <a:rPr lang="en-US" sz="1200" dirty="0">
                <a:latin typeface="Arial" pitchFamily="34" charset="0"/>
                <a:cs typeface="Arial" pitchFamily="34" charset="0"/>
              </a:rPr>
              <a:t> </a:t>
            </a:r>
            <a:r>
              <a:rPr lang="en-US" sz="1200" dirty="0" err="1">
                <a:latin typeface="Arial" pitchFamily="34" charset="0"/>
                <a:cs typeface="Arial" pitchFamily="34" charset="0"/>
              </a:rPr>
              <a:t>dài</a:t>
            </a:r>
            <a:r>
              <a:rPr lang="en-US" sz="1200" dirty="0">
                <a:latin typeface="Arial" pitchFamily="34" charset="0"/>
                <a:cs typeface="Arial" pitchFamily="34" charset="0"/>
              </a:rPr>
              <a:t> </a:t>
            </a:r>
            <a:r>
              <a:rPr lang="en-US" sz="1200" dirty="0" err="1">
                <a:latin typeface="Arial" pitchFamily="34" charset="0"/>
                <a:cs typeface="Arial" pitchFamily="34" charset="0"/>
              </a:rPr>
              <a:t>của</a:t>
            </a:r>
            <a:r>
              <a:rPr lang="en-US" sz="1200" dirty="0">
                <a:latin typeface="Arial" pitchFamily="34" charset="0"/>
                <a:cs typeface="Arial" pitchFamily="34" charset="0"/>
              </a:rPr>
              <a:t> </a:t>
            </a:r>
            <a:r>
              <a:rPr lang="en-US" sz="1200" dirty="0" err="1">
                <a:latin typeface="Arial" pitchFamily="34" charset="0"/>
                <a:cs typeface="Arial" pitchFamily="34" charset="0"/>
              </a:rPr>
              <a:t>các</a:t>
            </a:r>
            <a:r>
              <a:rPr lang="en-US" sz="1200" dirty="0">
                <a:latin typeface="Arial" pitchFamily="34" charset="0"/>
                <a:cs typeface="Arial" pitchFamily="34" charset="0"/>
              </a:rPr>
              <a:t> </a:t>
            </a:r>
            <a:r>
              <a:rPr lang="en-US" sz="1200" dirty="0" err="1">
                <a:latin typeface="Arial" pitchFamily="34" charset="0"/>
                <a:cs typeface="Arial" pitchFamily="34" charset="0"/>
              </a:rPr>
              <a:t>cạnh</a:t>
            </a:r>
            <a:r>
              <a:rPr lang="en-US" sz="1200" dirty="0">
                <a:latin typeface="Arial" pitchFamily="34" charset="0"/>
                <a:cs typeface="Arial" pitchFamily="34" charset="0"/>
              </a:rPr>
              <a:t> </a:t>
            </a:r>
            <a:r>
              <a:rPr lang="en-US" sz="1200" dirty="0" err="1">
                <a:latin typeface="Arial" pitchFamily="34" charset="0"/>
                <a:cs typeface="Arial" pitchFamily="34" charset="0"/>
              </a:rPr>
              <a:t>từ</a:t>
            </a:r>
            <a:r>
              <a:rPr lang="en-US" sz="1200" dirty="0">
                <a:latin typeface="Arial" pitchFamily="34" charset="0"/>
                <a:cs typeface="Arial" pitchFamily="34" charset="0"/>
              </a:rPr>
              <a:t> </a:t>
            </a:r>
            <a:r>
              <a:rPr lang="en-US" sz="1200" dirty="0" err="1">
                <a:latin typeface="Arial" pitchFamily="34" charset="0"/>
                <a:cs typeface="Arial" pitchFamily="34" charset="0"/>
              </a:rPr>
              <a:t>tâm</a:t>
            </a:r>
            <a:r>
              <a:rPr lang="en-US" sz="1200" dirty="0">
                <a:latin typeface="Arial" pitchFamily="34" charset="0"/>
                <a:cs typeface="Arial" pitchFamily="34" charset="0"/>
              </a:rPr>
              <a:t> </a:t>
            </a:r>
            <a:r>
              <a:rPr lang="en-US" sz="1200" dirty="0" err="1">
                <a:latin typeface="Arial" pitchFamily="34" charset="0"/>
                <a:cs typeface="Arial" pitchFamily="34" charset="0"/>
              </a:rPr>
              <a:t>hình</a:t>
            </a:r>
            <a:r>
              <a:rPr lang="en-US" sz="1200" dirty="0">
                <a:latin typeface="Arial" pitchFamily="34" charset="0"/>
                <a:cs typeface="Arial" pitchFamily="34" charset="0"/>
              </a:rPr>
              <a:t> </a:t>
            </a:r>
            <a:r>
              <a:rPr lang="en-US" sz="1200" dirty="0" err="1">
                <a:latin typeface="Arial" pitchFamily="34" charset="0"/>
                <a:cs typeface="Arial" pitchFamily="34" charset="0"/>
              </a:rPr>
              <a:t>sao</a:t>
            </a:r>
            <a:r>
              <a:rPr lang="en-US" sz="1200" dirty="0">
                <a:latin typeface="Arial" pitchFamily="34" charset="0"/>
                <a:cs typeface="Arial" pitchFamily="34" charset="0"/>
              </a:rPr>
              <a:t> </a:t>
            </a:r>
            <a:r>
              <a:rPr lang="en-US" sz="1200" dirty="0" err="1">
                <a:latin typeface="Arial" pitchFamily="34" charset="0"/>
                <a:cs typeface="Arial" pitchFamily="34" charset="0"/>
              </a:rPr>
              <a:t>thể</a:t>
            </a:r>
            <a:r>
              <a:rPr lang="en-US" sz="1200" dirty="0">
                <a:latin typeface="Arial" pitchFamily="34" charset="0"/>
                <a:cs typeface="Arial" pitchFamily="34" charset="0"/>
              </a:rPr>
              <a:t> </a:t>
            </a:r>
            <a:r>
              <a:rPr lang="en-US" sz="1200" dirty="0" err="1">
                <a:latin typeface="Arial" pitchFamily="34" charset="0"/>
                <a:cs typeface="Arial" pitchFamily="34" charset="0"/>
              </a:rPr>
              <a:t>hiện</a:t>
            </a:r>
            <a:r>
              <a:rPr lang="en-US" sz="1200" dirty="0">
                <a:latin typeface="Arial" pitchFamily="34" charset="0"/>
                <a:cs typeface="Arial" pitchFamily="34" charset="0"/>
              </a:rPr>
              <a:t> % </a:t>
            </a:r>
            <a:r>
              <a:rPr lang="en-US" sz="1200" dirty="0" err="1">
                <a:latin typeface="Arial" pitchFamily="34" charset="0"/>
                <a:cs typeface="Arial" pitchFamily="34" charset="0"/>
              </a:rPr>
              <a:t>số</a:t>
            </a:r>
            <a:r>
              <a:rPr lang="en-US" sz="1200" dirty="0">
                <a:latin typeface="Arial" pitchFamily="34" charset="0"/>
                <a:cs typeface="Arial" pitchFamily="34" charset="0"/>
              </a:rPr>
              <a:t> </a:t>
            </a:r>
            <a:r>
              <a:rPr lang="en-US" sz="1200" dirty="0" err="1">
                <a:latin typeface="Arial" pitchFamily="34" charset="0"/>
                <a:cs typeface="Arial" pitchFamily="34" charset="0"/>
              </a:rPr>
              <a:t>người</a:t>
            </a:r>
            <a:r>
              <a:rPr lang="en-US" sz="1200" dirty="0">
                <a:latin typeface="Arial" pitchFamily="34" charset="0"/>
                <a:cs typeface="Arial" pitchFamily="34" charset="0"/>
              </a:rPr>
              <a:t> </a:t>
            </a:r>
            <a:r>
              <a:rPr lang="en-US" sz="1200" dirty="0" err="1">
                <a:latin typeface="Arial" pitchFamily="34" charset="0"/>
                <a:cs typeface="Arial" pitchFamily="34" charset="0"/>
              </a:rPr>
              <a:t>trả</a:t>
            </a:r>
            <a:r>
              <a:rPr lang="en-US" sz="1200" dirty="0">
                <a:latin typeface="Arial" pitchFamily="34" charset="0"/>
                <a:cs typeface="Arial" pitchFamily="34" charset="0"/>
              </a:rPr>
              <a:t> </a:t>
            </a:r>
            <a:r>
              <a:rPr lang="en-US" sz="1200" dirty="0" err="1">
                <a:latin typeface="Arial" pitchFamily="34" charset="0"/>
                <a:cs typeface="Arial" pitchFamily="34" charset="0"/>
              </a:rPr>
              <a:t>lời</a:t>
            </a:r>
            <a:r>
              <a:rPr lang="en-US" sz="1200" dirty="0">
                <a:latin typeface="Arial" pitchFamily="34" charset="0"/>
                <a:cs typeface="Arial" pitchFamily="34" charset="0"/>
              </a:rPr>
              <a:t> </a:t>
            </a:r>
            <a:r>
              <a:rPr lang="en-US" sz="1200" dirty="0" err="1">
                <a:latin typeface="Arial" pitchFamily="34" charset="0"/>
                <a:cs typeface="Arial" pitchFamily="34" charset="0"/>
              </a:rPr>
              <a:t>bảng</a:t>
            </a:r>
            <a:r>
              <a:rPr lang="en-US" sz="1200" dirty="0">
                <a:latin typeface="Arial" pitchFamily="34" charset="0"/>
                <a:cs typeface="Arial" pitchFamily="34" charset="0"/>
              </a:rPr>
              <a:t> </a:t>
            </a:r>
            <a:r>
              <a:rPr lang="en-US" sz="1200" dirty="0" err="1">
                <a:latin typeface="Arial" pitchFamily="34" charset="0"/>
                <a:cs typeface="Arial" pitchFamily="34" charset="0"/>
              </a:rPr>
              <a:t>hỏi</a:t>
            </a:r>
            <a:r>
              <a:rPr lang="en-US" sz="1200" dirty="0">
                <a:latin typeface="Arial" pitchFamily="34" charset="0"/>
                <a:cs typeface="Arial" pitchFamily="34" charset="0"/>
              </a:rPr>
              <a:t> </a:t>
            </a:r>
            <a:r>
              <a:rPr lang="en-US" sz="1200" dirty="0" err="1">
                <a:latin typeface="Arial" pitchFamily="34" charset="0"/>
                <a:cs typeface="Arial" pitchFamily="34" charset="0"/>
              </a:rPr>
              <a:t>cho</a:t>
            </a:r>
            <a:r>
              <a:rPr lang="en-US" sz="1200" dirty="0">
                <a:latin typeface="Arial" pitchFamily="34" charset="0"/>
                <a:cs typeface="Arial" pitchFamily="34" charset="0"/>
              </a:rPr>
              <a:t> </a:t>
            </a:r>
            <a:r>
              <a:rPr lang="en-US" sz="1200" dirty="0" err="1">
                <a:latin typeface="Arial" pitchFamily="34" charset="0"/>
                <a:cs typeface="Arial" pitchFamily="34" charset="0"/>
              </a:rPr>
              <a:t>biết</a:t>
            </a:r>
            <a:r>
              <a:rPr lang="en-US" sz="1200" dirty="0">
                <a:latin typeface="Arial" pitchFamily="34" charset="0"/>
                <a:cs typeface="Arial" pitchFamily="34" charset="0"/>
              </a:rPr>
              <a:t> </a:t>
            </a:r>
            <a:r>
              <a:rPr lang="en-US" sz="1200" dirty="0" err="1">
                <a:latin typeface="Arial" pitchFamily="34" charset="0"/>
                <a:cs typeface="Arial" pitchFamily="34" charset="0"/>
              </a:rPr>
              <a:t>họ</a:t>
            </a:r>
            <a:r>
              <a:rPr lang="en-US" sz="1200" dirty="0">
                <a:latin typeface="Arial" pitchFamily="34" charset="0"/>
                <a:cs typeface="Arial" pitchFamily="34" charset="0"/>
              </a:rPr>
              <a:t> KHÔNG </a:t>
            </a:r>
            <a:r>
              <a:rPr lang="en-US" sz="1200" dirty="0" err="1">
                <a:latin typeface="Arial" pitchFamily="34" charset="0"/>
                <a:cs typeface="Arial" pitchFamily="34" charset="0"/>
              </a:rPr>
              <a:t>gặp</a:t>
            </a:r>
            <a:r>
              <a:rPr lang="en-US" sz="1200" dirty="0">
                <a:latin typeface="Arial" pitchFamily="34" charset="0"/>
                <a:cs typeface="Arial" pitchFamily="34" charset="0"/>
              </a:rPr>
              <a:t> </a:t>
            </a:r>
            <a:r>
              <a:rPr lang="en-US" sz="1200" dirty="0" err="1">
                <a:latin typeface="Arial" pitchFamily="34" charset="0"/>
                <a:cs typeface="Arial" pitchFamily="34" charset="0"/>
              </a:rPr>
              <a:t>phải</a:t>
            </a:r>
            <a:r>
              <a:rPr lang="en-US" sz="1200" dirty="0">
                <a:latin typeface="Arial" pitchFamily="34" charset="0"/>
                <a:cs typeface="Arial" pitchFamily="34" charset="0"/>
              </a:rPr>
              <a:t> </a:t>
            </a:r>
            <a:r>
              <a:rPr lang="en-US" sz="1200" dirty="0" err="1">
                <a:latin typeface="Arial" pitchFamily="34" charset="0"/>
                <a:cs typeface="Arial" pitchFamily="34" charset="0"/>
              </a:rPr>
              <a:t>tình</a:t>
            </a:r>
            <a:r>
              <a:rPr lang="en-US" sz="1200" dirty="0">
                <a:latin typeface="Arial" pitchFamily="34" charset="0"/>
                <a:cs typeface="Arial" pitchFamily="34" charset="0"/>
              </a:rPr>
              <a:t> </a:t>
            </a:r>
            <a:r>
              <a:rPr lang="en-US" sz="1200" dirty="0" err="1">
                <a:latin typeface="Arial" pitchFamily="34" charset="0"/>
                <a:cs typeface="Arial" pitchFamily="34" charset="0"/>
              </a:rPr>
              <a:t>trạng</a:t>
            </a:r>
            <a:r>
              <a:rPr lang="en-US" sz="1200" dirty="0">
                <a:latin typeface="Arial" pitchFamily="34" charset="0"/>
                <a:cs typeface="Arial" pitchFamily="34" charset="0"/>
              </a:rPr>
              <a:t> </a:t>
            </a:r>
            <a:r>
              <a:rPr lang="en-US" sz="1200" dirty="0" err="1">
                <a:latin typeface="Arial" pitchFamily="34" charset="0"/>
                <a:cs typeface="Arial" pitchFamily="34" charset="0"/>
              </a:rPr>
              <a:t>được</a:t>
            </a:r>
            <a:r>
              <a:rPr lang="en-US" sz="1200" dirty="0">
                <a:latin typeface="Arial" pitchFamily="34" charset="0"/>
                <a:cs typeface="Arial" pitchFamily="34" charset="0"/>
              </a:rPr>
              <a:t> </a:t>
            </a:r>
            <a:r>
              <a:rPr lang="en-US" sz="1200" dirty="0" err="1">
                <a:latin typeface="Arial" pitchFamily="34" charset="0"/>
                <a:cs typeface="Arial" pitchFamily="34" charset="0"/>
              </a:rPr>
              <a:t>nêu</a:t>
            </a:r>
            <a:r>
              <a:rPr lang="en-US" sz="1200" dirty="0">
                <a:latin typeface="Arial" pitchFamily="34" charset="0"/>
                <a:cs typeface="Arial" pitchFamily="34" charset="0"/>
              </a:rPr>
              <a:t>)</a:t>
            </a:r>
            <a:endParaRPr lang="en-GB" sz="1400" dirty="0">
              <a:latin typeface="Arial" pitchFamily="34" charset="0"/>
              <a:cs typeface="Arial" pitchFamily="34" charset="0"/>
            </a:endParaRPr>
          </a:p>
        </p:txBody>
      </p:sp>
      <p:grpSp>
        <p:nvGrpSpPr>
          <p:cNvPr id="5" name="Group 4"/>
          <p:cNvGrpSpPr/>
          <p:nvPr/>
        </p:nvGrpSpPr>
        <p:grpSpPr>
          <a:xfrm>
            <a:off x="76200" y="1295400"/>
            <a:ext cx="9067800" cy="5562600"/>
            <a:chOff x="76200" y="1295400"/>
            <a:chExt cx="9067800" cy="5562600"/>
          </a:xfrm>
        </p:grpSpPr>
        <p:grpSp>
          <p:nvGrpSpPr>
            <p:cNvPr id="7" name="Group 10"/>
            <p:cNvGrpSpPr>
              <a:grpSpLocks/>
            </p:cNvGrpSpPr>
            <p:nvPr/>
          </p:nvGrpSpPr>
          <p:grpSpPr bwMode="auto">
            <a:xfrm>
              <a:off x="76200" y="1295400"/>
              <a:ext cx="9067800" cy="5562600"/>
              <a:chOff x="76200" y="1295400"/>
              <a:chExt cx="9067800" cy="5562598"/>
            </a:xfrm>
          </p:grpSpPr>
          <p:pic>
            <p:nvPicPr>
              <p:cNvPr id="10" name="Picture 2"/>
              <p:cNvPicPr>
                <a:picLocks noChangeAspect="1" noChangeArrowheads="1"/>
              </p:cNvPicPr>
              <p:nvPr/>
            </p:nvPicPr>
            <p:blipFill>
              <a:blip r:embed="rId2" cstate="print"/>
              <a:srcRect/>
              <a:stretch>
                <a:fillRect/>
              </a:stretch>
            </p:blipFill>
            <p:spPr bwMode="auto">
              <a:xfrm>
                <a:off x="76200" y="1295400"/>
                <a:ext cx="8409027" cy="5562598"/>
              </a:xfrm>
              <a:prstGeom prst="rect">
                <a:avLst/>
              </a:prstGeom>
              <a:noFill/>
              <a:ln w="9525">
                <a:noFill/>
                <a:miter lim="800000"/>
                <a:headEnd/>
                <a:tailEnd/>
              </a:ln>
            </p:spPr>
          </p:pic>
          <p:sp>
            <p:nvSpPr>
              <p:cNvPr id="11" name="TextBox 5"/>
              <p:cNvSpPr txBox="1">
                <a:spLocks noChangeArrowheads="1"/>
              </p:cNvSpPr>
              <p:nvPr/>
            </p:nvSpPr>
            <p:spPr bwMode="auto">
              <a:xfrm>
                <a:off x="5867400" y="1518756"/>
                <a:ext cx="3276600" cy="261610"/>
              </a:xfrm>
              <a:prstGeom prst="rect">
                <a:avLst/>
              </a:prstGeom>
              <a:solidFill>
                <a:schemeClr val="bg1"/>
              </a:solidFill>
              <a:ln w="9525">
                <a:noFill/>
                <a:miter lim="800000"/>
                <a:headEnd/>
                <a:tailEnd/>
              </a:ln>
            </p:spPr>
            <p:txBody>
              <a:bodyPr>
                <a:spAutoFit/>
              </a:bodyPr>
              <a:lstStyle/>
              <a:p>
                <a:r>
                  <a:rPr lang="en-US" sz="1100">
                    <a:latin typeface="Arial" pitchFamily="34" charset="0"/>
                    <a:cs typeface="Arial" pitchFamily="34" charset="0"/>
                  </a:rPr>
                  <a:t>Cán bộ không dùng công quỹ vào mục đích riêng</a:t>
                </a:r>
                <a:endParaRPr lang="en-GB" sz="1100">
                  <a:latin typeface="Arial" pitchFamily="34" charset="0"/>
                  <a:cs typeface="Arial" pitchFamily="34" charset="0"/>
                </a:endParaRPr>
              </a:p>
            </p:txBody>
          </p:sp>
          <p:sp>
            <p:nvSpPr>
              <p:cNvPr id="12" name="TextBox 6"/>
              <p:cNvSpPr txBox="1">
                <a:spLocks noChangeArrowheads="1"/>
              </p:cNvSpPr>
              <p:nvPr/>
            </p:nvSpPr>
            <p:spPr bwMode="auto">
              <a:xfrm>
                <a:off x="5867400" y="1795790"/>
                <a:ext cx="3048000" cy="261610"/>
              </a:xfrm>
              <a:prstGeom prst="rect">
                <a:avLst/>
              </a:prstGeom>
              <a:solidFill>
                <a:schemeClr val="bg1"/>
              </a:solidFill>
              <a:ln w="9525">
                <a:noFill/>
                <a:miter lim="800000"/>
                <a:headEnd/>
                <a:tailEnd/>
              </a:ln>
            </p:spPr>
            <p:txBody>
              <a:bodyPr>
                <a:spAutoFit/>
              </a:bodyPr>
              <a:lstStyle/>
              <a:p>
                <a:r>
                  <a:rPr lang="en-US" sz="1100">
                    <a:latin typeface="Arial" pitchFamily="34" charset="0"/>
                    <a:cs typeface="Arial" pitchFamily="34" charset="0"/>
                  </a:rPr>
                  <a:t>Không phải hối lộ khi làm giấy CNQSD đất</a:t>
                </a:r>
                <a:endParaRPr lang="en-GB" sz="1100">
                  <a:latin typeface="Arial" pitchFamily="34" charset="0"/>
                  <a:cs typeface="Arial" pitchFamily="34" charset="0"/>
                </a:endParaRPr>
              </a:p>
            </p:txBody>
          </p:sp>
          <p:sp>
            <p:nvSpPr>
              <p:cNvPr id="13" name="TextBox 7"/>
              <p:cNvSpPr txBox="1">
                <a:spLocks noChangeArrowheads="1"/>
              </p:cNvSpPr>
              <p:nvPr/>
            </p:nvSpPr>
            <p:spPr bwMode="auto">
              <a:xfrm>
                <a:off x="5867400" y="2633990"/>
                <a:ext cx="3200400" cy="261610"/>
              </a:xfrm>
              <a:prstGeom prst="rect">
                <a:avLst/>
              </a:prstGeom>
              <a:solidFill>
                <a:schemeClr val="bg1"/>
              </a:solidFill>
              <a:ln w="9525">
                <a:noFill/>
                <a:miter lim="800000"/>
                <a:headEnd/>
                <a:tailEnd/>
              </a:ln>
            </p:spPr>
            <p:txBody>
              <a:bodyPr>
                <a:spAutoFit/>
              </a:bodyPr>
              <a:lstStyle/>
              <a:p>
                <a:r>
                  <a:rPr lang="en-US" sz="1100">
                    <a:latin typeface="Arial" pitchFamily="34" charset="0"/>
                    <a:cs typeface="Arial" pitchFamily="34" charset="0"/>
                  </a:rPr>
                  <a:t>Không phải hối lộ khi xin cấp phép xây dựng</a:t>
                </a:r>
                <a:endParaRPr lang="en-GB" sz="1100">
                  <a:latin typeface="Arial" pitchFamily="34" charset="0"/>
                  <a:cs typeface="Arial" pitchFamily="34" charset="0"/>
                </a:endParaRPr>
              </a:p>
            </p:txBody>
          </p:sp>
          <p:sp>
            <p:nvSpPr>
              <p:cNvPr id="14" name="TextBox 7"/>
              <p:cNvSpPr txBox="1">
                <a:spLocks noChangeArrowheads="1"/>
              </p:cNvSpPr>
              <p:nvPr/>
            </p:nvSpPr>
            <p:spPr bwMode="auto">
              <a:xfrm>
                <a:off x="5867400" y="2057400"/>
                <a:ext cx="3200400" cy="261610"/>
              </a:xfrm>
              <a:prstGeom prst="rect">
                <a:avLst/>
              </a:prstGeom>
              <a:solidFill>
                <a:schemeClr val="bg1"/>
              </a:solidFill>
              <a:ln w="9525">
                <a:noFill/>
                <a:miter lim="800000"/>
                <a:headEnd/>
                <a:tailEnd/>
              </a:ln>
            </p:spPr>
            <p:txBody>
              <a:bodyPr>
                <a:spAutoFit/>
              </a:bodyPr>
              <a:lstStyle/>
              <a:p>
                <a:r>
                  <a:rPr lang="en-US" sz="1100">
                    <a:latin typeface="Arial" pitchFamily="34" charset="0"/>
                    <a:cs typeface="Arial" pitchFamily="34" charset="0"/>
                  </a:rPr>
                  <a:t>Không phải hối lộ khi đi khám, chữa bệnh</a:t>
                </a:r>
                <a:endParaRPr lang="en-GB" sz="1100">
                  <a:latin typeface="Arial" pitchFamily="34" charset="0"/>
                  <a:cs typeface="Arial" pitchFamily="34" charset="0"/>
                </a:endParaRPr>
              </a:p>
            </p:txBody>
          </p:sp>
          <p:sp>
            <p:nvSpPr>
              <p:cNvPr id="15" name="TextBox 7"/>
              <p:cNvSpPr txBox="1">
                <a:spLocks noChangeArrowheads="1"/>
              </p:cNvSpPr>
              <p:nvPr/>
            </p:nvSpPr>
            <p:spPr bwMode="auto">
              <a:xfrm>
                <a:off x="5867400" y="2329190"/>
                <a:ext cx="3276600" cy="261610"/>
              </a:xfrm>
              <a:prstGeom prst="rect">
                <a:avLst/>
              </a:prstGeom>
              <a:solidFill>
                <a:schemeClr val="bg1"/>
              </a:solidFill>
              <a:ln w="9525">
                <a:noFill/>
                <a:miter lim="800000"/>
                <a:headEnd/>
                <a:tailEnd/>
              </a:ln>
            </p:spPr>
            <p:txBody>
              <a:bodyPr>
                <a:spAutoFit/>
              </a:bodyPr>
              <a:lstStyle/>
              <a:p>
                <a:r>
                  <a:rPr lang="en-US" sz="1100">
                    <a:latin typeface="Arial" pitchFamily="34" charset="0"/>
                    <a:cs typeface="Arial" pitchFamily="34" charset="0"/>
                  </a:rPr>
                  <a:t>Không phải chi thêm để học sinh được quan tâm</a:t>
                </a:r>
                <a:endParaRPr lang="en-GB" sz="1100">
                  <a:latin typeface="Arial" pitchFamily="34" charset="0"/>
                  <a:cs typeface="Arial" pitchFamily="34" charset="0"/>
                </a:endParaRPr>
              </a:p>
            </p:txBody>
          </p:sp>
          <p:sp>
            <p:nvSpPr>
              <p:cNvPr id="16" name="TextBox 7"/>
              <p:cNvSpPr txBox="1">
                <a:spLocks noChangeArrowheads="1"/>
              </p:cNvSpPr>
              <p:nvPr/>
            </p:nvSpPr>
            <p:spPr bwMode="auto">
              <a:xfrm>
                <a:off x="5867400" y="2895600"/>
                <a:ext cx="3200400" cy="430887"/>
              </a:xfrm>
              <a:prstGeom prst="rect">
                <a:avLst/>
              </a:prstGeom>
              <a:solidFill>
                <a:schemeClr val="bg1"/>
              </a:solidFill>
              <a:ln w="9525">
                <a:noFill/>
                <a:miter lim="800000"/>
                <a:headEnd/>
                <a:tailEnd/>
              </a:ln>
            </p:spPr>
            <p:txBody>
              <a:bodyPr>
                <a:spAutoFit/>
              </a:bodyPr>
              <a:lstStyle/>
              <a:p>
                <a:r>
                  <a:rPr lang="en-US" sz="1100">
                    <a:latin typeface="Arial" pitchFamily="34" charset="0"/>
                    <a:cs typeface="Arial" pitchFamily="34" charset="0"/>
                  </a:rPr>
                  <a:t>Không phải ‘lót tay’ khi xin việc làm trong </a:t>
                </a:r>
                <a:br>
                  <a:rPr lang="en-US" sz="1100">
                    <a:latin typeface="Arial" pitchFamily="34" charset="0"/>
                    <a:cs typeface="Arial" pitchFamily="34" charset="0"/>
                  </a:rPr>
                </a:br>
                <a:r>
                  <a:rPr lang="en-US" sz="1100">
                    <a:latin typeface="Arial" pitchFamily="34" charset="0"/>
                    <a:cs typeface="Arial" pitchFamily="34" charset="0"/>
                  </a:rPr>
                  <a:t>cơ quan nhà nước</a:t>
                </a:r>
                <a:endParaRPr lang="en-GB" sz="1100">
                  <a:latin typeface="Arial" pitchFamily="34" charset="0"/>
                  <a:cs typeface="Arial" pitchFamily="34" charset="0"/>
                </a:endParaRPr>
              </a:p>
            </p:txBody>
          </p:sp>
        </p:grpSp>
        <p:sp>
          <p:nvSpPr>
            <p:cNvPr id="8" name="TextBox 18"/>
            <p:cNvSpPr txBox="1">
              <a:spLocks noChangeArrowheads="1"/>
            </p:cNvSpPr>
            <p:nvPr/>
          </p:nvSpPr>
          <p:spPr bwMode="auto">
            <a:xfrm>
              <a:off x="609600" y="5210175"/>
              <a:ext cx="838200" cy="200055"/>
            </a:xfrm>
            <a:prstGeom prst="rect">
              <a:avLst/>
            </a:prstGeom>
            <a:solidFill>
              <a:schemeClr val="bg1"/>
            </a:solidFill>
            <a:ln w="9525">
              <a:noFill/>
              <a:miter lim="800000"/>
              <a:headEnd/>
              <a:tailEnd/>
            </a:ln>
          </p:spPr>
          <p:txBody>
            <a:bodyPr>
              <a:spAutoFit/>
            </a:bodyPr>
            <a:lstStyle/>
            <a:p>
              <a:r>
                <a:rPr lang="en-US" sz="700">
                  <a:latin typeface="Arial" pitchFamily="34" charset="0"/>
                  <a:cs typeface="Arial" pitchFamily="34" charset="0"/>
                </a:rPr>
                <a:t>Hoàn toàn đúng</a:t>
              </a:r>
            </a:p>
          </p:txBody>
        </p:sp>
        <p:sp>
          <p:nvSpPr>
            <p:cNvPr id="9" name="TextBox 18"/>
            <p:cNvSpPr txBox="1">
              <a:spLocks noChangeArrowheads="1"/>
            </p:cNvSpPr>
            <p:nvPr/>
          </p:nvSpPr>
          <p:spPr bwMode="auto">
            <a:xfrm>
              <a:off x="76200" y="1597025"/>
              <a:ext cx="685800" cy="307777"/>
            </a:xfrm>
            <a:prstGeom prst="rect">
              <a:avLst/>
            </a:prstGeom>
            <a:solidFill>
              <a:schemeClr val="bg1"/>
            </a:solidFill>
            <a:ln w="9525">
              <a:noFill/>
              <a:miter lim="800000"/>
              <a:headEnd/>
              <a:tailEnd/>
            </a:ln>
          </p:spPr>
          <p:txBody>
            <a:bodyPr>
              <a:spAutoFit/>
            </a:bodyPr>
            <a:lstStyle/>
            <a:p>
              <a:r>
                <a:rPr lang="en-US" sz="700">
                  <a:latin typeface="Arial" pitchFamily="34" charset="0"/>
                  <a:cs typeface="Arial" pitchFamily="34" charset="0"/>
                </a:rPr>
                <a:t>Hoàn toàn không đúng</a:t>
              </a:r>
            </a:p>
          </p:txBody>
        </p:sp>
      </p:grpSp>
      <p:sp>
        <p:nvSpPr>
          <p:cNvPr id="17" name="TextBox 16"/>
          <p:cNvSpPr txBox="1"/>
          <p:nvPr/>
        </p:nvSpPr>
        <p:spPr>
          <a:xfrm>
            <a:off x="152400" y="6193440"/>
            <a:ext cx="8839200"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a:t>
            </a:r>
            <a:r>
              <a:rPr lang="en-US" sz="900" dirty="0" smtClean="0">
                <a:latin typeface="Arial" pitchFamily="34" charset="0"/>
                <a:cs typeface="Arial" pitchFamily="34" charset="0"/>
              </a:rPr>
              <a:t>Nam, tr. 70</a:t>
            </a:r>
            <a:endParaRPr lang="en-GB" sz="1050"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95400" y="164068"/>
            <a:ext cx="6858000" cy="738664"/>
          </a:xfrm>
          <a:prstGeom prst="rect">
            <a:avLst/>
          </a:prstGeom>
          <a:noFill/>
        </p:spPr>
        <p:txBody>
          <a:bodyPr wrap="square" rtlCol="0">
            <a:spAutoFit/>
          </a:bodyPr>
          <a:lstStyle/>
          <a:p>
            <a:pPr algn="ctr"/>
            <a:r>
              <a:rPr lang="en-GB" sz="1400" b="1" dirty="0" err="1" smtClean="0"/>
              <a:t>Biểu</a:t>
            </a:r>
            <a:r>
              <a:rPr lang="en-GB" sz="1400" b="1" dirty="0" smtClean="0"/>
              <a:t> </a:t>
            </a:r>
            <a:r>
              <a:rPr lang="en-GB" sz="1400" b="1" dirty="0" err="1" smtClean="0"/>
              <a:t>đồ</a:t>
            </a:r>
            <a:r>
              <a:rPr lang="en-GB" sz="1400" b="1" dirty="0" smtClean="0"/>
              <a:t> 3.4d: </a:t>
            </a:r>
            <a:r>
              <a:rPr lang="en-GB" sz="1400" b="1" dirty="0" err="1" smtClean="0"/>
              <a:t>Tầm</a:t>
            </a:r>
            <a:r>
              <a:rPr lang="en-GB" sz="1400" b="1" dirty="0" smtClean="0"/>
              <a:t> </a:t>
            </a:r>
            <a:r>
              <a:rPr lang="en-GB" sz="1400" b="1" dirty="0" err="1" smtClean="0"/>
              <a:t>quan</a:t>
            </a:r>
            <a:r>
              <a:rPr lang="en-GB" sz="1400" b="1" dirty="0" smtClean="0"/>
              <a:t> </a:t>
            </a:r>
            <a:r>
              <a:rPr lang="en-GB" sz="1400" b="1" dirty="0" err="1" smtClean="0"/>
              <a:t>trọng</a:t>
            </a:r>
            <a:r>
              <a:rPr lang="en-GB" sz="1400" b="1" dirty="0" smtClean="0"/>
              <a:t> </a:t>
            </a:r>
            <a:r>
              <a:rPr lang="en-GB" sz="1400" b="1" dirty="0" err="1" smtClean="0"/>
              <a:t>của</a:t>
            </a:r>
            <a:r>
              <a:rPr lang="en-GB" sz="1400" b="1" dirty="0" smtClean="0"/>
              <a:t> </a:t>
            </a:r>
            <a:r>
              <a:rPr lang="en-GB" sz="1400" b="1" dirty="0" err="1" smtClean="0"/>
              <a:t>việc</a:t>
            </a:r>
            <a:r>
              <a:rPr lang="en-GB" sz="1400" b="1" dirty="0" smtClean="0"/>
              <a:t> </a:t>
            </a:r>
            <a:r>
              <a:rPr lang="en-GB" sz="1400" b="1" dirty="0" err="1" smtClean="0"/>
              <a:t>quen</a:t>
            </a:r>
            <a:r>
              <a:rPr lang="en-GB" sz="1400" b="1" dirty="0" smtClean="0"/>
              <a:t> </a:t>
            </a:r>
            <a:r>
              <a:rPr lang="en-GB" sz="1400" b="1" dirty="0" err="1" smtClean="0"/>
              <a:t>thân</a:t>
            </a:r>
            <a:r>
              <a:rPr lang="en-GB" sz="1400" b="1" dirty="0" smtClean="0"/>
              <a:t> </a:t>
            </a:r>
            <a:r>
              <a:rPr lang="en-GB" sz="1400" b="1" dirty="0" err="1" smtClean="0"/>
              <a:t>theo</a:t>
            </a:r>
            <a:r>
              <a:rPr lang="en-GB" sz="1400" b="1" dirty="0" smtClean="0"/>
              <a:t> </a:t>
            </a:r>
            <a:r>
              <a:rPr lang="en-GB" sz="1400" b="1" dirty="0" err="1" smtClean="0"/>
              <a:t>loại</a:t>
            </a:r>
            <a:r>
              <a:rPr lang="en-GB" sz="1400" b="1" dirty="0" smtClean="0"/>
              <a:t> </a:t>
            </a:r>
            <a:r>
              <a:rPr lang="en-GB" sz="1400" b="1" dirty="0" err="1" smtClean="0"/>
              <a:t>vị</a:t>
            </a:r>
            <a:r>
              <a:rPr lang="en-GB" sz="1400" b="1" dirty="0" smtClean="0"/>
              <a:t> </a:t>
            </a:r>
            <a:r>
              <a:rPr lang="en-GB" sz="1400" b="1" dirty="0" err="1" smtClean="0"/>
              <a:t>trí</a:t>
            </a:r>
            <a:r>
              <a:rPr lang="en-GB" sz="1400" b="1" dirty="0" smtClean="0"/>
              <a:t> </a:t>
            </a:r>
            <a:r>
              <a:rPr lang="en-GB" sz="1400" b="1" dirty="0" err="1" smtClean="0"/>
              <a:t>và</a:t>
            </a:r>
            <a:r>
              <a:rPr lang="en-GB" sz="1400" b="1" dirty="0" smtClean="0"/>
              <a:t> </a:t>
            </a:r>
            <a:r>
              <a:rPr lang="en-GB" sz="1400" b="1" dirty="0" err="1" smtClean="0"/>
              <a:t>tỉnh/thành</a:t>
            </a:r>
            <a:r>
              <a:rPr lang="en-GB" sz="1400" b="1" dirty="0" smtClean="0"/>
              <a:t> </a:t>
            </a:r>
            <a:r>
              <a:rPr lang="en-GB" sz="1400" b="1" dirty="0" err="1" smtClean="0"/>
              <a:t>phố</a:t>
            </a:r>
            <a:r>
              <a:rPr lang="en-GB" sz="1400" b="1" dirty="0" smtClean="0"/>
              <a:t> </a:t>
            </a:r>
          </a:p>
          <a:p>
            <a:pPr algn="ctr"/>
            <a:r>
              <a:rPr lang="en-GB" sz="1400" dirty="0" smtClean="0"/>
              <a:t>(</a:t>
            </a:r>
            <a:r>
              <a:rPr lang="en-GB" sz="1400" dirty="0" err="1" smtClean="0"/>
              <a:t>Độ</a:t>
            </a:r>
            <a:r>
              <a:rPr lang="en-GB" sz="1400" dirty="0" smtClean="0"/>
              <a:t> </a:t>
            </a:r>
            <a:r>
              <a:rPr lang="en-GB" sz="1400" dirty="0" err="1" smtClean="0"/>
              <a:t>dài</a:t>
            </a:r>
            <a:r>
              <a:rPr lang="en-GB" sz="1400" dirty="0" smtClean="0"/>
              <a:t> </a:t>
            </a:r>
            <a:r>
              <a:rPr lang="en-GB" sz="1400" dirty="0" err="1" smtClean="0"/>
              <a:t>của</a:t>
            </a:r>
            <a:r>
              <a:rPr lang="en-GB" sz="1400" dirty="0" smtClean="0"/>
              <a:t> </a:t>
            </a:r>
            <a:r>
              <a:rPr lang="en-GB" sz="1400" dirty="0" err="1" smtClean="0"/>
              <a:t>các</a:t>
            </a:r>
            <a:r>
              <a:rPr lang="en-GB" sz="1400" dirty="0" smtClean="0"/>
              <a:t> </a:t>
            </a:r>
            <a:r>
              <a:rPr lang="en-GB" sz="1400" dirty="0" err="1" smtClean="0"/>
              <a:t>cạnh</a:t>
            </a:r>
            <a:r>
              <a:rPr lang="en-GB" sz="1400" dirty="0" smtClean="0"/>
              <a:t> </a:t>
            </a:r>
            <a:r>
              <a:rPr lang="en-GB" sz="1400" dirty="0" err="1" smtClean="0"/>
              <a:t>từ</a:t>
            </a:r>
            <a:r>
              <a:rPr lang="en-GB" sz="1400" dirty="0" smtClean="0"/>
              <a:t> </a:t>
            </a:r>
            <a:r>
              <a:rPr lang="en-GB" sz="1400" dirty="0" err="1" smtClean="0"/>
              <a:t>tâm</a:t>
            </a:r>
            <a:r>
              <a:rPr lang="en-GB" sz="1400" dirty="0" smtClean="0"/>
              <a:t> </a:t>
            </a:r>
            <a:r>
              <a:rPr lang="en-GB" sz="1400" dirty="0" err="1" smtClean="0"/>
              <a:t>hình</a:t>
            </a:r>
            <a:r>
              <a:rPr lang="en-GB" sz="1400" dirty="0" smtClean="0"/>
              <a:t> </a:t>
            </a:r>
            <a:r>
              <a:rPr lang="en-GB" sz="1400" dirty="0" err="1" smtClean="0"/>
              <a:t>sao</a:t>
            </a:r>
            <a:r>
              <a:rPr lang="en-GB" sz="1400" dirty="0" smtClean="0"/>
              <a:t> </a:t>
            </a:r>
            <a:r>
              <a:rPr lang="en-GB" sz="1400" dirty="0" err="1" smtClean="0"/>
              <a:t>thể</a:t>
            </a:r>
            <a:r>
              <a:rPr lang="en-GB" sz="1400" dirty="0" smtClean="0"/>
              <a:t> </a:t>
            </a:r>
            <a:r>
              <a:rPr lang="en-GB" sz="1400" dirty="0" err="1" smtClean="0"/>
              <a:t>hiện</a:t>
            </a:r>
            <a:r>
              <a:rPr lang="en-GB" sz="1400" dirty="0" smtClean="0"/>
              <a:t> % </a:t>
            </a:r>
            <a:r>
              <a:rPr lang="en-GB" sz="1400" dirty="0" err="1" smtClean="0"/>
              <a:t>số</a:t>
            </a:r>
            <a:r>
              <a:rPr lang="en-GB" sz="1400" dirty="0" smtClean="0"/>
              <a:t> </a:t>
            </a:r>
            <a:r>
              <a:rPr lang="en-GB" sz="1400" dirty="0" err="1" smtClean="0"/>
              <a:t>người</a:t>
            </a:r>
            <a:r>
              <a:rPr lang="en-GB" sz="1400" dirty="0" smtClean="0"/>
              <a:t> </a:t>
            </a:r>
            <a:r>
              <a:rPr lang="en-GB" sz="1400" dirty="0" err="1" smtClean="0"/>
              <a:t>trả</a:t>
            </a:r>
            <a:r>
              <a:rPr lang="en-GB" sz="1400" dirty="0" smtClean="0"/>
              <a:t> </a:t>
            </a:r>
            <a:r>
              <a:rPr lang="en-GB" sz="1400" dirty="0" err="1" smtClean="0"/>
              <a:t>lời</a:t>
            </a:r>
            <a:r>
              <a:rPr lang="en-GB" sz="1400" dirty="0" smtClean="0"/>
              <a:t> </a:t>
            </a:r>
            <a:r>
              <a:rPr lang="en-GB" sz="1400" dirty="0" err="1" smtClean="0"/>
              <a:t>bảng</a:t>
            </a:r>
            <a:r>
              <a:rPr lang="en-GB" sz="1400" dirty="0" smtClean="0"/>
              <a:t> </a:t>
            </a:r>
            <a:r>
              <a:rPr lang="en-GB" sz="1400" dirty="0" err="1" smtClean="0"/>
              <a:t>hỏi</a:t>
            </a:r>
            <a:r>
              <a:rPr lang="en-GB" sz="1400" dirty="0" smtClean="0"/>
              <a:t> </a:t>
            </a:r>
            <a:r>
              <a:rPr lang="en-GB" sz="1400" dirty="0" err="1" smtClean="0"/>
              <a:t>cho</a:t>
            </a:r>
            <a:r>
              <a:rPr lang="en-GB" sz="1400" dirty="0" smtClean="0"/>
              <a:t> </a:t>
            </a:r>
            <a:r>
              <a:rPr lang="en-GB" sz="1400" dirty="0" err="1" smtClean="0"/>
              <a:t>rằng</a:t>
            </a:r>
            <a:r>
              <a:rPr lang="en-GB" sz="1400" dirty="0" smtClean="0"/>
              <a:t> </a:t>
            </a:r>
            <a:r>
              <a:rPr lang="en-GB" sz="1400" dirty="0" err="1" smtClean="0"/>
              <a:t>quan</a:t>
            </a:r>
            <a:r>
              <a:rPr lang="en-GB" sz="1400" dirty="0" smtClean="0"/>
              <a:t> </a:t>
            </a:r>
            <a:r>
              <a:rPr lang="en-GB" sz="1400" dirty="0" err="1" smtClean="0"/>
              <a:t>hệ</a:t>
            </a:r>
            <a:r>
              <a:rPr lang="en-GB" sz="1400" dirty="0" smtClean="0"/>
              <a:t> </a:t>
            </a:r>
            <a:r>
              <a:rPr lang="en-GB" sz="1400" dirty="0" err="1" smtClean="0"/>
              <a:t>thân</a:t>
            </a:r>
            <a:r>
              <a:rPr lang="en-GB" sz="1400" dirty="0" smtClean="0"/>
              <a:t> </a:t>
            </a:r>
            <a:r>
              <a:rPr lang="en-GB" sz="1400" dirty="0" err="1" smtClean="0"/>
              <a:t>quen</a:t>
            </a:r>
            <a:r>
              <a:rPr lang="en-GB" sz="1400" dirty="0" smtClean="0"/>
              <a:t> </a:t>
            </a:r>
            <a:r>
              <a:rPr lang="en-GB" sz="1400" dirty="0" err="1" smtClean="0"/>
              <a:t>hoặc</a:t>
            </a:r>
            <a:r>
              <a:rPr lang="en-GB" sz="1400" dirty="0" smtClean="0"/>
              <a:t> </a:t>
            </a:r>
            <a:r>
              <a:rPr lang="en-GB" sz="1400" dirty="0" err="1" smtClean="0"/>
              <a:t>hối</a:t>
            </a:r>
            <a:r>
              <a:rPr lang="en-GB" sz="1400" dirty="0" smtClean="0"/>
              <a:t> </a:t>
            </a:r>
            <a:r>
              <a:rPr lang="en-GB" sz="1400" dirty="0" err="1" smtClean="0"/>
              <a:t>lộ</a:t>
            </a:r>
            <a:r>
              <a:rPr lang="en-GB" sz="1400" dirty="0" smtClean="0"/>
              <a:t> </a:t>
            </a:r>
            <a:r>
              <a:rPr lang="en-GB" sz="1400" dirty="0" err="1" smtClean="0"/>
              <a:t>để</a:t>
            </a:r>
            <a:r>
              <a:rPr lang="en-GB" sz="1400" dirty="0" smtClean="0"/>
              <a:t> </a:t>
            </a:r>
            <a:r>
              <a:rPr lang="en-GB" sz="1400" dirty="0" err="1" smtClean="0"/>
              <a:t>có</a:t>
            </a:r>
            <a:r>
              <a:rPr lang="en-GB" sz="1400" dirty="0" smtClean="0"/>
              <a:t> </a:t>
            </a:r>
            <a:r>
              <a:rPr lang="en-GB" sz="1400" dirty="0" err="1" smtClean="0"/>
              <a:t>việc</a:t>
            </a:r>
            <a:r>
              <a:rPr lang="en-GB" sz="1400" dirty="0" smtClean="0"/>
              <a:t> </a:t>
            </a:r>
            <a:r>
              <a:rPr lang="en-GB" sz="1400" dirty="0" err="1" smtClean="0"/>
              <a:t>làm</a:t>
            </a:r>
            <a:r>
              <a:rPr lang="en-GB" sz="1400" dirty="0" smtClean="0"/>
              <a:t> </a:t>
            </a:r>
            <a:r>
              <a:rPr lang="en-GB" sz="1400" dirty="0" err="1" smtClean="0"/>
              <a:t>trong</a:t>
            </a:r>
            <a:r>
              <a:rPr lang="en-GB" sz="1400" dirty="0" smtClean="0"/>
              <a:t> </a:t>
            </a:r>
            <a:r>
              <a:rPr lang="en-GB" sz="1400" dirty="0" err="1" smtClean="0"/>
              <a:t>cơ</a:t>
            </a:r>
            <a:r>
              <a:rPr lang="en-GB" sz="1400" dirty="0" smtClean="0"/>
              <a:t> </a:t>
            </a:r>
            <a:r>
              <a:rPr lang="en-GB" sz="1400" dirty="0" err="1" smtClean="0"/>
              <a:t>quan</a:t>
            </a:r>
            <a:r>
              <a:rPr lang="en-GB" sz="1400" dirty="0" smtClean="0"/>
              <a:t> </a:t>
            </a:r>
            <a:r>
              <a:rPr lang="en-GB" sz="1400" dirty="0" err="1" smtClean="0"/>
              <a:t>nhà</a:t>
            </a:r>
            <a:r>
              <a:rPr lang="en-GB" sz="1400" dirty="0" smtClean="0"/>
              <a:t> </a:t>
            </a:r>
            <a:r>
              <a:rPr lang="en-GB" sz="1400" dirty="0" err="1" smtClean="0"/>
              <a:t>nước</a:t>
            </a:r>
            <a:r>
              <a:rPr lang="en-GB" sz="1400" dirty="0" smtClean="0"/>
              <a:t> </a:t>
            </a:r>
            <a:r>
              <a:rPr lang="en-GB" sz="1400" dirty="0" err="1" smtClean="0"/>
              <a:t>là</a:t>
            </a:r>
            <a:r>
              <a:rPr lang="en-GB" sz="1400" dirty="0" smtClean="0"/>
              <a:t> KHÔNG </a:t>
            </a:r>
            <a:r>
              <a:rPr lang="en-GB" sz="1400" dirty="0" err="1" smtClean="0"/>
              <a:t>quan</a:t>
            </a:r>
            <a:r>
              <a:rPr lang="en-GB" sz="1400" dirty="0" smtClean="0"/>
              <a:t> </a:t>
            </a:r>
            <a:r>
              <a:rPr lang="en-GB" sz="1400" dirty="0" err="1" smtClean="0"/>
              <a:t>trọng</a:t>
            </a:r>
            <a:r>
              <a:rPr lang="en-GB" sz="1400" dirty="0" smtClean="0"/>
              <a:t>)</a:t>
            </a:r>
            <a:endParaRPr lang="en-GB" sz="1200" b="1" dirty="0">
              <a:latin typeface="Arial" pitchFamily="34" charset="0"/>
              <a:cs typeface="Arial" pitchFamily="34" charset="0"/>
            </a:endParaRPr>
          </a:p>
        </p:txBody>
      </p:sp>
      <p:grpSp>
        <p:nvGrpSpPr>
          <p:cNvPr id="4" name="Group 9"/>
          <p:cNvGrpSpPr>
            <a:grpSpLocks/>
          </p:cNvGrpSpPr>
          <p:nvPr/>
        </p:nvGrpSpPr>
        <p:grpSpPr bwMode="auto">
          <a:xfrm>
            <a:off x="152400" y="1143000"/>
            <a:ext cx="8991600" cy="5715000"/>
            <a:chOff x="0" y="762000"/>
            <a:chExt cx="9144000" cy="6096000"/>
          </a:xfrm>
        </p:grpSpPr>
        <p:pic>
          <p:nvPicPr>
            <p:cNvPr id="7" name="Picture 2"/>
            <p:cNvPicPr>
              <a:picLocks noChangeAspect="1" noChangeArrowheads="1"/>
            </p:cNvPicPr>
            <p:nvPr/>
          </p:nvPicPr>
          <p:blipFill>
            <a:blip r:embed="rId2" cstate="print"/>
            <a:srcRect/>
            <a:stretch>
              <a:fillRect/>
            </a:stretch>
          </p:blipFill>
          <p:spPr bwMode="auto">
            <a:xfrm>
              <a:off x="0" y="762000"/>
              <a:ext cx="9138712" cy="6096000"/>
            </a:xfrm>
            <a:prstGeom prst="rect">
              <a:avLst/>
            </a:prstGeom>
            <a:noFill/>
            <a:ln w="9525">
              <a:noFill/>
              <a:miter lim="800000"/>
              <a:headEnd/>
              <a:tailEnd/>
            </a:ln>
          </p:spPr>
        </p:pic>
        <p:sp>
          <p:nvSpPr>
            <p:cNvPr id="8" name="TextBox 8"/>
            <p:cNvSpPr txBox="1">
              <a:spLocks noChangeArrowheads="1"/>
            </p:cNvSpPr>
            <p:nvPr/>
          </p:nvSpPr>
          <p:spPr bwMode="auto">
            <a:xfrm>
              <a:off x="6338260" y="2133673"/>
              <a:ext cx="2805740" cy="492443"/>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Xin làm nhân viên văn phòng UBND xã phương</a:t>
              </a:r>
            </a:p>
          </p:txBody>
        </p:sp>
        <p:sp>
          <p:nvSpPr>
            <p:cNvPr id="9" name="TextBox 15"/>
            <p:cNvSpPr txBox="1">
              <a:spLocks noChangeArrowheads="1"/>
            </p:cNvSpPr>
            <p:nvPr/>
          </p:nvSpPr>
          <p:spPr bwMode="auto">
            <a:xfrm>
              <a:off x="6338260" y="1873216"/>
              <a:ext cx="2653340" cy="295466"/>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Xin làm giáo viên tiểu học công lập</a:t>
              </a:r>
            </a:p>
          </p:txBody>
        </p:sp>
        <p:sp>
          <p:nvSpPr>
            <p:cNvPr id="10" name="TextBox 16"/>
            <p:cNvSpPr txBox="1">
              <a:spLocks noChangeArrowheads="1"/>
            </p:cNvSpPr>
            <p:nvPr/>
          </p:nvSpPr>
          <p:spPr bwMode="auto">
            <a:xfrm>
              <a:off x="6338260" y="1600201"/>
              <a:ext cx="1870297" cy="295466"/>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Xin làm công an xã</a:t>
              </a:r>
            </a:p>
          </p:txBody>
        </p:sp>
        <p:sp>
          <p:nvSpPr>
            <p:cNvPr id="11" name="TextBox 17"/>
            <p:cNvSpPr txBox="1">
              <a:spLocks noChangeArrowheads="1"/>
            </p:cNvSpPr>
            <p:nvPr/>
          </p:nvSpPr>
          <p:spPr bwMode="auto">
            <a:xfrm>
              <a:off x="6338260" y="1339781"/>
              <a:ext cx="2348540" cy="295466"/>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Xin làm công chức tư pháp xã</a:t>
              </a:r>
            </a:p>
          </p:txBody>
        </p:sp>
        <p:sp>
          <p:nvSpPr>
            <p:cNvPr id="12" name="TextBox 18"/>
            <p:cNvSpPr txBox="1">
              <a:spLocks noChangeArrowheads="1"/>
            </p:cNvSpPr>
            <p:nvPr/>
          </p:nvSpPr>
          <p:spPr bwMode="auto">
            <a:xfrm>
              <a:off x="6338260" y="1066800"/>
              <a:ext cx="2650757" cy="295466"/>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Xin vào làm công chức địa chính </a:t>
              </a:r>
            </a:p>
          </p:txBody>
        </p:sp>
      </p:grpSp>
      <p:sp>
        <p:nvSpPr>
          <p:cNvPr id="13" name="TextBox 12"/>
          <p:cNvSpPr txBox="1"/>
          <p:nvPr/>
        </p:nvSpPr>
        <p:spPr>
          <a:xfrm>
            <a:off x="152400" y="6193440"/>
            <a:ext cx="8839200"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a:t>
            </a:r>
            <a:r>
              <a:rPr lang="en-US" sz="900" dirty="0" smtClean="0">
                <a:latin typeface="Arial" pitchFamily="34" charset="0"/>
                <a:cs typeface="Arial" pitchFamily="34" charset="0"/>
              </a:rPr>
              <a:t>Nam, tr. 72</a:t>
            </a:r>
            <a:endParaRPr lang="en-GB" sz="1050"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76200"/>
            <a:ext cx="8610600" cy="369332"/>
          </a:xfrm>
          <a:prstGeom prst="rect">
            <a:avLst/>
          </a:prstGeom>
          <a:noFill/>
        </p:spPr>
        <p:txBody>
          <a:bodyPr wrap="square" rtlCol="0">
            <a:spAutoFit/>
          </a:bodyPr>
          <a:lstStyle/>
          <a:p>
            <a:pPr algn="ctr"/>
            <a:r>
              <a:rPr lang="en-GB" b="1" dirty="0" err="1" smtClean="0"/>
              <a:t>Bản</a:t>
            </a:r>
            <a:r>
              <a:rPr lang="en-GB" b="1" dirty="0" smtClean="0"/>
              <a:t> </a:t>
            </a:r>
            <a:r>
              <a:rPr lang="en-GB" b="1" dirty="0" err="1" smtClean="0"/>
              <a:t>đồ</a:t>
            </a:r>
            <a:r>
              <a:rPr lang="en-GB" b="1" dirty="0" smtClean="0"/>
              <a:t> 3.5: </a:t>
            </a:r>
            <a:r>
              <a:rPr lang="en-GB" b="1" dirty="0" err="1" smtClean="0"/>
              <a:t>Thủ</a:t>
            </a:r>
            <a:r>
              <a:rPr lang="en-GB" b="1" dirty="0" smtClean="0"/>
              <a:t> </a:t>
            </a:r>
            <a:r>
              <a:rPr lang="en-GB" b="1" dirty="0" err="1" smtClean="0"/>
              <a:t>tục</a:t>
            </a:r>
            <a:r>
              <a:rPr lang="en-GB" b="1" dirty="0" smtClean="0"/>
              <a:t> </a:t>
            </a:r>
            <a:r>
              <a:rPr lang="en-GB" b="1" dirty="0" err="1" smtClean="0"/>
              <a:t>hành</a:t>
            </a:r>
            <a:r>
              <a:rPr lang="en-GB" b="1" dirty="0" smtClean="0"/>
              <a:t> </a:t>
            </a:r>
            <a:r>
              <a:rPr lang="en-GB" b="1" dirty="0" err="1" smtClean="0"/>
              <a:t>chính</a:t>
            </a:r>
            <a:r>
              <a:rPr lang="en-GB" b="1" dirty="0" smtClean="0"/>
              <a:t> </a:t>
            </a:r>
            <a:r>
              <a:rPr lang="en-GB" b="1" dirty="0" err="1" smtClean="0"/>
              <a:t>công</a:t>
            </a:r>
            <a:r>
              <a:rPr lang="en-GB" b="1" dirty="0" smtClean="0"/>
              <a:t> ở </a:t>
            </a:r>
            <a:r>
              <a:rPr lang="en-GB" b="1" dirty="0" err="1" smtClean="0"/>
              <a:t>cấp</a:t>
            </a:r>
            <a:r>
              <a:rPr lang="en-GB" b="1" dirty="0" smtClean="0"/>
              <a:t> </a:t>
            </a:r>
            <a:r>
              <a:rPr lang="en-GB" b="1" dirty="0" err="1" smtClean="0"/>
              <a:t>tỉnh</a:t>
            </a:r>
            <a:r>
              <a:rPr lang="en-GB" b="1" dirty="0" smtClean="0"/>
              <a:t> </a:t>
            </a:r>
            <a:r>
              <a:rPr lang="en-GB" b="1" dirty="0" err="1" smtClean="0"/>
              <a:t>phân</a:t>
            </a:r>
            <a:r>
              <a:rPr lang="en-GB" b="1" dirty="0" smtClean="0"/>
              <a:t> </a:t>
            </a:r>
            <a:r>
              <a:rPr lang="en-GB" b="1" dirty="0" err="1" smtClean="0"/>
              <a:t>theo</a:t>
            </a:r>
            <a:r>
              <a:rPr lang="en-GB" b="1" dirty="0" smtClean="0"/>
              <a:t> 4 </a:t>
            </a:r>
            <a:r>
              <a:rPr lang="en-GB" b="1" dirty="0" err="1" smtClean="0"/>
              <a:t>cấp</a:t>
            </a:r>
            <a:r>
              <a:rPr lang="en-GB" b="1" dirty="0" smtClean="0"/>
              <a:t> </a:t>
            </a:r>
            <a:r>
              <a:rPr lang="en-GB" b="1" dirty="0" err="1" smtClean="0"/>
              <a:t>độ</a:t>
            </a:r>
            <a:r>
              <a:rPr lang="en-GB" b="1" dirty="0" smtClean="0"/>
              <a:t> </a:t>
            </a:r>
            <a:r>
              <a:rPr lang="en-GB" b="1" dirty="0" err="1" smtClean="0"/>
              <a:t>hiệu</a:t>
            </a:r>
            <a:r>
              <a:rPr lang="en-GB" b="1" dirty="0" smtClean="0"/>
              <a:t> </a:t>
            </a:r>
            <a:r>
              <a:rPr lang="en-GB" b="1" dirty="0" err="1" smtClean="0"/>
              <a:t>quả</a:t>
            </a:r>
            <a:endParaRPr lang="en-GB" b="1" dirty="0"/>
          </a:p>
        </p:txBody>
      </p:sp>
      <p:pic>
        <p:nvPicPr>
          <p:cNvPr id="5" name="Picture 2"/>
          <p:cNvPicPr>
            <a:picLocks noChangeAspect="1" noChangeArrowheads="1"/>
          </p:cNvPicPr>
          <p:nvPr/>
        </p:nvPicPr>
        <p:blipFill>
          <a:blip r:embed="rId2" cstate="print"/>
          <a:srcRect/>
          <a:stretch>
            <a:fillRect/>
          </a:stretch>
        </p:blipFill>
        <p:spPr bwMode="auto">
          <a:xfrm>
            <a:off x="1828800" y="525803"/>
            <a:ext cx="5257800" cy="6332197"/>
          </a:xfrm>
          <a:prstGeom prst="rect">
            <a:avLst/>
          </a:prstGeom>
          <a:noFill/>
          <a:ln w="9525">
            <a:noFill/>
            <a:miter lim="800000"/>
            <a:headEnd/>
            <a:tailEnd/>
          </a:ln>
        </p:spPr>
      </p:pic>
      <p:sp>
        <p:nvSpPr>
          <p:cNvPr id="6" name="TextBox 5"/>
          <p:cNvSpPr txBox="1"/>
          <p:nvPr/>
        </p:nvSpPr>
        <p:spPr>
          <a:xfrm>
            <a:off x="7620000" y="3088481"/>
            <a:ext cx="1371600" cy="355481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a:t>
            </a:r>
            <a:r>
              <a:rPr lang="en-US" sz="900" spc="-10" dirty="0" smtClean="0">
                <a:latin typeface="Arial" pitchFamily="34" charset="0"/>
                <a:cs typeface="Arial" pitchFamily="34" charset="0"/>
              </a:rPr>
              <a:t>, tr. 74</a:t>
            </a:r>
            <a:endParaRPr lang="en-GB" sz="1050" dirty="0">
              <a:latin typeface="Arial" pitchFamily="34" charset="0"/>
              <a:cs typeface="Arial" pitchFamily="34" charset="0"/>
            </a:endParaRPr>
          </a:p>
        </p:txBody>
      </p:sp>
    </p:spTree>
    <p:extLst>
      <p:ext uri="{BB962C8B-B14F-4D97-AF65-F5344CB8AC3E}">
        <p14:creationId xmlns="" xmlns:p14="http://schemas.microsoft.com/office/powerpoint/2010/main" val="4238031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95400" y="0"/>
            <a:ext cx="6858000" cy="369332"/>
          </a:xfrm>
          <a:prstGeom prst="rect">
            <a:avLst/>
          </a:prstGeom>
          <a:noFill/>
        </p:spPr>
        <p:txBody>
          <a:bodyPr wrap="square" rtlCol="0">
            <a:spAutoFit/>
          </a:bodyPr>
          <a:lstStyle/>
          <a:p>
            <a:pPr algn="ctr"/>
            <a:r>
              <a:rPr lang="en-GB" b="1" dirty="0" err="1" smtClean="0"/>
              <a:t>Biểu</a:t>
            </a:r>
            <a:r>
              <a:rPr lang="en-GB" b="1" dirty="0" smtClean="0"/>
              <a:t> </a:t>
            </a:r>
            <a:r>
              <a:rPr lang="en-GB" b="1" dirty="0" err="1" smtClean="0"/>
              <a:t>đồ</a:t>
            </a:r>
            <a:r>
              <a:rPr lang="en-GB" b="1" dirty="0" smtClean="0"/>
              <a:t> 3.5a</a:t>
            </a:r>
            <a:r>
              <a:rPr lang="en-GB" b="1" dirty="0"/>
              <a:t>: </a:t>
            </a:r>
            <a:r>
              <a:rPr lang="en-US" b="1" dirty="0" err="1" smtClean="0"/>
              <a:t>Thủ</a:t>
            </a:r>
            <a:r>
              <a:rPr lang="en-US" b="1" dirty="0" smtClean="0"/>
              <a:t> </a:t>
            </a:r>
            <a:r>
              <a:rPr lang="en-US" b="1" dirty="0" err="1" smtClean="0"/>
              <a:t>tục</a:t>
            </a:r>
            <a:r>
              <a:rPr lang="en-US" b="1" dirty="0" smtClean="0"/>
              <a:t> </a:t>
            </a:r>
            <a:r>
              <a:rPr lang="en-US" b="1" dirty="0" err="1" smtClean="0"/>
              <a:t>hành</a:t>
            </a:r>
            <a:r>
              <a:rPr lang="en-US" b="1" dirty="0" smtClean="0"/>
              <a:t> </a:t>
            </a:r>
            <a:r>
              <a:rPr lang="en-US" b="1" dirty="0" err="1" smtClean="0"/>
              <a:t>chính</a:t>
            </a:r>
            <a:r>
              <a:rPr lang="en-US" b="1" dirty="0" smtClean="0"/>
              <a:t> </a:t>
            </a:r>
            <a:r>
              <a:rPr lang="en-US" b="1" dirty="0" err="1" smtClean="0"/>
              <a:t>công</a:t>
            </a:r>
            <a:r>
              <a:rPr lang="en-US" b="1" dirty="0" smtClean="0"/>
              <a:t> (</a:t>
            </a:r>
            <a:r>
              <a:rPr lang="en-US" b="1" dirty="0" err="1" smtClean="0"/>
              <a:t>Trục</a:t>
            </a:r>
            <a:r>
              <a:rPr lang="en-US" b="1" dirty="0" smtClean="0"/>
              <a:t> </a:t>
            </a:r>
            <a:r>
              <a:rPr lang="en-US" b="1" dirty="0" err="1" smtClean="0"/>
              <a:t>nội</a:t>
            </a:r>
            <a:r>
              <a:rPr lang="en-US" b="1" dirty="0" smtClean="0"/>
              <a:t> dung 5)</a:t>
            </a:r>
            <a:endParaRPr lang="en-GB" b="1" dirty="0"/>
          </a:p>
        </p:txBody>
      </p:sp>
      <p:grpSp>
        <p:nvGrpSpPr>
          <p:cNvPr id="10" name="Group 9"/>
          <p:cNvGrpSpPr/>
          <p:nvPr/>
        </p:nvGrpSpPr>
        <p:grpSpPr>
          <a:xfrm>
            <a:off x="0" y="381000"/>
            <a:ext cx="8153400" cy="5562600"/>
            <a:chOff x="0" y="381000"/>
            <a:chExt cx="9144000" cy="6477000"/>
          </a:xfrm>
        </p:grpSpPr>
        <p:pic>
          <p:nvPicPr>
            <p:cNvPr id="4" name="Picture 3"/>
            <p:cNvPicPr/>
            <p:nvPr/>
          </p:nvPicPr>
          <p:blipFill>
            <a:blip r:embed="rId2" cstate="print"/>
            <a:srcRect/>
            <a:stretch>
              <a:fillRect/>
            </a:stretch>
          </p:blipFill>
          <p:spPr bwMode="auto">
            <a:xfrm>
              <a:off x="0" y="381000"/>
              <a:ext cx="9144000" cy="6477000"/>
            </a:xfrm>
            <a:prstGeom prst="rect">
              <a:avLst/>
            </a:prstGeom>
            <a:noFill/>
            <a:ln w="9525">
              <a:noFill/>
              <a:miter lim="800000"/>
              <a:headEnd/>
              <a:tailEnd/>
            </a:ln>
            <a:effectLst/>
          </p:spPr>
        </p:pic>
        <p:sp>
          <p:nvSpPr>
            <p:cNvPr id="5" name="Rectangle 363"/>
            <p:cNvSpPr>
              <a:spLocks noChangeArrowheads="1"/>
            </p:cNvSpPr>
            <p:nvPr/>
          </p:nvSpPr>
          <p:spPr bwMode="auto">
            <a:xfrm>
              <a:off x="7543800" y="4781681"/>
              <a:ext cx="1143000" cy="286696"/>
            </a:xfrm>
            <a:prstGeom prst="rect">
              <a:avLst/>
            </a:prstGeom>
            <a:solidFill>
              <a:schemeClr val="bg1"/>
            </a:solidFill>
            <a:ln w="9525">
              <a:noFill/>
              <a:miter lim="800000"/>
              <a:headEnd/>
              <a:tailEnd/>
            </a:ln>
          </p:spPr>
          <p:txBody>
            <a:bodyPr lIns="0" tIns="0" rIns="0" bIns="0">
              <a:spAutoFit/>
            </a:bodyPr>
            <a:lstStyle/>
            <a:p>
              <a:r>
                <a:rPr lang="en-US" sz="800" dirty="0" err="1">
                  <a:solidFill>
                    <a:srgbClr val="000000"/>
                  </a:solidFill>
                  <a:latin typeface="Arial" pitchFamily="34" charset="0"/>
                  <a:cs typeface="Arial" pitchFamily="34" charset="0"/>
                </a:rPr>
                <a:t>Chứng</a:t>
              </a: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thực</a:t>
              </a:r>
              <a:r>
                <a:rPr lang="en-US" sz="800" dirty="0">
                  <a:solidFill>
                    <a:srgbClr val="000000"/>
                  </a:solidFill>
                  <a:latin typeface="Arial" pitchFamily="34" charset="0"/>
                  <a:cs typeface="Arial" pitchFamily="34" charset="0"/>
                </a:rPr>
                <a:t>, </a:t>
              </a:r>
              <a:br>
                <a:rPr lang="en-US" sz="800" dirty="0">
                  <a:solidFill>
                    <a:srgbClr val="000000"/>
                  </a:solidFill>
                  <a:latin typeface="Arial" pitchFamily="34" charset="0"/>
                  <a:cs typeface="Arial" pitchFamily="34" charset="0"/>
                </a:rPr>
              </a:br>
              <a:r>
                <a:rPr lang="en-US" sz="800" dirty="0" err="1">
                  <a:solidFill>
                    <a:srgbClr val="000000"/>
                  </a:solidFill>
                  <a:latin typeface="Arial" pitchFamily="34" charset="0"/>
                  <a:cs typeface="Arial" pitchFamily="34" charset="0"/>
                </a:rPr>
                <a:t>xác</a:t>
              </a: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nhận</a:t>
              </a:r>
              <a:endParaRPr lang="en-US" sz="2000" dirty="0">
                <a:latin typeface="Arial" pitchFamily="34" charset="0"/>
                <a:cs typeface="Arial" pitchFamily="34" charset="0"/>
              </a:endParaRPr>
            </a:p>
          </p:txBody>
        </p:sp>
        <p:sp>
          <p:nvSpPr>
            <p:cNvPr id="7" name="Rectangle 364"/>
            <p:cNvSpPr>
              <a:spLocks noChangeArrowheads="1"/>
            </p:cNvSpPr>
            <p:nvPr/>
          </p:nvSpPr>
          <p:spPr bwMode="auto">
            <a:xfrm>
              <a:off x="7540625" y="5180103"/>
              <a:ext cx="1146175" cy="143348"/>
            </a:xfrm>
            <a:prstGeom prst="rect">
              <a:avLst/>
            </a:prstGeom>
            <a:solidFill>
              <a:schemeClr val="bg1"/>
            </a:solidFill>
            <a:ln w="9525">
              <a:noFill/>
              <a:miter lim="800000"/>
              <a:headEnd/>
              <a:tailEnd/>
            </a:ln>
          </p:spPr>
          <p:txBody>
            <a:bodyPr lIns="0" tIns="0" rIns="0" bIns="0">
              <a:spAutoFit/>
            </a:bodyPr>
            <a:lstStyle/>
            <a:p>
              <a:r>
                <a:rPr lang="en-US" sz="800" dirty="0" err="1">
                  <a:solidFill>
                    <a:srgbClr val="000000"/>
                  </a:solidFill>
                  <a:latin typeface="Arial" pitchFamily="34" charset="0"/>
                  <a:cs typeface="Arial" pitchFamily="34" charset="0"/>
                </a:rPr>
                <a:t>Giấy</a:t>
              </a: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phép</a:t>
              </a: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xây</a:t>
              </a: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dựng</a:t>
              </a:r>
              <a:endParaRPr lang="en-US" sz="2000" dirty="0">
                <a:latin typeface="Arial" pitchFamily="34" charset="0"/>
                <a:cs typeface="Arial" pitchFamily="34" charset="0"/>
              </a:endParaRPr>
            </a:p>
          </p:txBody>
        </p:sp>
        <p:sp>
          <p:nvSpPr>
            <p:cNvPr id="8" name="Rectangle 365"/>
            <p:cNvSpPr>
              <a:spLocks noChangeArrowheads="1"/>
            </p:cNvSpPr>
            <p:nvPr/>
          </p:nvSpPr>
          <p:spPr bwMode="auto">
            <a:xfrm>
              <a:off x="7540625" y="5410268"/>
              <a:ext cx="1146175" cy="286696"/>
            </a:xfrm>
            <a:prstGeom prst="rect">
              <a:avLst/>
            </a:prstGeom>
            <a:solidFill>
              <a:schemeClr val="bg1"/>
            </a:solidFill>
            <a:ln w="9525">
              <a:noFill/>
              <a:miter lim="800000"/>
              <a:headEnd/>
              <a:tailEnd/>
            </a:ln>
          </p:spPr>
          <p:txBody>
            <a:bodyPr lIns="0" tIns="0" rIns="0" bIns="0">
              <a:spAutoFit/>
            </a:bodyPr>
            <a:lstStyle/>
            <a:p>
              <a:r>
                <a:rPr lang="en-US" sz="800" dirty="0" err="1">
                  <a:solidFill>
                    <a:srgbClr val="000000"/>
                  </a:solidFill>
                  <a:latin typeface="Arial" pitchFamily="34" charset="0"/>
                  <a:cs typeface="Arial" pitchFamily="34" charset="0"/>
                </a:rPr>
                <a:t>Giấy</a:t>
              </a: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chứng</a:t>
              </a: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nhận</a:t>
              </a: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quyền</a:t>
              </a: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sử</a:t>
              </a: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dụng</a:t>
              </a: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đất</a:t>
              </a:r>
              <a:endParaRPr lang="en-US" sz="2000" dirty="0">
                <a:latin typeface="Arial" pitchFamily="34" charset="0"/>
                <a:cs typeface="Arial" pitchFamily="34" charset="0"/>
              </a:endParaRPr>
            </a:p>
          </p:txBody>
        </p:sp>
        <p:sp>
          <p:nvSpPr>
            <p:cNvPr id="9" name="Rectangle 366"/>
            <p:cNvSpPr>
              <a:spLocks noChangeArrowheads="1"/>
            </p:cNvSpPr>
            <p:nvPr/>
          </p:nvSpPr>
          <p:spPr bwMode="auto">
            <a:xfrm>
              <a:off x="7543800" y="5715000"/>
              <a:ext cx="1143000" cy="286696"/>
            </a:xfrm>
            <a:prstGeom prst="rect">
              <a:avLst/>
            </a:prstGeom>
            <a:solidFill>
              <a:schemeClr val="bg1"/>
            </a:solidFill>
            <a:ln w="9525">
              <a:noFill/>
              <a:miter lim="800000"/>
              <a:headEnd/>
              <a:tailEnd/>
            </a:ln>
          </p:spPr>
          <p:txBody>
            <a:bodyPr lIns="0" tIns="0" rIns="0" bIns="0">
              <a:spAutoFit/>
            </a:bodyPr>
            <a:lstStyle/>
            <a:p>
              <a:r>
                <a:rPr lang="en-US" sz="800" dirty="0" err="1">
                  <a:solidFill>
                    <a:srgbClr val="000000"/>
                  </a:solidFill>
                  <a:latin typeface="Arial" pitchFamily="34" charset="0"/>
                  <a:cs typeface="Arial" pitchFamily="34" charset="0"/>
                </a:rPr>
                <a:t>Các</a:t>
              </a: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thủ</a:t>
              </a: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tục</a:t>
              </a: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hành</a:t>
              </a: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chính</a:t>
              </a: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khác</a:t>
              </a:r>
              <a:endParaRPr lang="en-US" sz="2000" dirty="0">
                <a:latin typeface="Arial" pitchFamily="34" charset="0"/>
                <a:cs typeface="Arial" pitchFamily="34" charset="0"/>
              </a:endParaRPr>
            </a:p>
          </p:txBody>
        </p:sp>
      </p:grpSp>
      <p:sp>
        <p:nvSpPr>
          <p:cNvPr id="11" name="TextBox 10"/>
          <p:cNvSpPr txBox="1"/>
          <p:nvPr/>
        </p:nvSpPr>
        <p:spPr>
          <a:xfrm>
            <a:off x="152400" y="6193440"/>
            <a:ext cx="8839200"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a:t>
            </a:r>
            <a:r>
              <a:rPr lang="en-US" sz="900" dirty="0" smtClean="0">
                <a:latin typeface="Arial" pitchFamily="34" charset="0"/>
                <a:cs typeface="Arial" pitchFamily="34" charset="0"/>
              </a:rPr>
              <a:t>Nam, tr. 77</a:t>
            </a:r>
            <a:endParaRPr lang="en-GB" sz="1050"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52400"/>
            <a:ext cx="8153400" cy="369332"/>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GB" b="1" dirty="0" err="1" smtClean="0"/>
              <a:t>Biểu</a:t>
            </a:r>
            <a:r>
              <a:rPr lang="en-GB" b="1" dirty="0" smtClean="0"/>
              <a:t> </a:t>
            </a:r>
            <a:r>
              <a:rPr lang="en-GB" b="1" dirty="0" err="1" smtClean="0"/>
              <a:t>đồ</a:t>
            </a:r>
            <a:r>
              <a:rPr lang="en-GB" b="1" dirty="0" smtClean="0"/>
              <a:t> 3.5b</a:t>
            </a:r>
            <a:r>
              <a:rPr lang="en-GB" b="1" dirty="0"/>
              <a:t>: </a:t>
            </a:r>
            <a:r>
              <a:rPr lang="en-US" b="1" dirty="0" err="1" smtClean="0"/>
              <a:t>Thủ</a:t>
            </a:r>
            <a:r>
              <a:rPr lang="en-US" b="1" dirty="0" smtClean="0"/>
              <a:t> </a:t>
            </a:r>
            <a:r>
              <a:rPr lang="en-US" b="1" dirty="0" err="1" smtClean="0"/>
              <a:t>tục</a:t>
            </a:r>
            <a:r>
              <a:rPr lang="en-US" b="1" dirty="0" smtClean="0"/>
              <a:t> </a:t>
            </a:r>
            <a:r>
              <a:rPr lang="en-US" b="1" dirty="0" err="1" smtClean="0"/>
              <a:t>hành</a:t>
            </a:r>
            <a:r>
              <a:rPr lang="en-US" b="1" dirty="0" smtClean="0"/>
              <a:t> </a:t>
            </a:r>
            <a:r>
              <a:rPr lang="en-US" b="1" dirty="0" err="1" smtClean="0"/>
              <a:t>chính</a:t>
            </a:r>
            <a:r>
              <a:rPr lang="en-US" b="1" dirty="0" smtClean="0"/>
              <a:t> </a:t>
            </a:r>
            <a:r>
              <a:rPr lang="en-US" b="1" dirty="0" err="1" smtClean="0"/>
              <a:t>công</a:t>
            </a:r>
            <a:r>
              <a:rPr lang="en-US" b="1" dirty="0" smtClean="0"/>
              <a:t> (</a:t>
            </a:r>
            <a:r>
              <a:rPr lang="en-US" b="1" dirty="0" err="1" smtClean="0"/>
              <a:t>với</a:t>
            </a:r>
            <a:r>
              <a:rPr lang="en-US" b="1" dirty="0" smtClean="0"/>
              <a:t> </a:t>
            </a:r>
            <a:r>
              <a:rPr lang="en-US" b="1" dirty="0" err="1" smtClean="0"/>
              <a:t>khoảng</a:t>
            </a:r>
            <a:r>
              <a:rPr lang="en-US" b="1" dirty="0" smtClean="0"/>
              <a:t> tin </a:t>
            </a:r>
            <a:r>
              <a:rPr lang="en-US" b="1" dirty="0" err="1" smtClean="0"/>
              <a:t>cậy</a:t>
            </a:r>
            <a:r>
              <a:rPr lang="en-US" b="1" dirty="0" smtClean="0"/>
              <a:t> 95%) </a:t>
            </a:r>
            <a:endParaRPr lang="en-GB" sz="1600" b="1" dirty="0" smtClean="0"/>
          </a:p>
        </p:txBody>
      </p:sp>
      <p:graphicFrame>
        <p:nvGraphicFramePr>
          <p:cNvPr id="4" name="Chart 3"/>
          <p:cNvGraphicFramePr>
            <a:graphicFrameLocks noGrp="1"/>
          </p:cNvGraphicFramePr>
          <p:nvPr/>
        </p:nvGraphicFramePr>
        <p:xfrm>
          <a:off x="381000" y="609601"/>
          <a:ext cx="83820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52400" y="6193440"/>
            <a:ext cx="8839200"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a:t>
            </a:r>
            <a:r>
              <a:rPr lang="en-US" sz="900" dirty="0" smtClean="0">
                <a:latin typeface="Arial" pitchFamily="34" charset="0"/>
                <a:cs typeface="Arial" pitchFamily="34" charset="0"/>
              </a:rPr>
              <a:t>Nam, tr. 78</a:t>
            </a:r>
            <a:endParaRPr lang="en-GB" sz="1050"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3447"/>
            <a:ext cx="8534400" cy="369332"/>
          </a:xfrm>
          <a:prstGeom prst="rect">
            <a:avLst/>
          </a:prstGeom>
        </p:spPr>
        <p:txBody>
          <a:bodyPr wrap="square">
            <a:spAutoFit/>
          </a:bodyPr>
          <a:lstStyle/>
          <a:p>
            <a:pPr algn="ctr"/>
            <a:r>
              <a:rPr lang="en-GB" b="1" dirty="0" err="1" smtClean="0"/>
              <a:t>Bản</a:t>
            </a:r>
            <a:r>
              <a:rPr lang="en-GB" b="1" dirty="0" smtClean="0"/>
              <a:t> </a:t>
            </a:r>
            <a:r>
              <a:rPr lang="en-GB" b="1" dirty="0" err="1" smtClean="0"/>
              <a:t>đồ</a:t>
            </a:r>
            <a:r>
              <a:rPr lang="en-GB" b="1" dirty="0" smtClean="0"/>
              <a:t> 3.1:  </a:t>
            </a:r>
            <a:r>
              <a:rPr lang="en-GB" b="1" dirty="0" err="1" smtClean="0"/>
              <a:t>Tham</a:t>
            </a:r>
            <a:r>
              <a:rPr lang="en-GB" b="1" dirty="0" smtClean="0"/>
              <a:t> </a:t>
            </a:r>
            <a:r>
              <a:rPr lang="en-GB" b="1" dirty="0" err="1" smtClean="0"/>
              <a:t>gia</a:t>
            </a:r>
            <a:r>
              <a:rPr lang="en-GB" b="1" dirty="0" smtClean="0"/>
              <a:t> </a:t>
            </a:r>
            <a:r>
              <a:rPr lang="en-GB" b="1" dirty="0" err="1" smtClean="0"/>
              <a:t>của</a:t>
            </a:r>
            <a:r>
              <a:rPr lang="en-GB" b="1" dirty="0" smtClean="0"/>
              <a:t> </a:t>
            </a:r>
            <a:r>
              <a:rPr lang="en-GB" b="1" dirty="0" err="1" smtClean="0"/>
              <a:t>người</a:t>
            </a:r>
            <a:r>
              <a:rPr lang="en-GB" b="1" dirty="0" smtClean="0"/>
              <a:t> </a:t>
            </a:r>
            <a:r>
              <a:rPr lang="en-GB" b="1" dirty="0" err="1" smtClean="0"/>
              <a:t>dân</a:t>
            </a:r>
            <a:r>
              <a:rPr lang="en-GB" b="1" dirty="0" smtClean="0"/>
              <a:t> ở </a:t>
            </a:r>
            <a:r>
              <a:rPr lang="en-GB" b="1" dirty="0" err="1" smtClean="0"/>
              <a:t>cấp</a:t>
            </a:r>
            <a:r>
              <a:rPr lang="en-GB" b="1" dirty="0" smtClean="0"/>
              <a:t> </a:t>
            </a:r>
            <a:r>
              <a:rPr lang="en-GB" b="1" dirty="0" err="1" smtClean="0"/>
              <a:t>tỉnh</a:t>
            </a:r>
            <a:r>
              <a:rPr lang="en-GB" b="1" dirty="0" smtClean="0"/>
              <a:t> </a:t>
            </a:r>
            <a:r>
              <a:rPr lang="en-GB" b="1" dirty="0" err="1" smtClean="0"/>
              <a:t>phân</a:t>
            </a:r>
            <a:r>
              <a:rPr lang="en-GB" b="1" dirty="0" smtClean="0"/>
              <a:t> </a:t>
            </a:r>
            <a:r>
              <a:rPr lang="en-GB" b="1" dirty="0" err="1" smtClean="0"/>
              <a:t>theo</a:t>
            </a:r>
            <a:r>
              <a:rPr lang="en-GB" b="1" dirty="0" smtClean="0"/>
              <a:t> 4 </a:t>
            </a:r>
            <a:r>
              <a:rPr lang="en-GB" b="1" dirty="0" err="1" smtClean="0"/>
              <a:t>cấp</a:t>
            </a:r>
            <a:r>
              <a:rPr lang="en-GB" b="1" dirty="0" smtClean="0"/>
              <a:t> </a:t>
            </a:r>
            <a:r>
              <a:rPr lang="en-GB" b="1" dirty="0" err="1" smtClean="0"/>
              <a:t>độ</a:t>
            </a:r>
            <a:r>
              <a:rPr lang="en-GB" b="1" dirty="0" smtClean="0"/>
              <a:t> </a:t>
            </a:r>
            <a:r>
              <a:rPr lang="en-GB" b="1" dirty="0" err="1" smtClean="0"/>
              <a:t>hiệu</a:t>
            </a:r>
            <a:r>
              <a:rPr lang="en-GB" b="1" dirty="0" smtClean="0"/>
              <a:t> </a:t>
            </a:r>
            <a:r>
              <a:rPr lang="en-GB" b="1" dirty="0" err="1" smtClean="0"/>
              <a:t>quả</a:t>
            </a:r>
            <a:endParaRPr lang="en-US" b="1" dirty="0"/>
          </a:p>
        </p:txBody>
      </p:sp>
      <p:pic>
        <p:nvPicPr>
          <p:cNvPr id="5" name="Picture 2"/>
          <p:cNvPicPr>
            <a:picLocks noChangeAspect="1" noChangeArrowheads="1"/>
          </p:cNvPicPr>
          <p:nvPr/>
        </p:nvPicPr>
        <p:blipFill>
          <a:blip r:embed="rId2" cstate="screen"/>
          <a:srcRect/>
          <a:stretch>
            <a:fillRect/>
          </a:stretch>
        </p:blipFill>
        <p:spPr bwMode="auto">
          <a:xfrm>
            <a:off x="2057400" y="457200"/>
            <a:ext cx="5187979" cy="6400800"/>
          </a:xfrm>
          <a:prstGeom prst="rect">
            <a:avLst/>
          </a:prstGeom>
          <a:noFill/>
          <a:ln w="9525">
            <a:noFill/>
            <a:miter lim="800000"/>
            <a:headEnd/>
            <a:tailEnd/>
          </a:ln>
        </p:spPr>
      </p:pic>
      <p:sp>
        <p:nvSpPr>
          <p:cNvPr id="6" name="TextBox 5"/>
          <p:cNvSpPr txBox="1"/>
          <p:nvPr/>
        </p:nvSpPr>
        <p:spPr>
          <a:xfrm>
            <a:off x="7620000" y="3088481"/>
            <a:ext cx="1371600" cy="355481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a:t>
            </a:r>
            <a:r>
              <a:rPr lang="en-US" sz="900" spc="-10" dirty="0" smtClean="0">
                <a:latin typeface="Arial" pitchFamily="34" charset="0"/>
                <a:cs typeface="Arial" pitchFamily="34" charset="0"/>
              </a:rPr>
              <a:t>, tr. 31 </a:t>
            </a:r>
            <a:endParaRPr lang="en-GB" sz="1050" dirty="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0"/>
            <a:ext cx="8610600" cy="584775"/>
          </a:xfrm>
          <a:prstGeom prst="rect">
            <a:avLst/>
          </a:prstGeom>
          <a:noFill/>
        </p:spPr>
        <p:txBody>
          <a:bodyPr wrap="square" rtlCol="0">
            <a:spAutoFit/>
          </a:bodyPr>
          <a:lstStyle/>
          <a:p>
            <a:pPr algn="ctr"/>
            <a:r>
              <a:rPr lang="en-GB" sz="1400" b="1" dirty="0" err="1" smtClean="0"/>
              <a:t>Biểu</a:t>
            </a:r>
            <a:r>
              <a:rPr lang="en-GB" sz="1400" b="1" dirty="0" smtClean="0"/>
              <a:t> </a:t>
            </a:r>
            <a:r>
              <a:rPr lang="en-GB" sz="1400" b="1" dirty="0" err="1" smtClean="0"/>
              <a:t>đồ</a:t>
            </a:r>
            <a:r>
              <a:rPr lang="en-GB" sz="1400" b="1" dirty="0" smtClean="0"/>
              <a:t> 3.5c</a:t>
            </a:r>
            <a:r>
              <a:rPr lang="en-GB" sz="1400" b="1" dirty="0"/>
              <a:t>: </a:t>
            </a:r>
            <a:r>
              <a:rPr lang="en-GB" sz="1400" b="1" dirty="0" err="1" smtClean="0"/>
              <a:t>Đánh</a:t>
            </a:r>
            <a:r>
              <a:rPr lang="en-GB" sz="1400" b="1" dirty="0" smtClean="0"/>
              <a:t> </a:t>
            </a:r>
            <a:r>
              <a:rPr lang="en-GB" sz="1400" b="1" dirty="0" err="1" smtClean="0"/>
              <a:t>giá</a:t>
            </a:r>
            <a:r>
              <a:rPr lang="en-GB" sz="1400" b="1" dirty="0" smtClean="0"/>
              <a:t> </a:t>
            </a:r>
            <a:r>
              <a:rPr lang="en-GB" sz="1400" b="1" dirty="0" err="1" smtClean="0"/>
              <a:t>về</a:t>
            </a:r>
            <a:r>
              <a:rPr lang="en-GB" sz="1400" b="1" dirty="0" smtClean="0"/>
              <a:t> </a:t>
            </a:r>
            <a:r>
              <a:rPr lang="en-GB" sz="1400" b="1" dirty="0" err="1" smtClean="0"/>
              <a:t>thủ</a:t>
            </a:r>
            <a:r>
              <a:rPr lang="en-GB" sz="1400" b="1" dirty="0" smtClean="0"/>
              <a:t> </a:t>
            </a:r>
            <a:r>
              <a:rPr lang="en-GB" sz="1400" b="1" dirty="0" err="1" smtClean="0"/>
              <a:t>tục</a:t>
            </a:r>
            <a:r>
              <a:rPr lang="en-GB" sz="1400" b="1" dirty="0" smtClean="0"/>
              <a:t> </a:t>
            </a:r>
            <a:r>
              <a:rPr lang="en-GB" sz="1400" b="1" dirty="0" err="1" smtClean="0"/>
              <a:t>và</a:t>
            </a:r>
            <a:r>
              <a:rPr lang="en-GB" sz="1400" b="1" dirty="0" smtClean="0"/>
              <a:t> </a:t>
            </a:r>
            <a:r>
              <a:rPr lang="en-GB" sz="1400" b="1" dirty="0" err="1" smtClean="0"/>
              <a:t>chất</a:t>
            </a:r>
            <a:r>
              <a:rPr lang="en-GB" sz="1400" b="1" dirty="0" smtClean="0"/>
              <a:t> </a:t>
            </a:r>
            <a:r>
              <a:rPr lang="en-GB" sz="1400" b="1" dirty="0" err="1" smtClean="0"/>
              <a:t>lượng</a:t>
            </a:r>
            <a:r>
              <a:rPr lang="en-GB" sz="1400" b="1" dirty="0" smtClean="0"/>
              <a:t> </a:t>
            </a:r>
            <a:r>
              <a:rPr lang="en-GB" sz="1400" b="1" dirty="0" err="1" smtClean="0"/>
              <a:t>dịch</a:t>
            </a:r>
            <a:r>
              <a:rPr lang="en-GB" sz="1400" b="1" dirty="0" smtClean="0"/>
              <a:t> </a:t>
            </a:r>
            <a:r>
              <a:rPr lang="en-GB" sz="1400" b="1" dirty="0" err="1" smtClean="0"/>
              <a:t>vụ</a:t>
            </a:r>
            <a:r>
              <a:rPr lang="en-GB" sz="1400" b="1" dirty="0" smtClean="0"/>
              <a:t> </a:t>
            </a:r>
            <a:r>
              <a:rPr lang="en-GB" sz="1400" b="1" dirty="0" err="1" smtClean="0"/>
              <a:t>chứng</a:t>
            </a:r>
            <a:r>
              <a:rPr lang="en-GB" sz="1400" b="1" dirty="0" smtClean="0"/>
              <a:t> </a:t>
            </a:r>
            <a:r>
              <a:rPr lang="en-GB" sz="1400" b="1" dirty="0" err="1" smtClean="0"/>
              <a:t>thực</a:t>
            </a:r>
            <a:r>
              <a:rPr lang="en-GB" sz="1400" b="1" dirty="0" smtClean="0"/>
              <a:t>, </a:t>
            </a:r>
            <a:r>
              <a:rPr lang="en-GB" sz="1400" b="1" dirty="0" err="1" smtClean="0"/>
              <a:t>xác</a:t>
            </a:r>
            <a:r>
              <a:rPr lang="en-GB" sz="1400" b="1" dirty="0" smtClean="0"/>
              <a:t> </a:t>
            </a:r>
            <a:r>
              <a:rPr lang="en-GB" sz="1400" b="1" dirty="0" err="1" smtClean="0"/>
              <a:t>nhận</a:t>
            </a:r>
            <a:endParaRPr lang="en-US" sz="1400" b="1" dirty="0"/>
          </a:p>
          <a:p>
            <a:pPr algn="ctr"/>
            <a:r>
              <a:rPr lang="en-GB" sz="1400" dirty="0" smtClean="0"/>
              <a:t>(</a:t>
            </a:r>
            <a:r>
              <a:rPr lang="en-GB" sz="1400" dirty="0" err="1" smtClean="0"/>
              <a:t>Các</a:t>
            </a:r>
            <a:r>
              <a:rPr lang="en-GB" sz="1400" dirty="0" smtClean="0"/>
              <a:t> </a:t>
            </a:r>
            <a:r>
              <a:rPr lang="en-GB" sz="1400" dirty="0" err="1" smtClean="0"/>
              <a:t>cạnh</a:t>
            </a:r>
            <a:r>
              <a:rPr lang="en-GB" sz="1400" dirty="0" smtClean="0"/>
              <a:t> </a:t>
            </a:r>
            <a:r>
              <a:rPr lang="en-GB" sz="1400" dirty="0" err="1" smtClean="0"/>
              <a:t>từ</a:t>
            </a:r>
            <a:r>
              <a:rPr lang="en-GB" sz="1400" dirty="0" smtClean="0"/>
              <a:t> </a:t>
            </a:r>
            <a:r>
              <a:rPr lang="en-GB" sz="1400" dirty="0" err="1" smtClean="0"/>
              <a:t>tâm</a:t>
            </a:r>
            <a:r>
              <a:rPr lang="en-GB" sz="1400" dirty="0" smtClean="0"/>
              <a:t> </a:t>
            </a:r>
            <a:r>
              <a:rPr lang="en-GB" sz="1400" dirty="0" err="1" smtClean="0"/>
              <a:t>hình</a:t>
            </a:r>
            <a:r>
              <a:rPr lang="en-GB" sz="1400" dirty="0" smtClean="0"/>
              <a:t> </a:t>
            </a:r>
            <a:r>
              <a:rPr lang="en-GB" sz="1400" dirty="0" err="1" smtClean="0"/>
              <a:t>sao</a:t>
            </a:r>
            <a:r>
              <a:rPr lang="en-GB" sz="1400" dirty="0" smtClean="0"/>
              <a:t> </a:t>
            </a:r>
            <a:r>
              <a:rPr lang="en-GB" sz="1400" dirty="0" err="1" smtClean="0"/>
              <a:t>thể</a:t>
            </a:r>
            <a:r>
              <a:rPr lang="en-GB" sz="1400" dirty="0" smtClean="0"/>
              <a:t> </a:t>
            </a:r>
            <a:r>
              <a:rPr lang="en-GB" sz="1400" dirty="0" err="1" smtClean="0"/>
              <a:t>hiện</a:t>
            </a:r>
            <a:r>
              <a:rPr lang="en-GB" sz="1400" dirty="0" smtClean="0"/>
              <a:t> </a:t>
            </a:r>
            <a:r>
              <a:rPr lang="en-GB" sz="1400" dirty="0" err="1" smtClean="0"/>
              <a:t>mức</a:t>
            </a:r>
            <a:r>
              <a:rPr lang="en-GB" sz="1400" dirty="0" smtClean="0"/>
              <a:t> </a:t>
            </a:r>
            <a:r>
              <a:rPr lang="en-GB" sz="1400" dirty="0" err="1" smtClean="0"/>
              <a:t>độ</a:t>
            </a:r>
            <a:r>
              <a:rPr lang="en-GB" sz="1400" dirty="0" smtClean="0"/>
              <a:t> </a:t>
            </a:r>
            <a:r>
              <a:rPr lang="en-GB" sz="1400" dirty="0" err="1" smtClean="0"/>
              <a:t>đồng</a:t>
            </a:r>
            <a:r>
              <a:rPr lang="en-GB" sz="1400" dirty="0" smtClean="0"/>
              <a:t> ý </a:t>
            </a:r>
            <a:r>
              <a:rPr lang="en-GB" sz="1400" dirty="0" err="1" smtClean="0"/>
              <a:t>với</a:t>
            </a:r>
            <a:r>
              <a:rPr lang="en-GB" sz="1400" dirty="0" smtClean="0"/>
              <a:t> </a:t>
            </a:r>
            <a:r>
              <a:rPr lang="en-GB" sz="1400" dirty="0" err="1" smtClean="0"/>
              <a:t>những</a:t>
            </a:r>
            <a:r>
              <a:rPr lang="en-GB" sz="1400" dirty="0" smtClean="0"/>
              <a:t> </a:t>
            </a:r>
            <a:r>
              <a:rPr lang="en-GB" sz="1400" dirty="0" err="1" smtClean="0"/>
              <a:t>nhận</a:t>
            </a:r>
            <a:r>
              <a:rPr lang="en-GB" sz="1400" dirty="0" smtClean="0"/>
              <a:t> </a:t>
            </a:r>
            <a:r>
              <a:rPr lang="en-GB" sz="1400" dirty="0" err="1" smtClean="0"/>
              <a:t>định</a:t>
            </a:r>
            <a:r>
              <a:rPr lang="en-GB" sz="1400" dirty="0" smtClean="0"/>
              <a:t> </a:t>
            </a:r>
            <a:r>
              <a:rPr lang="en-GB" sz="1400" dirty="0" err="1" smtClean="0"/>
              <a:t>được</a:t>
            </a:r>
            <a:r>
              <a:rPr lang="en-GB" sz="1400" dirty="0" smtClean="0"/>
              <a:t> </a:t>
            </a:r>
            <a:r>
              <a:rPr lang="en-GB" sz="1400" dirty="0" err="1" smtClean="0"/>
              <a:t>nêu</a:t>
            </a:r>
            <a:r>
              <a:rPr lang="en-GB" sz="1400" dirty="0" smtClean="0"/>
              <a:t> </a:t>
            </a:r>
            <a:r>
              <a:rPr lang="en-GB" sz="1400" dirty="0" err="1" smtClean="0"/>
              <a:t>trong</a:t>
            </a:r>
            <a:r>
              <a:rPr lang="en-GB" sz="1400" dirty="0" smtClean="0"/>
              <a:t> </a:t>
            </a:r>
            <a:r>
              <a:rPr lang="en-GB" sz="1400" dirty="0" err="1" smtClean="0"/>
              <a:t>chú</a:t>
            </a:r>
            <a:r>
              <a:rPr lang="en-GB" sz="1400" dirty="0" smtClean="0"/>
              <a:t> </a:t>
            </a:r>
            <a:r>
              <a:rPr lang="en-GB" sz="1400" dirty="0" err="1" smtClean="0"/>
              <a:t>giải</a:t>
            </a:r>
            <a:r>
              <a:rPr lang="en-GB" sz="1400" dirty="0" smtClean="0"/>
              <a:t> </a:t>
            </a:r>
            <a:r>
              <a:rPr lang="en-GB" sz="1400" dirty="0" err="1" smtClean="0"/>
              <a:t>biểu</a:t>
            </a:r>
            <a:r>
              <a:rPr lang="en-GB" sz="1400" dirty="0" smtClean="0"/>
              <a:t> </a:t>
            </a:r>
            <a:r>
              <a:rPr lang="en-GB" sz="1400" dirty="0" err="1" smtClean="0"/>
              <a:t>đồ</a:t>
            </a:r>
            <a:r>
              <a:rPr lang="en-GB" sz="1400" dirty="0" smtClean="0"/>
              <a:t>)</a:t>
            </a:r>
            <a:r>
              <a:rPr lang="en-US" dirty="0" smtClean="0"/>
              <a:t> </a:t>
            </a:r>
            <a:endParaRPr lang="en-GB" dirty="0"/>
          </a:p>
        </p:txBody>
      </p:sp>
      <p:grpSp>
        <p:nvGrpSpPr>
          <p:cNvPr id="4" name="Group 15"/>
          <p:cNvGrpSpPr>
            <a:grpSpLocks/>
          </p:cNvGrpSpPr>
          <p:nvPr/>
        </p:nvGrpSpPr>
        <p:grpSpPr bwMode="auto">
          <a:xfrm>
            <a:off x="173038" y="838200"/>
            <a:ext cx="8742362" cy="5943600"/>
            <a:chOff x="21204" y="609600"/>
            <a:chExt cx="9046596" cy="6172200"/>
          </a:xfrm>
        </p:grpSpPr>
        <p:grpSp>
          <p:nvGrpSpPr>
            <p:cNvPr id="7" name="Group 12"/>
            <p:cNvGrpSpPr>
              <a:grpSpLocks/>
            </p:cNvGrpSpPr>
            <p:nvPr/>
          </p:nvGrpSpPr>
          <p:grpSpPr bwMode="auto">
            <a:xfrm>
              <a:off x="43321" y="609600"/>
              <a:ext cx="9024479" cy="6172200"/>
              <a:chOff x="43321" y="762000"/>
              <a:chExt cx="9024479" cy="6019800"/>
            </a:xfrm>
          </p:grpSpPr>
          <p:pic>
            <p:nvPicPr>
              <p:cNvPr id="10" name="Picture 4"/>
              <p:cNvPicPr>
                <a:picLocks noChangeAspect="1" noChangeArrowheads="1"/>
              </p:cNvPicPr>
              <p:nvPr/>
            </p:nvPicPr>
            <p:blipFill>
              <a:blip r:embed="rId2" cstate="print"/>
              <a:srcRect/>
              <a:stretch>
                <a:fillRect/>
              </a:stretch>
            </p:blipFill>
            <p:spPr bwMode="auto">
              <a:xfrm>
                <a:off x="43321" y="762000"/>
                <a:ext cx="9024479" cy="6019800"/>
              </a:xfrm>
              <a:prstGeom prst="rect">
                <a:avLst/>
              </a:prstGeom>
              <a:noFill/>
              <a:ln w="9525">
                <a:noFill/>
                <a:miter lim="800000"/>
                <a:headEnd/>
                <a:tailEnd/>
              </a:ln>
            </p:spPr>
          </p:pic>
          <p:sp>
            <p:nvSpPr>
              <p:cNvPr id="11" name="TextBox 7"/>
              <p:cNvSpPr txBox="1">
                <a:spLocks noChangeArrowheads="1"/>
              </p:cNvSpPr>
              <p:nvPr/>
            </p:nvSpPr>
            <p:spPr bwMode="auto">
              <a:xfrm>
                <a:off x="6324600" y="1049178"/>
                <a:ext cx="2743200" cy="280550"/>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Thông tin rõ ràng về thủ tục cần làm</a:t>
                </a:r>
              </a:p>
            </p:txBody>
          </p:sp>
          <p:sp>
            <p:nvSpPr>
              <p:cNvPr id="12" name="TextBox 8"/>
              <p:cNvSpPr txBox="1">
                <a:spLocks noChangeArrowheads="1"/>
              </p:cNvSpPr>
              <p:nvPr/>
            </p:nvSpPr>
            <p:spPr bwMode="auto">
              <a:xfrm>
                <a:off x="6324600" y="1353978"/>
                <a:ext cx="2667000" cy="280550"/>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Phí được niêm yết công khai</a:t>
                </a:r>
              </a:p>
            </p:txBody>
          </p:sp>
          <p:sp>
            <p:nvSpPr>
              <p:cNvPr id="13" name="TextBox 9"/>
              <p:cNvSpPr txBox="1">
                <a:spLocks noChangeArrowheads="1"/>
              </p:cNvSpPr>
              <p:nvPr/>
            </p:nvSpPr>
            <p:spPr bwMode="auto">
              <a:xfrm>
                <a:off x="6324600" y="1658778"/>
                <a:ext cx="2667000" cy="280550"/>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Công chức có trình độ nghiệp vụ</a:t>
                </a:r>
              </a:p>
            </p:txBody>
          </p:sp>
          <p:sp>
            <p:nvSpPr>
              <p:cNvPr id="14" name="TextBox 10"/>
              <p:cNvSpPr txBox="1">
                <a:spLocks noChangeArrowheads="1"/>
              </p:cNvSpPr>
              <p:nvPr/>
            </p:nvSpPr>
            <p:spPr bwMode="auto">
              <a:xfrm>
                <a:off x="6324600" y="1963578"/>
                <a:ext cx="2667000" cy="280550"/>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Được đối xử hợp lý</a:t>
                </a:r>
              </a:p>
            </p:txBody>
          </p:sp>
          <p:sp>
            <p:nvSpPr>
              <p:cNvPr id="15" name="TextBox 17"/>
              <p:cNvSpPr txBox="1">
                <a:spLocks noChangeArrowheads="1"/>
              </p:cNvSpPr>
              <p:nvPr/>
            </p:nvSpPr>
            <p:spPr bwMode="auto">
              <a:xfrm>
                <a:off x="6324600" y="2268378"/>
                <a:ext cx="2667000" cy="280550"/>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Không quá nhiều giấy tờ</a:t>
                </a:r>
              </a:p>
            </p:txBody>
          </p:sp>
          <p:sp>
            <p:nvSpPr>
              <p:cNvPr id="16" name="TextBox 18"/>
              <p:cNvSpPr txBox="1">
                <a:spLocks noChangeArrowheads="1"/>
              </p:cNvSpPr>
              <p:nvPr/>
            </p:nvSpPr>
            <p:spPr bwMode="auto">
              <a:xfrm>
                <a:off x="6324600" y="2514600"/>
                <a:ext cx="2667000" cy="280550"/>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Được hẹn rõ ngày nhận kết quả</a:t>
                </a:r>
              </a:p>
            </p:txBody>
          </p:sp>
          <p:sp>
            <p:nvSpPr>
              <p:cNvPr id="17" name="TextBox 19"/>
              <p:cNvSpPr txBox="1">
                <a:spLocks noChangeArrowheads="1"/>
              </p:cNvSpPr>
              <p:nvPr/>
            </p:nvSpPr>
            <p:spPr bwMode="auto">
              <a:xfrm>
                <a:off x="6324600" y="2819400"/>
                <a:ext cx="2667000" cy="280550"/>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Nhận được kết quả như lịch hẹn</a:t>
                </a:r>
              </a:p>
            </p:txBody>
          </p:sp>
          <p:sp>
            <p:nvSpPr>
              <p:cNvPr id="18" name="TextBox 20"/>
              <p:cNvSpPr txBox="1">
                <a:spLocks noChangeArrowheads="1"/>
              </p:cNvSpPr>
              <p:nvPr/>
            </p:nvSpPr>
            <p:spPr bwMode="auto">
              <a:xfrm>
                <a:off x="6324600" y="3124200"/>
                <a:ext cx="2667000" cy="280550"/>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Hài lòng với dịch vụ nhận được</a:t>
                </a:r>
              </a:p>
            </p:txBody>
          </p:sp>
        </p:grpSp>
        <p:sp>
          <p:nvSpPr>
            <p:cNvPr id="8" name="TextBox 5"/>
            <p:cNvSpPr txBox="1">
              <a:spLocks noChangeArrowheads="1"/>
            </p:cNvSpPr>
            <p:nvPr/>
          </p:nvSpPr>
          <p:spPr bwMode="auto">
            <a:xfrm>
              <a:off x="21204" y="914400"/>
              <a:ext cx="767161" cy="319615"/>
            </a:xfrm>
            <a:prstGeom prst="rect">
              <a:avLst/>
            </a:prstGeom>
            <a:noFill/>
            <a:ln w="9525">
              <a:noFill/>
              <a:miter lim="800000"/>
              <a:headEnd/>
              <a:tailEnd/>
            </a:ln>
          </p:spPr>
          <p:txBody>
            <a:bodyPr wrap="square">
              <a:spAutoFit/>
            </a:bodyPr>
            <a:lstStyle/>
            <a:p>
              <a:r>
                <a:rPr lang="en-US" sz="700" dirty="0" err="1">
                  <a:latin typeface="Arial" pitchFamily="34" charset="0"/>
                  <a:cs typeface="Arial" pitchFamily="34" charset="0"/>
                </a:rPr>
                <a:t>Hoàn</a:t>
              </a:r>
              <a:r>
                <a:rPr lang="en-US" sz="700" dirty="0">
                  <a:latin typeface="Arial" pitchFamily="34" charset="0"/>
                  <a:cs typeface="Arial" pitchFamily="34" charset="0"/>
                </a:rPr>
                <a:t> </a:t>
              </a:r>
              <a:r>
                <a:rPr lang="en-US" sz="700" dirty="0" err="1">
                  <a:latin typeface="Arial" pitchFamily="34" charset="0"/>
                  <a:cs typeface="Arial" pitchFamily="34" charset="0"/>
                </a:rPr>
                <a:t>toàn</a:t>
              </a:r>
              <a:r>
                <a:rPr lang="en-US" sz="700" dirty="0">
                  <a:latin typeface="Arial" pitchFamily="34" charset="0"/>
                  <a:cs typeface="Arial" pitchFamily="34" charset="0"/>
                </a:rPr>
                <a:t> </a:t>
              </a:r>
              <a:r>
                <a:rPr lang="en-US" sz="700" dirty="0" err="1">
                  <a:latin typeface="Arial" pitchFamily="34" charset="0"/>
                  <a:cs typeface="Arial" pitchFamily="34" charset="0"/>
                </a:rPr>
                <a:t>không</a:t>
              </a:r>
              <a:r>
                <a:rPr lang="en-US" sz="700" dirty="0">
                  <a:latin typeface="Arial" pitchFamily="34" charset="0"/>
                  <a:cs typeface="Arial" pitchFamily="34" charset="0"/>
                </a:rPr>
                <a:t> </a:t>
              </a:r>
              <a:r>
                <a:rPr lang="en-US" sz="700" dirty="0" err="1">
                  <a:latin typeface="Arial" pitchFamily="34" charset="0"/>
                  <a:cs typeface="Arial" pitchFamily="34" charset="0"/>
                </a:rPr>
                <a:t>đúng</a:t>
              </a:r>
              <a:endParaRPr lang="en-US" sz="1000" dirty="0">
                <a:latin typeface="Arial" pitchFamily="34" charset="0"/>
                <a:cs typeface="Arial" pitchFamily="34" charset="0"/>
              </a:endParaRPr>
            </a:p>
          </p:txBody>
        </p:sp>
        <p:sp>
          <p:nvSpPr>
            <p:cNvPr id="9" name="TextBox 5"/>
            <p:cNvSpPr txBox="1">
              <a:spLocks noChangeArrowheads="1"/>
            </p:cNvSpPr>
            <p:nvPr/>
          </p:nvSpPr>
          <p:spPr bwMode="auto">
            <a:xfrm>
              <a:off x="1419187" y="5199185"/>
              <a:ext cx="473103" cy="431479"/>
            </a:xfrm>
            <a:prstGeom prst="rect">
              <a:avLst/>
            </a:prstGeom>
            <a:solidFill>
              <a:schemeClr val="bg1"/>
            </a:solidFill>
            <a:ln w="9525">
              <a:noFill/>
              <a:miter lim="800000"/>
              <a:headEnd/>
              <a:tailEnd/>
            </a:ln>
          </p:spPr>
          <p:txBody>
            <a:bodyPr>
              <a:spAutoFit/>
            </a:bodyPr>
            <a:lstStyle/>
            <a:p>
              <a:r>
                <a:rPr lang="en-US" sz="700" dirty="0" err="1">
                  <a:latin typeface="Arial" pitchFamily="34" charset="0"/>
                  <a:cs typeface="Arial" pitchFamily="34" charset="0"/>
                </a:rPr>
                <a:t>Hoàn</a:t>
              </a:r>
              <a:r>
                <a:rPr lang="en-US" sz="700" dirty="0">
                  <a:latin typeface="Arial" pitchFamily="34" charset="0"/>
                  <a:cs typeface="Arial" pitchFamily="34" charset="0"/>
                </a:rPr>
                <a:t> </a:t>
              </a:r>
              <a:r>
                <a:rPr lang="en-US" sz="700" dirty="0" err="1">
                  <a:latin typeface="Arial" pitchFamily="34" charset="0"/>
                  <a:cs typeface="Arial" pitchFamily="34" charset="0"/>
                </a:rPr>
                <a:t>toàn</a:t>
              </a:r>
              <a:r>
                <a:rPr lang="en-US" sz="700" dirty="0">
                  <a:latin typeface="Arial" pitchFamily="34" charset="0"/>
                  <a:cs typeface="Arial" pitchFamily="34" charset="0"/>
                </a:rPr>
                <a:t> </a:t>
              </a:r>
              <a:r>
                <a:rPr lang="en-US" sz="700" dirty="0" err="1">
                  <a:latin typeface="Arial" pitchFamily="34" charset="0"/>
                  <a:cs typeface="Arial" pitchFamily="34" charset="0"/>
                </a:rPr>
                <a:t>đúng</a:t>
              </a:r>
              <a:endParaRPr lang="en-US" sz="1000" dirty="0">
                <a:latin typeface="Arial" pitchFamily="34" charset="0"/>
                <a:cs typeface="Arial" pitchFamily="34" charset="0"/>
              </a:endParaRPr>
            </a:p>
          </p:txBody>
        </p:sp>
      </p:grpSp>
      <p:sp>
        <p:nvSpPr>
          <p:cNvPr id="19" name="TextBox 18"/>
          <p:cNvSpPr txBox="1"/>
          <p:nvPr/>
        </p:nvSpPr>
        <p:spPr>
          <a:xfrm>
            <a:off x="152400" y="6193440"/>
            <a:ext cx="8839200"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a:t>
            </a:r>
            <a:r>
              <a:rPr lang="en-US" sz="900" dirty="0" smtClean="0">
                <a:latin typeface="Arial" pitchFamily="34" charset="0"/>
                <a:cs typeface="Arial" pitchFamily="34" charset="0"/>
              </a:rPr>
              <a:t>Nam, tr. 82</a:t>
            </a:r>
            <a:endParaRPr lang="en-GB" sz="1050" dirty="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0"/>
            <a:ext cx="8305800" cy="584775"/>
          </a:xfrm>
          <a:prstGeom prst="rect">
            <a:avLst/>
          </a:prstGeom>
          <a:noFill/>
        </p:spPr>
        <p:txBody>
          <a:bodyPr wrap="square" rtlCol="0">
            <a:spAutoFit/>
          </a:bodyPr>
          <a:lstStyle/>
          <a:p>
            <a:pPr algn="ctr"/>
            <a:r>
              <a:rPr lang="en-GB" sz="1600" b="1" dirty="0" err="1" smtClean="0"/>
              <a:t>Biểu</a:t>
            </a:r>
            <a:r>
              <a:rPr lang="en-GB" sz="1600" b="1" dirty="0" smtClean="0"/>
              <a:t> </a:t>
            </a:r>
            <a:r>
              <a:rPr lang="en-GB" sz="1600" b="1" dirty="0" err="1" smtClean="0"/>
              <a:t>đồ</a:t>
            </a:r>
            <a:r>
              <a:rPr lang="en-GB" sz="1600" b="1" dirty="0" smtClean="0"/>
              <a:t> 3.5d: </a:t>
            </a:r>
            <a:r>
              <a:rPr lang="en-GB" sz="1600" b="1" dirty="0" err="1" smtClean="0"/>
              <a:t>Đánh</a:t>
            </a:r>
            <a:r>
              <a:rPr lang="en-GB" sz="1600" b="1" dirty="0" smtClean="0"/>
              <a:t> </a:t>
            </a:r>
            <a:r>
              <a:rPr lang="en-GB" sz="1600" b="1" dirty="0" err="1" smtClean="0"/>
              <a:t>giá</a:t>
            </a:r>
            <a:r>
              <a:rPr lang="en-GB" sz="1600" b="1" dirty="0" smtClean="0"/>
              <a:t> </a:t>
            </a:r>
            <a:r>
              <a:rPr lang="en-GB" sz="1600" b="1" dirty="0" err="1" smtClean="0"/>
              <a:t>về</a:t>
            </a:r>
            <a:r>
              <a:rPr lang="en-GB" sz="1600" b="1" dirty="0" smtClean="0"/>
              <a:t> </a:t>
            </a:r>
            <a:r>
              <a:rPr lang="en-GB" sz="1600" b="1" dirty="0" err="1" smtClean="0"/>
              <a:t>thủ</a:t>
            </a:r>
            <a:r>
              <a:rPr lang="en-GB" sz="1600" b="1" dirty="0" smtClean="0"/>
              <a:t> </a:t>
            </a:r>
            <a:r>
              <a:rPr lang="en-GB" sz="1600" b="1" dirty="0" err="1" smtClean="0"/>
              <a:t>tục</a:t>
            </a:r>
            <a:r>
              <a:rPr lang="en-GB" sz="1600" b="1" dirty="0" smtClean="0"/>
              <a:t> </a:t>
            </a:r>
            <a:r>
              <a:rPr lang="en-GB" sz="1600" b="1" dirty="0" err="1" smtClean="0"/>
              <a:t>và</a:t>
            </a:r>
            <a:r>
              <a:rPr lang="en-GB" sz="1600" b="1" dirty="0" smtClean="0"/>
              <a:t> </a:t>
            </a:r>
            <a:r>
              <a:rPr lang="en-GB" sz="1600" b="1" dirty="0" err="1" smtClean="0"/>
              <a:t>chất</a:t>
            </a:r>
            <a:r>
              <a:rPr lang="en-GB" sz="1600" b="1" dirty="0" smtClean="0"/>
              <a:t> </a:t>
            </a:r>
            <a:r>
              <a:rPr lang="en-GB" sz="1600" b="1" dirty="0" err="1" smtClean="0"/>
              <a:t>lượng</a:t>
            </a:r>
            <a:r>
              <a:rPr lang="en-GB" sz="1600" b="1" dirty="0" smtClean="0"/>
              <a:t> </a:t>
            </a:r>
            <a:r>
              <a:rPr lang="en-GB" sz="1600" b="1" dirty="0" err="1" smtClean="0"/>
              <a:t>dịch</a:t>
            </a:r>
            <a:r>
              <a:rPr lang="en-GB" sz="1600" b="1" dirty="0" smtClean="0"/>
              <a:t> </a:t>
            </a:r>
            <a:r>
              <a:rPr lang="en-GB" sz="1600" b="1" dirty="0" err="1" smtClean="0"/>
              <a:t>vụ</a:t>
            </a:r>
            <a:r>
              <a:rPr lang="en-GB" sz="1600" b="1" dirty="0" smtClean="0"/>
              <a:t> </a:t>
            </a:r>
            <a:r>
              <a:rPr lang="en-GB" sz="1600" b="1" dirty="0" err="1" smtClean="0"/>
              <a:t>hành</a:t>
            </a:r>
            <a:r>
              <a:rPr lang="en-GB" sz="1600" b="1" dirty="0" smtClean="0"/>
              <a:t> </a:t>
            </a:r>
            <a:r>
              <a:rPr lang="en-GB" sz="1600" b="1" dirty="0" err="1" smtClean="0"/>
              <a:t>chính</a:t>
            </a:r>
            <a:r>
              <a:rPr lang="en-GB" sz="1600" b="1" dirty="0" smtClean="0"/>
              <a:t> </a:t>
            </a:r>
            <a:r>
              <a:rPr lang="en-GB" sz="1600" b="1" dirty="0" err="1" smtClean="0"/>
              <a:t>cấp</a:t>
            </a:r>
            <a:r>
              <a:rPr lang="en-GB" sz="1600" b="1" dirty="0" smtClean="0"/>
              <a:t> </a:t>
            </a:r>
            <a:r>
              <a:rPr lang="en-GB" sz="1600" b="1" dirty="0" err="1" smtClean="0"/>
              <a:t>phép</a:t>
            </a:r>
            <a:r>
              <a:rPr lang="en-GB" sz="1600" b="1" dirty="0" smtClean="0"/>
              <a:t> </a:t>
            </a:r>
            <a:r>
              <a:rPr lang="en-GB" sz="1600" b="1" dirty="0" err="1" smtClean="0"/>
              <a:t>xây</a:t>
            </a:r>
            <a:r>
              <a:rPr lang="en-GB" sz="1600" b="1" dirty="0" smtClean="0"/>
              <a:t> </a:t>
            </a:r>
            <a:r>
              <a:rPr lang="en-GB" sz="1600" b="1" dirty="0" err="1" smtClean="0"/>
              <a:t>dựng</a:t>
            </a:r>
            <a:endParaRPr lang="en-GB" sz="1600" b="1" dirty="0" smtClean="0"/>
          </a:p>
          <a:p>
            <a:pPr algn="ctr"/>
            <a:r>
              <a:rPr lang="en-GB" sz="1200" dirty="0" smtClean="0"/>
              <a:t>(</a:t>
            </a:r>
            <a:r>
              <a:rPr lang="en-GB" sz="1200" dirty="0" err="1" smtClean="0"/>
              <a:t>Các</a:t>
            </a:r>
            <a:r>
              <a:rPr lang="en-GB" sz="1200" dirty="0" smtClean="0"/>
              <a:t> </a:t>
            </a:r>
            <a:r>
              <a:rPr lang="en-GB" sz="1200" dirty="0" err="1" smtClean="0"/>
              <a:t>cạnh</a:t>
            </a:r>
            <a:r>
              <a:rPr lang="en-GB" sz="1200" dirty="0" smtClean="0"/>
              <a:t> </a:t>
            </a:r>
            <a:r>
              <a:rPr lang="en-GB" sz="1200" dirty="0" err="1" smtClean="0"/>
              <a:t>từ</a:t>
            </a:r>
            <a:r>
              <a:rPr lang="en-GB" sz="1200" dirty="0" smtClean="0"/>
              <a:t> </a:t>
            </a:r>
            <a:r>
              <a:rPr lang="en-GB" sz="1200" dirty="0" err="1" smtClean="0"/>
              <a:t>tâm</a:t>
            </a:r>
            <a:r>
              <a:rPr lang="en-GB" sz="1200" dirty="0" smtClean="0"/>
              <a:t> </a:t>
            </a:r>
            <a:r>
              <a:rPr lang="en-GB" sz="1200" dirty="0" err="1" smtClean="0"/>
              <a:t>hình</a:t>
            </a:r>
            <a:r>
              <a:rPr lang="en-GB" sz="1200" dirty="0" smtClean="0"/>
              <a:t> </a:t>
            </a:r>
            <a:r>
              <a:rPr lang="en-GB" sz="1200" dirty="0" err="1" smtClean="0"/>
              <a:t>sao</a:t>
            </a:r>
            <a:r>
              <a:rPr lang="en-GB" sz="1200" dirty="0" smtClean="0"/>
              <a:t> </a:t>
            </a:r>
            <a:r>
              <a:rPr lang="en-GB" sz="1200" dirty="0" err="1" smtClean="0"/>
              <a:t>thể</a:t>
            </a:r>
            <a:r>
              <a:rPr lang="en-GB" sz="1200" dirty="0" smtClean="0"/>
              <a:t> </a:t>
            </a:r>
            <a:r>
              <a:rPr lang="en-GB" sz="1200" dirty="0" err="1" smtClean="0"/>
              <a:t>hiện</a:t>
            </a:r>
            <a:r>
              <a:rPr lang="en-GB" sz="1200" dirty="0" smtClean="0"/>
              <a:t> </a:t>
            </a:r>
            <a:r>
              <a:rPr lang="en-GB" sz="1200" dirty="0" err="1" smtClean="0"/>
              <a:t>mức</a:t>
            </a:r>
            <a:r>
              <a:rPr lang="en-GB" sz="1200" dirty="0" smtClean="0"/>
              <a:t> </a:t>
            </a:r>
            <a:r>
              <a:rPr lang="en-GB" sz="1200" dirty="0" err="1" smtClean="0"/>
              <a:t>độ</a:t>
            </a:r>
            <a:r>
              <a:rPr lang="en-GB" sz="1200" dirty="0" smtClean="0"/>
              <a:t> </a:t>
            </a:r>
            <a:r>
              <a:rPr lang="en-GB" sz="1200" dirty="0" err="1" smtClean="0"/>
              <a:t>đồng</a:t>
            </a:r>
            <a:r>
              <a:rPr lang="en-GB" sz="1200" dirty="0" smtClean="0"/>
              <a:t> ý </a:t>
            </a:r>
            <a:r>
              <a:rPr lang="en-GB" sz="1200" dirty="0" err="1" smtClean="0"/>
              <a:t>với</a:t>
            </a:r>
            <a:r>
              <a:rPr lang="en-GB" sz="1200" dirty="0" smtClean="0"/>
              <a:t> </a:t>
            </a:r>
            <a:r>
              <a:rPr lang="en-GB" sz="1200" dirty="0" err="1" smtClean="0"/>
              <a:t>những</a:t>
            </a:r>
            <a:r>
              <a:rPr lang="en-GB" sz="1200" dirty="0" smtClean="0"/>
              <a:t> </a:t>
            </a:r>
            <a:r>
              <a:rPr lang="en-GB" sz="1200" dirty="0" err="1" smtClean="0"/>
              <a:t>nhận</a:t>
            </a:r>
            <a:r>
              <a:rPr lang="en-GB" sz="1200" dirty="0" smtClean="0"/>
              <a:t> </a:t>
            </a:r>
            <a:r>
              <a:rPr lang="en-GB" sz="1200" dirty="0" err="1" smtClean="0"/>
              <a:t>định</a:t>
            </a:r>
            <a:r>
              <a:rPr lang="en-GB" sz="1200" dirty="0" smtClean="0"/>
              <a:t> </a:t>
            </a:r>
            <a:r>
              <a:rPr lang="en-GB" sz="1200" dirty="0" err="1" smtClean="0"/>
              <a:t>được</a:t>
            </a:r>
            <a:r>
              <a:rPr lang="en-GB" sz="1200" dirty="0" smtClean="0"/>
              <a:t> </a:t>
            </a:r>
            <a:r>
              <a:rPr lang="en-GB" sz="1200" dirty="0" err="1" smtClean="0"/>
              <a:t>nêu</a:t>
            </a:r>
            <a:r>
              <a:rPr lang="en-GB" sz="1200" dirty="0" smtClean="0"/>
              <a:t> </a:t>
            </a:r>
            <a:r>
              <a:rPr lang="en-GB" sz="1200" dirty="0" err="1" smtClean="0"/>
              <a:t>trong</a:t>
            </a:r>
            <a:r>
              <a:rPr lang="en-GB" sz="1200" dirty="0" smtClean="0"/>
              <a:t> </a:t>
            </a:r>
            <a:r>
              <a:rPr lang="en-GB" sz="1200" dirty="0" err="1" smtClean="0"/>
              <a:t>chú</a:t>
            </a:r>
            <a:r>
              <a:rPr lang="en-GB" sz="1200" dirty="0" smtClean="0"/>
              <a:t> </a:t>
            </a:r>
            <a:r>
              <a:rPr lang="en-GB" sz="1200" dirty="0" err="1" smtClean="0"/>
              <a:t>giải</a:t>
            </a:r>
            <a:r>
              <a:rPr lang="en-GB" sz="1200" dirty="0" smtClean="0"/>
              <a:t> </a:t>
            </a:r>
            <a:r>
              <a:rPr lang="en-GB" sz="1200" dirty="0" err="1" smtClean="0"/>
              <a:t>biểu</a:t>
            </a:r>
            <a:r>
              <a:rPr lang="en-GB" sz="1200" dirty="0" smtClean="0"/>
              <a:t> </a:t>
            </a:r>
            <a:r>
              <a:rPr lang="en-GB" sz="1200" dirty="0" err="1" smtClean="0"/>
              <a:t>đồ</a:t>
            </a:r>
            <a:r>
              <a:rPr lang="en-GB" sz="1200" dirty="0" smtClean="0"/>
              <a:t>)</a:t>
            </a:r>
            <a:r>
              <a:rPr lang="en-US" sz="1600" dirty="0" smtClean="0"/>
              <a:t> </a:t>
            </a:r>
            <a:endParaRPr lang="en-GB" sz="1600" dirty="0"/>
          </a:p>
        </p:txBody>
      </p:sp>
      <p:grpSp>
        <p:nvGrpSpPr>
          <p:cNvPr id="506" name="Group 505"/>
          <p:cNvGrpSpPr/>
          <p:nvPr/>
        </p:nvGrpSpPr>
        <p:grpSpPr>
          <a:xfrm>
            <a:off x="152399" y="609600"/>
            <a:ext cx="8915401" cy="6096000"/>
            <a:chOff x="152399" y="609600"/>
            <a:chExt cx="8915401" cy="6096000"/>
          </a:xfrm>
        </p:grpSpPr>
        <p:pic>
          <p:nvPicPr>
            <p:cNvPr id="505" name="Picture 504"/>
            <p:cNvPicPr>
              <a:picLocks noChangeAspect="1" noChangeArrowheads="1"/>
            </p:cNvPicPr>
            <p:nvPr/>
          </p:nvPicPr>
          <p:blipFill>
            <a:blip r:embed="rId2" cstate="print">
              <a:extLst>
                <a:ext uri="{28A0092B-C50C-407E-A947-70E740481C1C}">
                  <a14:useLocalDpi xmlns:lc="http://schemas.openxmlformats.org/drawingml/2006/lockedCanvas" xmlns="" xmlns:a14="http://schemas.microsoft.com/office/drawing/2010/main" xmlns:xdr="http://schemas.openxmlformats.org/drawingml/2006/spreadsheetDrawing" val="0"/>
                </a:ext>
              </a:extLst>
            </a:blip>
            <a:srcRect/>
            <a:stretch>
              <a:fillRect/>
            </a:stretch>
          </p:blipFill>
          <p:spPr bwMode="auto">
            <a:xfrm>
              <a:off x="152399" y="609600"/>
              <a:ext cx="8915401" cy="6096000"/>
            </a:xfrm>
            <a:prstGeom prst="rect">
              <a:avLst/>
            </a:prstGeom>
            <a:noFill/>
            <a:extLst>
              <a:ext uri="{909E8E84-426E-40DD-AFC4-6F175D3DCCD1}">
                <a14:hiddenFill xmlns:lc="http://schemas.openxmlformats.org/drawingml/2006/lockedCanvas" xmlns="" xmlns:a14="http://schemas.microsoft.com/office/drawing/2010/main" xmlns:xdr="http://schemas.openxmlformats.org/drawingml/2006/spreadsheetDrawing">
                  <a:solidFill>
                    <a:srgbClr val="FFFFFF"/>
                  </a:solidFill>
                </a14:hiddenFill>
              </a:ext>
            </a:extLst>
          </p:spPr>
        </p:pic>
        <p:sp>
          <p:nvSpPr>
            <p:cNvPr id="14" name="TextBox 7"/>
            <p:cNvSpPr txBox="1">
              <a:spLocks noChangeArrowheads="1"/>
            </p:cNvSpPr>
            <p:nvPr/>
          </p:nvSpPr>
          <p:spPr bwMode="auto">
            <a:xfrm>
              <a:off x="6340608" y="878404"/>
              <a:ext cx="2650992" cy="276987"/>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Thông tin rõ ràng về thủ tục cần làm</a:t>
              </a:r>
            </a:p>
          </p:txBody>
        </p:sp>
        <p:sp>
          <p:nvSpPr>
            <p:cNvPr id="15" name="TextBox 8"/>
            <p:cNvSpPr txBox="1">
              <a:spLocks noChangeArrowheads="1"/>
            </p:cNvSpPr>
            <p:nvPr/>
          </p:nvSpPr>
          <p:spPr bwMode="auto">
            <a:xfrm>
              <a:off x="6340608" y="1179333"/>
              <a:ext cx="2577353" cy="276999"/>
            </a:xfrm>
            <a:prstGeom prst="rect">
              <a:avLst/>
            </a:prstGeom>
            <a:solidFill>
              <a:schemeClr val="bg1"/>
            </a:solidFill>
            <a:ln w="9525">
              <a:noFill/>
              <a:miter lim="800000"/>
              <a:headEnd/>
              <a:tailEnd/>
            </a:ln>
          </p:spPr>
          <p:txBody>
            <a:bodyPr>
              <a:spAutoFit/>
            </a:bodyPr>
            <a:lstStyle/>
            <a:p>
              <a:r>
                <a:rPr lang="en-US" sz="1200" dirty="0" err="1">
                  <a:latin typeface="Arial" pitchFamily="34" charset="0"/>
                  <a:cs typeface="Arial" pitchFamily="34" charset="0"/>
                </a:rPr>
                <a:t>Phí</a:t>
              </a:r>
              <a:r>
                <a:rPr lang="en-US" sz="1200" dirty="0">
                  <a:latin typeface="Arial" pitchFamily="34" charset="0"/>
                  <a:cs typeface="Arial" pitchFamily="34" charset="0"/>
                </a:rPr>
                <a:t> </a:t>
              </a:r>
              <a:r>
                <a:rPr lang="en-US" sz="1200" dirty="0" err="1">
                  <a:latin typeface="Arial" pitchFamily="34" charset="0"/>
                  <a:cs typeface="Arial" pitchFamily="34" charset="0"/>
                </a:rPr>
                <a:t>được</a:t>
              </a:r>
              <a:r>
                <a:rPr lang="en-US" sz="1200" dirty="0">
                  <a:latin typeface="Arial" pitchFamily="34" charset="0"/>
                  <a:cs typeface="Arial" pitchFamily="34" charset="0"/>
                </a:rPr>
                <a:t> </a:t>
              </a:r>
              <a:r>
                <a:rPr lang="en-US" sz="1200" dirty="0" err="1">
                  <a:latin typeface="Arial" pitchFamily="34" charset="0"/>
                  <a:cs typeface="Arial" pitchFamily="34" charset="0"/>
                </a:rPr>
                <a:t>niêm</a:t>
              </a:r>
              <a:r>
                <a:rPr lang="en-US" sz="1200" dirty="0">
                  <a:latin typeface="Arial" pitchFamily="34" charset="0"/>
                  <a:cs typeface="Arial" pitchFamily="34" charset="0"/>
                </a:rPr>
                <a:t> </a:t>
              </a:r>
              <a:r>
                <a:rPr lang="en-US" sz="1200" dirty="0" err="1">
                  <a:latin typeface="Arial" pitchFamily="34" charset="0"/>
                  <a:cs typeface="Arial" pitchFamily="34" charset="0"/>
                </a:rPr>
                <a:t>yết</a:t>
              </a:r>
              <a:r>
                <a:rPr lang="en-US" sz="1200" dirty="0">
                  <a:latin typeface="Arial" pitchFamily="34" charset="0"/>
                  <a:cs typeface="Arial" pitchFamily="34" charset="0"/>
                </a:rPr>
                <a:t> </a:t>
              </a:r>
              <a:r>
                <a:rPr lang="en-US" sz="1200" dirty="0" err="1">
                  <a:latin typeface="Arial" pitchFamily="34" charset="0"/>
                  <a:cs typeface="Arial" pitchFamily="34" charset="0"/>
                </a:rPr>
                <a:t>công</a:t>
              </a:r>
              <a:r>
                <a:rPr lang="en-US" sz="1200" dirty="0">
                  <a:latin typeface="Arial" pitchFamily="34" charset="0"/>
                  <a:cs typeface="Arial" pitchFamily="34" charset="0"/>
                </a:rPr>
                <a:t> </a:t>
              </a:r>
              <a:r>
                <a:rPr lang="en-US" sz="1200" dirty="0" err="1">
                  <a:latin typeface="Arial" pitchFamily="34" charset="0"/>
                  <a:cs typeface="Arial" pitchFamily="34" charset="0"/>
                </a:rPr>
                <a:t>khai</a:t>
              </a:r>
              <a:endParaRPr lang="en-US" sz="1200" dirty="0">
                <a:latin typeface="Arial" pitchFamily="34" charset="0"/>
                <a:cs typeface="Arial" pitchFamily="34" charset="0"/>
              </a:endParaRPr>
            </a:p>
          </p:txBody>
        </p:sp>
        <p:sp>
          <p:nvSpPr>
            <p:cNvPr id="16" name="TextBox 9"/>
            <p:cNvSpPr txBox="1">
              <a:spLocks noChangeArrowheads="1"/>
            </p:cNvSpPr>
            <p:nvPr/>
          </p:nvSpPr>
          <p:spPr bwMode="auto">
            <a:xfrm>
              <a:off x="6340608" y="1480260"/>
              <a:ext cx="2577353" cy="276987"/>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Công chức thạo việc</a:t>
              </a:r>
            </a:p>
          </p:txBody>
        </p:sp>
        <p:sp>
          <p:nvSpPr>
            <p:cNvPr id="17" name="TextBox 10"/>
            <p:cNvSpPr txBox="1">
              <a:spLocks noChangeArrowheads="1"/>
            </p:cNvSpPr>
            <p:nvPr/>
          </p:nvSpPr>
          <p:spPr bwMode="auto">
            <a:xfrm>
              <a:off x="6340608" y="1781189"/>
              <a:ext cx="2577353" cy="276987"/>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Công chức có thái độ lịch sự</a:t>
              </a:r>
            </a:p>
          </p:txBody>
        </p:sp>
        <p:sp>
          <p:nvSpPr>
            <p:cNvPr id="18" name="TextBox 17"/>
            <p:cNvSpPr txBox="1">
              <a:spLocks noChangeArrowheads="1"/>
            </p:cNvSpPr>
            <p:nvPr/>
          </p:nvSpPr>
          <p:spPr bwMode="auto">
            <a:xfrm>
              <a:off x="6340608" y="2082117"/>
              <a:ext cx="2577353" cy="276999"/>
            </a:xfrm>
            <a:prstGeom prst="rect">
              <a:avLst/>
            </a:prstGeom>
            <a:solidFill>
              <a:schemeClr val="bg1"/>
            </a:solidFill>
            <a:ln w="9525">
              <a:noFill/>
              <a:miter lim="800000"/>
              <a:headEnd/>
              <a:tailEnd/>
            </a:ln>
          </p:spPr>
          <p:txBody>
            <a:bodyPr>
              <a:spAutoFit/>
            </a:bodyPr>
            <a:lstStyle/>
            <a:p>
              <a:r>
                <a:rPr lang="en-US" sz="1200" dirty="0" err="1">
                  <a:latin typeface="Arial" pitchFamily="34" charset="0"/>
                  <a:cs typeface="Arial" pitchFamily="34" charset="0"/>
                </a:rPr>
                <a:t>Không</a:t>
              </a:r>
              <a:r>
                <a:rPr lang="en-US" sz="1200" dirty="0">
                  <a:latin typeface="Arial" pitchFamily="34" charset="0"/>
                  <a:cs typeface="Arial" pitchFamily="34" charset="0"/>
                </a:rPr>
                <a:t> </a:t>
              </a:r>
              <a:r>
                <a:rPr lang="en-US" sz="1200" dirty="0" err="1">
                  <a:latin typeface="Arial" pitchFamily="34" charset="0"/>
                  <a:cs typeface="Arial" pitchFamily="34" charset="0"/>
                </a:rPr>
                <a:t>quá</a:t>
              </a:r>
              <a:r>
                <a:rPr lang="en-US" sz="1200" dirty="0">
                  <a:latin typeface="Arial" pitchFamily="34" charset="0"/>
                  <a:cs typeface="Arial" pitchFamily="34" charset="0"/>
                </a:rPr>
                <a:t> </a:t>
              </a:r>
              <a:r>
                <a:rPr lang="en-US" sz="1200" dirty="0" err="1">
                  <a:latin typeface="Arial" pitchFamily="34" charset="0"/>
                  <a:cs typeface="Arial" pitchFamily="34" charset="0"/>
                </a:rPr>
                <a:t>nhiều</a:t>
              </a:r>
              <a:r>
                <a:rPr lang="en-US" sz="1200" dirty="0">
                  <a:latin typeface="Arial" pitchFamily="34" charset="0"/>
                  <a:cs typeface="Arial" pitchFamily="34" charset="0"/>
                </a:rPr>
                <a:t> </a:t>
              </a:r>
              <a:r>
                <a:rPr lang="en-US" sz="1200" dirty="0" err="1">
                  <a:latin typeface="Arial" pitchFamily="34" charset="0"/>
                  <a:cs typeface="Arial" pitchFamily="34" charset="0"/>
                </a:rPr>
                <a:t>giấy</a:t>
              </a:r>
              <a:r>
                <a:rPr lang="en-US" sz="1200" dirty="0">
                  <a:latin typeface="Arial" pitchFamily="34" charset="0"/>
                  <a:cs typeface="Arial" pitchFamily="34" charset="0"/>
                </a:rPr>
                <a:t> </a:t>
              </a:r>
              <a:r>
                <a:rPr lang="en-US" sz="1200" dirty="0" err="1">
                  <a:latin typeface="Arial" pitchFamily="34" charset="0"/>
                  <a:cs typeface="Arial" pitchFamily="34" charset="0"/>
                </a:rPr>
                <a:t>tờ</a:t>
              </a:r>
              <a:endParaRPr lang="en-US" sz="1200" dirty="0">
                <a:latin typeface="Arial" pitchFamily="34" charset="0"/>
                <a:cs typeface="Arial" pitchFamily="34" charset="0"/>
              </a:endParaRPr>
            </a:p>
          </p:txBody>
        </p:sp>
        <p:sp>
          <p:nvSpPr>
            <p:cNvPr id="19" name="TextBox 18"/>
            <p:cNvSpPr txBox="1">
              <a:spLocks noChangeArrowheads="1"/>
            </p:cNvSpPr>
            <p:nvPr/>
          </p:nvSpPr>
          <p:spPr bwMode="auto">
            <a:xfrm>
              <a:off x="6340608" y="2325212"/>
              <a:ext cx="2577353" cy="276999"/>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Được hẹn rõ ngày nhận kết quả</a:t>
              </a:r>
            </a:p>
          </p:txBody>
        </p:sp>
        <p:sp>
          <p:nvSpPr>
            <p:cNvPr id="20" name="TextBox 19"/>
            <p:cNvSpPr txBox="1">
              <a:spLocks noChangeArrowheads="1"/>
            </p:cNvSpPr>
            <p:nvPr/>
          </p:nvSpPr>
          <p:spPr bwMode="auto">
            <a:xfrm>
              <a:off x="6340608" y="2626140"/>
              <a:ext cx="2577353" cy="276999"/>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Nhận được kết quả như lịch hẹn</a:t>
              </a:r>
            </a:p>
          </p:txBody>
        </p:sp>
        <p:sp>
          <p:nvSpPr>
            <p:cNvPr id="21" name="TextBox 20"/>
            <p:cNvSpPr txBox="1">
              <a:spLocks noChangeArrowheads="1"/>
            </p:cNvSpPr>
            <p:nvPr/>
          </p:nvSpPr>
          <p:spPr bwMode="auto">
            <a:xfrm>
              <a:off x="6340608" y="2927069"/>
              <a:ext cx="2577353" cy="276999"/>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Hài lòng với dịch vụ nhận được</a:t>
              </a:r>
            </a:p>
          </p:txBody>
        </p:sp>
        <p:sp>
          <p:nvSpPr>
            <p:cNvPr id="10" name="TextBox 6"/>
            <p:cNvSpPr txBox="1">
              <a:spLocks noChangeArrowheads="1"/>
            </p:cNvSpPr>
            <p:nvPr/>
          </p:nvSpPr>
          <p:spPr bwMode="auto">
            <a:xfrm>
              <a:off x="152400" y="6122333"/>
              <a:ext cx="5867400" cy="369316"/>
            </a:xfrm>
            <a:prstGeom prst="rect">
              <a:avLst/>
            </a:prstGeom>
            <a:noFill/>
            <a:ln w="9525">
              <a:noFill/>
              <a:miter lim="800000"/>
              <a:headEnd/>
              <a:tailEnd/>
            </a:ln>
          </p:spPr>
          <p:txBody>
            <a:bodyPr>
              <a:spAutoFit/>
            </a:bodyPr>
            <a:lstStyle/>
            <a:p>
              <a:r>
                <a:rPr lang="en-GB" sz="900" i="1">
                  <a:latin typeface="Arial" pitchFamily="34" charset="0"/>
                  <a:cs typeface="Arial" pitchFamily="34" charset="0"/>
                </a:rPr>
                <a:t>Ghi chú: Những tỉnh/thành phố có tên trong Biểu đồ này là những địa phương có trên 15 người trả lời các câu hỏi đánh giá về chất lượng dịch vụ cung ứng thủ tục hành chính.</a:t>
              </a:r>
            </a:p>
          </p:txBody>
        </p:sp>
        <p:sp>
          <p:nvSpPr>
            <p:cNvPr id="11" name="TextBox 5"/>
            <p:cNvSpPr txBox="1">
              <a:spLocks noChangeArrowheads="1"/>
            </p:cNvSpPr>
            <p:nvPr/>
          </p:nvSpPr>
          <p:spPr bwMode="auto">
            <a:xfrm>
              <a:off x="155575" y="990848"/>
              <a:ext cx="911225" cy="400110"/>
            </a:xfrm>
            <a:prstGeom prst="rect">
              <a:avLst/>
            </a:prstGeom>
            <a:noFill/>
            <a:ln w="9525">
              <a:noFill/>
              <a:miter lim="800000"/>
              <a:headEnd/>
              <a:tailEnd/>
            </a:ln>
          </p:spPr>
          <p:txBody>
            <a:bodyPr>
              <a:spAutoFit/>
            </a:bodyPr>
            <a:lstStyle/>
            <a:p>
              <a:r>
                <a:rPr lang="en-US" sz="1000" dirty="0" err="1">
                  <a:latin typeface="Arial" pitchFamily="34" charset="0"/>
                  <a:cs typeface="Arial" pitchFamily="34" charset="0"/>
                </a:rPr>
                <a:t>Hoàn</a:t>
              </a:r>
              <a:r>
                <a:rPr lang="en-US" sz="1000" dirty="0">
                  <a:latin typeface="Arial" pitchFamily="34" charset="0"/>
                  <a:cs typeface="Arial" pitchFamily="34" charset="0"/>
                </a:rPr>
                <a:t> </a:t>
              </a:r>
              <a:r>
                <a:rPr lang="en-US" sz="1000" dirty="0" err="1">
                  <a:latin typeface="Arial" pitchFamily="34" charset="0"/>
                  <a:cs typeface="Arial" pitchFamily="34" charset="0"/>
                </a:rPr>
                <a:t>toàn</a:t>
              </a:r>
              <a:r>
                <a:rPr lang="en-US" sz="1000" dirty="0">
                  <a:latin typeface="Arial" pitchFamily="34" charset="0"/>
                  <a:cs typeface="Arial" pitchFamily="34" charset="0"/>
                </a:rPr>
                <a:t> </a:t>
              </a:r>
              <a:r>
                <a:rPr lang="en-US" sz="1000" dirty="0" err="1">
                  <a:latin typeface="Arial" pitchFamily="34" charset="0"/>
                  <a:cs typeface="Arial" pitchFamily="34" charset="0"/>
                </a:rPr>
                <a:t>không</a:t>
              </a:r>
              <a:r>
                <a:rPr lang="en-US" sz="1000" dirty="0">
                  <a:latin typeface="Arial" pitchFamily="34" charset="0"/>
                  <a:cs typeface="Arial" pitchFamily="34" charset="0"/>
                </a:rPr>
                <a:t> </a:t>
              </a:r>
              <a:r>
                <a:rPr lang="en-US" sz="1000" dirty="0" err="1">
                  <a:latin typeface="Arial" pitchFamily="34" charset="0"/>
                  <a:cs typeface="Arial" pitchFamily="34" charset="0"/>
                </a:rPr>
                <a:t>đúng</a:t>
              </a:r>
              <a:endParaRPr lang="en-US" sz="1200" dirty="0">
                <a:latin typeface="Arial" pitchFamily="34" charset="0"/>
                <a:cs typeface="Arial" pitchFamily="34" charset="0"/>
              </a:endParaRPr>
            </a:p>
          </p:txBody>
        </p:sp>
        <p:sp>
          <p:nvSpPr>
            <p:cNvPr id="12" name="TextBox 5"/>
            <p:cNvSpPr txBox="1">
              <a:spLocks noChangeArrowheads="1"/>
            </p:cNvSpPr>
            <p:nvPr/>
          </p:nvSpPr>
          <p:spPr bwMode="auto">
            <a:xfrm>
              <a:off x="3124200" y="5486400"/>
              <a:ext cx="533400" cy="553998"/>
            </a:xfrm>
            <a:prstGeom prst="rect">
              <a:avLst/>
            </a:prstGeom>
            <a:solidFill>
              <a:schemeClr val="bg1"/>
            </a:solidFill>
            <a:ln w="9525">
              <a:noFill/>
              <a:miter lim="800000"/>
              <a:headEnd/>
              <a:tailEnd/>
            </a:ln>
          </p:spPr>
          <p:txBody>
            <a:bodyPr wrap="square">
              <a:spAutoFit/>
            </a:bodyPr>
            <a:lstStyle/>
            <a:p>
              <a:r>
                <a:rPr lang="en-US" sz="1000" dirty="0" err="1">
                  <a:latin typeface="Arial" pitchFamily="34" charset="0"/>
                  <a:cs typeface="Arial" pitchFamily="34" charset="0"/>
                </a:rPr>
                <a:t>Hoàn</a:t>
              </a:r>
              <a:r>
                <a:rPr lang="en-US" sz="1000" dirty="0">
                  <a:latin typeface="Arial" pitchFamily="34" charset="0"/>
                  <a:cs typeface="Arial" pitchFamily="34" charset="0"/>
                </a:rPr>
                <a:t> </a:t>
              </a:r>
              <a:r>
                <a:rPr lang="en-US" sz="1000" dirty="0" err="1">
                  <a:latin typeface="Arial" pitchFamily="34" charset="0"/>
                  <a:cs typeface="Arial" pitchFamily="34" charset="0"/>
                </a:rPr>
                <a:t>toàn</a:t>
              </a:r>
              <a:r>
                <a:rPr lang="en-US" sz="1000" dirty="0">
                  <a:latin typeface="Arial" pitchFamily="34" charset="0"/>
                  <a:cs typeface="Arial" pitchFamily="34" charset="0"/>
                </a:rPr>
                <a:t> </a:t>
              </a:r>
              <a:r>
                <a:rPr lang="en-US" sz="1000" dirty="0" err="1">
                  <a:latin typeface="Arial" pitchFamily="34" charset="0"/>
                  <a:cs typeface="Arial" pitchFamily="34" charset="0"/>
                </a:rPr>
                <a:t>đúng</a:t>
              </a:r>
              <a:endParaRPr lang="en-US" sz="1200" dirty="0">
                <a:latin typeface="Arial" pitchFamily="34" charset="0"/>
                <a:cs typeface="Arial" pitchFamily="34" charset="0"/>
              </a:endParaRPr>
            </a:p>
          </p:txBody>
        </p:sp>
      </p:grpSp>
      <p:sp>
        <p:nvSpPr>
          <p:cNvPr id="22" name="TextBox 21"/>
          <p:cNvSpPr txBox="1"/>
          <p:nvPr/>
        </p:nvSpPr>
        <p:spPr>
          <a:xfrm>
            <a:off x="6172200" y="4572000"/>
            <a:ext cx="2971800" cy="147732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a:t>
            </a:r>
            <a:r>
              <a:rPr lang="en-US" sz="900" dirty="0" smtClean="0">
                <a:latin typeface="Arial" pitchFamily="34" charset="0"/>
                <a:cs typeface="Arial" pitchFamily="34" charset="0"/>
              </a:rPr>
              <a:t>Nam, tr. 84</a:t>
            </a:r>
            <a:endParaRPr lang="en-GB" sz="1050" dirty="0">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0"/>
            <a:ext cx="8763000" cy="523220"/>
          </a:xfrm>
          <a:prstGeom prst="rect">
            <a:avLst/>
          </a:prstGeom>
          <a:noFill/>
        </p:spPr>
        <p:txBody>
          <a:bodyPr wrap="square" rtlCol="0">
            <a:spAutoFit/>
          </a:bodyPr>
          <a:lstStyle/>
          <a:p>
            <a:pPr algn="ctr"/>
            <a:r>
              <a:rPr lang="en-GB" sz="1400" b="1" dirty="0" err="1" smtClean="0"/>
              <a:t>Biểu</a:t>
            </a:r>
            <a:r>
              <a:rPr lang="en-GB" sz="1400" b="1" dirty="0" smtClean="0"/>
              <a:t> </a:t>
            </a:r>
            <a:r>
              <a:rPr lang="en-GB" sz="1400" b="1" dirty="0" err="1" smtClean="0"/>
              <a:t>đồ</a:t>
            </a:r>
            <a:r>
              <a:rPr lang="en-GB" sz="1400" b="1" dirty="0" smtClean="0"/>
              <a:t> 3.5e</a:t>
            </a:r>
            <a:r>
              <a:rPr lang="en-GB" sz="1400" b="1" dirty="0"/>
              <a:t>: </a:t>
            </a:r>
            <a:r>
              <a:rPr lang="en-GB" sz="1400" b="1" dirty="0" err="1" smtClean="0"/>
              <a:t>Đánh</a:t>
            </a:r>
            <a:r>
              <a:rPr lang="en-GB" sz="1400" b="1" dirty="0" smtClean="0"/>
              <a:t> </a:t>
            </a:r>
            <a:r>
              <a:rPr lang="en-GB" sz="1400" b="1" dirty="0" err="1" smtClean="0"/>
              <a:t>giá</a:t>
            </a:r>
            <a:r>
              <a:rPr lang="en-GB" sz="1400" b="1" dirty="0" smtClean="0"/>
              <a:t> </a:t>
            </a:r>
            <a:r>
              <a:rPr lang="en-GB" sz="1400" b="1" dirty="0" err="1" smtClean="0"/>
              <a:t>về</a:t>
            </a:r>
            <a:r>
              <a:rPr lang="en-GB" sz="1400" b="1" dirty="0" smtClean="0"/>
              <a:t> </a:t>
            </a:r>
            <a:r>
              <a:rPr lang="en-GB" sz="1400" b="1" dirty="0" err="1" smtClean="0"/>
              <a:t>thủ</a:t>
            </a:r>
            <a:r>
              <a:rPr lang="en-GB" sz="1400" b="1" dirty="0" smtClean="0"/>
              <a:t> </a:t>
            </a:r>
            <a:r>
              <a:rPr lang="en-GB" sz="1400" b="1" dirty="0" err="1" smtClean="0"/>
              <a:t>tục</a:t>
            </a:r>
            <a:r>
              <a:rPr lang="en-GB" sz="1400" b="1" dirty="0" smtClean="0"/>
              <a:t> </a:t>
            </a:r>
            <a:r>
              <a:rPr lang="en-GB" sz="1400" b="1" dirty="0" err="1" smtClean="0"/>
              <a:t>và</a:t>
            </a:r>
            <a:r>
              <a:rPr lang="en-GB" sz="1400" b="1" dirty="0" smtClean="0"/>
              <a:t> </a:t>
            </a:r>
            <a:r>
              <a:rPr lang="en-GB" sz="1400" b="1" dirty="0" err="1" smtClean="0"/>
              <a:t>chất</a:t>
            </a:r>
            <a:r>
              <a:rPr lang="en-GB" sz="1400" b="1" dirty="0" smtClean="0"/>
              <a:t> </a:t>
            </a:r>
            <a:r>
              <a:rPr lang="en-GB" sz="1400" b="1" dirty="0" err="1" smtClean="0"/>
              <a:t>lượng</a:t>
            </a:r>
            <a:r>
              <a:rPr lang="en-GB" sz="1400" b="1" dirty="0" smtClean="0"/>
              <a:t> </a:t>
            </a:r>
            <a:r>
              <a:rPr lang="en-GB" sz="1400" b="1" dirty="0" err="1" smtClean="0"/>
              <a:t>dịch</a:t>
            </a:r>
            <a:r>
              <a:rPr lang="en-GB" sz="1400" b="1" dirty="0" smtClean="0"/>
              <a:t> </a:t>
            </a:r>
            <a:r>
              <a:rPr lang="en-GB" sz="1400" b="1" dirty="0" err="1" smtClean="0"/>
              <a:t>vụ</a:t>
            </a:r>
            <a:r>
              <a:rPr lang="en-GB" sz="1400" b="1" dirty="0" smtClean="0"/>
              <a:t> </a:t>
            </a:r>
            <a:r>
              <a:rPr lang="en-GB" sz="1400" b="1" dirty="0" err="1" smtClean="0"/>
              <a:t>hành</a:t>
            </a:r>
            <a:r>
              <a:rPr lang="en-GB" sz="1400" b="1" dirty="0" smtClean="0"/>
              <a:t> </a:t>
            </a:r>
            <a:r>
              <a:rPr lang="en-GB" sz="1400" b="1" dirty="0" err="1" smtClean="0"/>
              <a:t>chính</a:t>
            </a:r>
            <a:r>
              <a:rPr lang="en-GB" sz="1400" b="1" dirty="0" smtClean="0"/>
              <a:t> </a:t>
            </a:r>
            <a:r>
              <a:rPr lang="en-GB" sz="1400" b="1" dirty="0" err="1" smtClean="0"/>
              <a:t>liên</a:t>
            </a:r>
            <a:r>
              <a:rPr lang="en-GB" sz="1400" b="1" dirty="0" smtClean="0"/>
              <a:t> </a:t>
            </a:r>
            <a:r>
              <a:rPr lang="en-GB" sz="1400" b="1" dirty="0" err="1" smtClean="0"/>
              <a:t>quan</a:t>
            </a:r>
            <a:r>
              <a:rPr lang="en-GB" sz="1400" b="1" dirty="0" smtClean="0"/>
              <a:t> </a:t>
            </a:r>
            <a:r>
              <a:rPr lang="en-GB" sz="1400" b="1" dirty="0" err="1" smtClean="0"/>
              <a:t>đến</a:t>
            </a:r>
            <a:r>
              <a:rPr lang="en-GB" sz="1400" b="1" dirty="0" smtClean="0"/>
              <a:t> </a:t>
            </a:r>
            <a:r>
              <a:rPr lang="en-GB" sz="1400" b="1" dirty="0" err="1" smtClean="0"/>
              <a:t>quyền</a:t>
            </a:r>
            <a:r>
              <a:rPr lang="en-GB" sz="1400" b="1" dirty="0" smtClean="0"/>
              <a:t> </a:t>
            </a:r>
            <a:r>
              <a:rPr lang="en-GB" sz="1400" b="1" dirty="0" err="1" smtClean="0"/>
              <a:t>sử</a:t>
            </a:r>
            <a:r>
              <a:rPr lang="en-GB" sz="1400" b="1" dirty="0" smtClean="0"/>
              <a:t> </a:t>
            </a:r>
            <a:r>
              <a:rPr lang="en-GB" sz="1400" b="1" dirty="0" err="1" smtClean="0"/>
              <a:t>dụng</a:t>
            </a:r>
            <a:r>
              <a:rPr lang="en-GB" sz="1400" b="1" dirty="0" smtClean="0"/>
              <a:t> </a:t>
            </a:r>
            <a:r>
              <a:rPr lang="en-GB" sz="1400" b="1" dirty="0" err="1" smtClean="0"/>
              <a:t>đất</a:t>
            </a:r>
            <a:endParaRPr lang="en-US" sz="1400" b="1" dirty="0"/>
          </a:p>
          <a:p>
            <a:pPr algn="ctr"/>
            <a:r>
              <a:rPr lang="en-GB" sz="1400" dirty="0" smtClean="0"/>
              <a:t>(</a:t>
            </a:r>
            <a:r>
              <a:rPr lang="en-GB" sz="1400" dirty="0" err="1" smtClean="0"/>
              <a:t>Các</a:t>
            </a:r>
            <a:r>
              <a:rPr lang="en-GB" sz="1400" dirty="0" smtClean="0"/>
              <a:t> </a:t>
            </a:r>
            <a:r>
              <a:rPr lang="en-GB" sz="1400" dirty="0" err="1" smtClean="0"/>
              <a:t>cạnh</a:t>
            </a:r>
            <a:r>
              <a:rPr lang="en-GB" sz="1400" dirty="0" smtClean="0"/>
              <a:t> </a:t>
            </a:r>
            <a:r>
              <a:rPr lang="en-GB" sz="1400" dirty="0" err="1" smtClean="0"/>
              <a:t>từ</a:t>
            </a:r>
            <a:r>
              <a:rPr lang="en-GB" sz="1400" dirty="0" smtClean="0"/>
              <a:t> </a:t>
            </a:r>
            <a:r>
              <a:rPr lang="en-GB" sz="1400" dirty="0" err="1" smtClean="0"/>
              <a:t>tâm</a:t>
            </a:r>
            <a:r>
              <a:rPr lang="en-GB" sz="1400" dirty="0" smtClean="0"/>
              <a:t> </a:t>
            </a:r>
            <a:r>
              <a:rPr lang="en-GB" sz="1400" dirty="0" err="1" smtClean="0"/>
              <a:t>hình</a:t>
            </a:r>
            <a:r>
              <a:rPr lang="en-GB" sz="1400" dirty="0" smtClean="0"/>
              <a:t> </a:t>
            </a:r>
            <a:r>
              <a:rPr lang="en-GB" sz="1400" dirty="0" err="1" smtClean="0"/>
              <a:t>sao</a:t>
            </a:r>
            <a:r>
              <a:rPr lang="en-GB" sz="1400" dirty="0" smtClean="0"/>
              <a:t> </a:t>
            </a:r>
            <a:r>
              <a:rPr lang="en-GB" sz="1400" dirty="0" err="1" smtClean="0"/>
              <a:t>thể</a:t>
            </a:r>
            <a:r>
              <a:rPr lang="en-GB" sz="1400" dirty="0" smtClean="0"/>
              <a:t> </a:t>
            </a:r>
            <a:r>
              <a:rPr lang="en-GB" sz="1400" dirty="0" err="1" smtClean="0"/>
              <a:t>hiện</a:t>
            </a:r>
            <a:r>
              <a:rPr lang="en-GB" sz="1400" dirty="0" smtClean="0"/>
              <a:t> </a:t>
            </a:r>
            <a:r>
              <a:rPr lang="en-GB" sz="1400" dirty="0" err="1" smtClean="0"/>
              <a:t>mức</a:t>
            </a:r>
            <a:r>
              <a:rPr lang="en-GB" sz="1400" dirty="0" smtClean="0"/>
              <a:t> </a:t>
            </a:r>
            <a:r>
              <a:rPr lang="en-GB" sz="1400" dirty="0" err="1" smtClean="0"/>
              <a:t>độ</a:t>
            </a:r>
            <a:r>
              <a:rPr lang="en-GB" sz="1400" dirty="0" smtClean="0"/>
              <a:t> </a:t>
            </a:r>
            <a:r>
              <a:rPr lang="en-GB" sz="1400" dirty="0" err="1" smtClean="0"/>
              <a:t>đồng</a:t>
            </a:r>
            <a:r>
              <a:rPr lang="en-GB" sz="1400" dirty="0" smtClean="0"/>
              <a:t> ý </a:t>
            </a:r>
            <a:r>
              <a:rPr lang="en-GB" sz="1400" dirty="0" err="1" smtClean="0"/>
              <a:t>với</a:t>
            </a:r>
            <a:r>
              <a:rPr lang="en-GB" sz="1400" dirty="0" smtClean="0"/>
              <a:t> </a:t>
            </a:r>
            <a:r>
              <a:rPr lang="en-GB" sz="1400" dirty="0" err="1" smtClean="0"/>
              <a:t>những</a:t>
            </a:r>
            <a:r>
              <a:rPr lang="en-GB" sz="1400" dirty="0" smtClean="0"/>
              <a:t> </a:t>
            </a:r>
            <a:r>
              <a:rPr lang="en-GB" sz="1400" dirty="0" err="1" smtClean="0"/>
              <a:t>nhận</a:t>
            </a:r>
            <a:r>
              <a:rPr lang="en-GB" sz="1400" dirty="0" smtClean="0"/>
              <a:t> </a:t>
            </a:r>
            <a:r>
              <a:rPr lang="en-GB" sz="1400" dirty="0" err="1" smtClean="0"/>
              <a:t>định</a:t>
            </a:r>
            <a:r>
              <a:rPr lang="en-GB" sz="1400" dirty="0" smtClean="0"/>
              <a:t> </a:t>
            </a:r>
            <a:r>
              <a:rPr lang="en-GB" sz="1400" dirty="0" err="1" smtClean="0"/>
              <a:t>được</a:t>
            </a:r>
            <a:r>
              <a:rPr lang="en-GB" sz="1400" dirty="0" smtClean="0"/>
              <a:t> </a:t>
            </a:r>
            <a:r>
              <a:rPr lang="en-GB" sz="1400" dirty="0" err="1" smtClean="0"/>
              <a:t>nêu</a:t>
            </a:r>
            <a:r>
              <a:rPr lang="en-GB" sz="1400" dirty="0" smtClean="0"/>
              <a:t> </a:t>
            </a:r>
            <a:r>
              <a:rPr lang="en-GB" sz="1400" dirty="0" err="1" smtClean="0"/>
              <a:t>trong</a:t>
            </a:r>
            <a:r>
              <a:rPr lang="en-GB" sz="1400" dirty="0" smtClean="0"/>
              <a:t> </a:t>
            </a:r>
            <a:r>
              <a:rPr lang="en-GB" sz="1400" dirty="0" err="1" smtClean="0"/>
              <a:t>chú</a:t>
            </a:r>
            <a:r>
              <a:rPr lang="en-GB" sz="1400" dirty="0" smtClean="0"/>
              <a:t> </a:t>
            </a:r>
            <a:r>
              <a:rPr lang="en-GB" sz="1400" dirty="0" err="1" smtClean="0"/>
              <a:t>giải</a:t>
            </a:r>
            <a:r>
              <a:rPr lang="en-GB" sz="1400" dirty="0" smtClean="0"/>
              <a:t> </a:t>
            </a:r>
            <a:r>
              <a:rPr lang="en-GB" sz="1400" dirty="0" err="1" smtClean="0"/>
              <a:t>biểu</a:t>
            </a:r>
            <a:r>
              <a:rPr lang="en-GB" sz="1400" dirty="0" smtClean="0"/>
              <a:t> </a:t>
            </a:r>
            <a:r>
              <a:rPr lang="en-GB" sz="1400" dirty="0" err="1" smtClean="0"/>
              <a:t>đồ</a:t>
            </a:r>
            <a:r>
              <a:rPr lang="en-GB" sz="1400" dirty="0" smtClean="0"/>
              <a:t>)</a:t>
            </a:r>
            <a:endParaRPr lang="en-GB" sz="1400" b="1" dirty="0" smtClean="0"/>
          </a:p>
        </p:txBody>
      </p:sp>
      <p:grpSp>
        <p:nvGrpSpPr>
          <p:cNvPr id="7" name="Group 17"/>
          <p:cNvGrpSpPr>
            <a:grpSpLocks/>
          </p:cNvGrpSpPr>
          <p:nvPr/>
        </p:nvGrpSpPr>
        <p:grpSpPr bwMode="auto">
          <a:xfrm>
            <a:off x="76200" y="762000"/>
            <a:ext cx="8953500" cy="5946775"/>
            <a:chOff x="76200" y="838200"/>
            <a:chExt cx="8953565" cy="5947126"/>
          </a:xfrm>
        </p:grpSpPr>
        <p:pic>
          <p:nvPicPr>
            <p:cNvPr id="8" name="Picture 2"/>
            <p:cNvPicPr>
              <a:picLocks noChangeAspect="1" noChangeArrowheads="1"/>
            </p:cNvPicPr>
            <p:nvPr/>
          </p:nvPicPr>
          <p:blipFill>
            <a:blip r:embed="rId2" cstate="print"/>
            <a:srcRect/>
            <a:stretch>
              <a:fillRect/>
            </a:stretch>
          </p:blipFill>
          <p:spPr bwMode="auto">
            <a:xfrm>
              <a:off x="114234" y="838200"/>
              <a:ext cx="8915531" cy="5947126"/>
            </a:xfrm>
            <a:prstGeom prst="rect">
              <a:avLst/>
            </a:prstGeom>
            <a:noFill/>
            <a:ln w="9525">
              <a:noFill/>
              <a:miter lim="800000"/>
              <a:headEnd/>
              <a:tailEnd/>
            </a:ln>
          </p:spPr>
        </p:pic>
        <p:sp>
          <p:nvSpPr>
            <p:cNvPr id="9" name="TextBox 6"/>
            <p:cNvSpPr txBox="1">
              <a:spLocks noChangeArrowheads="1"/>
            </p:cNvSpPr>
            <p:nvPr/>
          </p:nvSpPr>
          <p:spPr bwMode="auto">
            <a:xfrm>
              <a:off x="152400" y="5867400"/>
              <a:ext cx="5867400" cy="369332"/>
            </a:xfrm>
            <a:prstGeom prst="rect">
              <a:avLst/>
            </a:prstGeom>
            <a:noFill/>
            <a:ln w="9525">
              <a:noFill/>
              <a:miter lim="800000"/>
              <a:headEnd/>
              <a:tailEnd/>
            </a:ln>
          </p:spPr>
          <p:txBody>
            <a:bodyPr>
              <a:spAutoFit/>
            </a:bodyPr>
            <a:lstStyle/>
            <a:p>
              <a:r>
                <a:rPr lang="en-GB" sz="900" i="1">
                  <a:latin typeface="Arial" pitchFamily="34" charset="0"/>
                  <a:cs typeface="Arial" pitchFamily="34" charset="0"/>
                </a:rPr>
                <a:t>Ghi chú: Những tỉnh/thành phố có tên trong Biểu đồ này là những địa phương có trên 15 người trả lời các câu hỏi đánh giá về chất lượng dịch vụ cung ứng thủ tục hành chính.</a:t>
              </a:r>
            </a:p>
          </p:txBody>
        </p:sp>
        <p:sp>
          <p:nvSpPr>
            <p:cNvPr id="10" name="TextBox 5"/>
            <p:cNvSpPr txBox="1">
              <a:spLocks noChangeArrowheads="1"/>
            </p:cNvSpPr>
            <p:nvPr/>
          </p:nvSpPr>
          <p:spPr bwMode="auto">
            <a:xfrm>
              <a:off x="76200" y="1154668"/>
              <a:ext cx="911225" cy="369332"/>
            </a:xfrm>
            <a:prstGeom prst="rect">
              <a:avLst/>
            </a:prstGeom>
            <a:noFill/>
            <a:ln w="9525">
              <a:noFill/>
              <a:miter lim="800000"/>
              <a:headEnd/>
              <a:tailEnd/>
            </a:ln>
          </p:spPr>
          <p:txBody>
            <a:bodyPr>
              <a:spAutoFit/>
            </a:bodyPr>
            <a:lstStyle/>
            <a:p>
              <a:r>
                <a:rPr lang="en-US" sz="900">
                  <a:latin typeface="Arial" pitchFamily="34" charset="0"/>
                  <a:cs typeface="Arial" pitchFamily="34" charset="0"/>
                </a:rPr>
                <a:t>Hoàn toàn không đúng</a:t>
              </a:r>
              <a:endParaRPr lang="en-US" sz="1100">
                <a:latin typeface="Arial" pitchFamily="34" charset="0"/>
                <a:cs typeface="Arial" pitchFamily="34" charset="0"/>
              </a:endParaRPr>
            </a:p>
          </p:txBody>
        </p:sp>
        <p:sp>
          <p:nvSpPr>
            <p:cNvPr id="11" name="TextBox 5"/>
            <p:cNvSpPr txBox="1">
              <a:spLocks noChangeArrowheads="1"/>
            </p:cNvSpPr>
            <p:nvPr/>
          </p:nvSpPr>
          <p:spPr bwMode="auto">
            <a:xfrm>
              <a:off x="4419600" y="5105400"/>
              <a:ext cx="533400" cy="507831"/>
            </a:xfrm>
            <a:prstGeom prst="rect">
              <a:avLst/>
            </a:prstGeom>
            <a:noFill/>
            <a:ln w="9525">
              <a:noFill/>
              <a:miter lim="800000"/>
              <a:headEnd/>
              <a:tailEnd/>
            </a:ln>
          </p:spPr>
          <p:txBody>
            <a:bodyPr>
              <a:spAutoFit/>
            </a:bodyPr>
            <a:lstStyle/>
            <a:p>
              <a:r>
                <a:rPr lang="en-US" sz="900">
                  <a:latin typeface="Arial" pitchFamily="34" charset="0"/>
                  <a:cs typeface="Arial" pitchFamily="34" charset="0"/>
                </a:rPr>
                <a:t>Hoàn </a:t>
              </a:r>
            </a:p>
            <a:p>
              <a:r>
                <a:rPr lang="en-US" sz="900">
                  <a:latin typeface="Arial" pitchFamily="34" charset="0"/>
                  <a:cs typeface="Arial" pitchFamily="34" charset="0"/>
                </a:rPr>
                <a:t>toàn </a:t>
              </a:r>
            </a:p>
            <a:p>
              <a:r>
                <a:rPr lang="en-US" sz="900">
                  <a:latin typeface="Arial" pitchFamily="34" charset="0"/>
                  <a:cs typeface="Arial" pitchFamily="34" charset="0"/>
                </a:rPr>
                <a:t>đúng</a:t>
              </a:r>
              <a:endParaRPr lang="en-US" sz="1100">
                <a:latin typeface="Arial" pitchFamily="34" charset="0"/>
                <a:cs typeface="Arial" pitchFamily="34" charset="0"/>
              </a:endParaRPr>
            </a:p>
          </p:txBody>
        </p:sp>
        <p:sp>
          <p:nvSpPr>
            <p:cNvPr id="12" name="TextBox 7"/>
            <p:cNvSpPr txBox="1">
              <a:spLocks noChangeArrowheads="1"/>
            </p:cNvSpPr>
            <p:nvPr/>
          </p:nvSpPr>
          <p:spPr bwMode="auto">
            <a:xfrm>
              <a:off x="6340608" y="1106751"/>
              <a:ext cx="2650992" cy="276999"/>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Thông tin rõ ràng về thủ tục cần làm</a:t>
              </a:r>
            </a:p>
          </p:txBody>
        </p:sp>
        <p:sp>
          <p:nvSpPr>
            <p:cNvPr id="13" name="TextBox 8"/>
            <p:cNvSpPr txBox="1">
              <a:spLocks noChangeArrowheads="1"/>
            </p:cNvSpPr>
            <p:nvPr/>
          </p:nvSpPr>
          <p:spPr bwMode="auto">
            <a:xfrm>
              <a:off x="6340608" y="1407693"/>
              <a:ext cx="2577353" cy="277015"/>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Phí được niêm yết công khai</a:t>
              </a:r>
            </a:p>
          </p:txBody>
        </p:sp>
        <p:sp>
          <p:nvSpPr>
            <p:cNvPr id="14" name="TextBox 9"/>
            <p:cNvSpPr txBox="1">
              <a:spLocks noChangeArrowheads="1"/>
            </p:cNvSpPr>
            <p:nvPr/>
          </p:nvSpPr>
          <p:spPr bwMode="auto">
            <a:xfrm>
              <a:off x="6340608" y="1708634"/>
              <a:ext cx="2577353" cy="276999"/>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Công chức thạo việc</a:t>
              </a:r>
            </a:p>
          </p:txBody>
        </p:sp>
        <p:sp>
          <p:nvSpPr>
            <p:cNvPr id="15" name="TextBox 10"/>
            <p:cNvSpPr txBox="1">
              <a:spLocks noChangeArrowheads="1"/>
            </p:cNvSpPr>
            <p:nvPr/>
          </p:nvSpPr>
          <p:spPr bwMode="auto">
            <a:xfrm>
              <a:off x="6340608" y="2009576"/>
              <a:ext cx="2577353" cy="276999"/>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Công chức có thái độ lịch sự</a:t>
              </a:r>
            </a:p>
          </p:txBody>
        </p:sp>
        <p:sp>
          <p:nvSpPr>
            <p:cNvPr id="16" name="TextBox 17"/>
            <p:cNvSpPr txBox="1">
              <a:spLocks noChangeArrowheads="1"/>
            </p:cNvSpPr>
            <p:nvPr/>
          </p:nvSpPr>
          <p:spPr bwMode="auto">
            <a:xfrm>
              <a:off x="6340608" y="2310518"/>
              <a:ext cx="2577353" cy="277015"/>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Không quá nhiều giấy tờ</a:t>
              </a:r>
            </a:p>
          </p:txBody>
        </p:sp>
        <p:sp>
          <p:nvSpPr>
            <p:cNvPr id="17" name="TextBox 18"/>
            <p:cNvSpPr txBox="1">
              <a:spLocks noChangeArrowheads="1"/>
            </p:cNvSpPr>
            <p:nvPr/>
          </p:nvSpPr>
          <p:spPr bwMode="auto">
            <a:xfrm>
              <a:off x="6340608" y="2553623"/>
              <a:ext cx="2577353" cy="277015"/>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Được hẹn rõ ngày nhận kết quả</a:t>
              </a:r>
            </a:p>
          </p:txBody>
        </p:sp>
        <p:sp>
          <p:nvSpPr>
            <p:cNvPr id="18" name="TextBox 19"/>
            <p:cNvSpPr txBox="1">
              <a:spLocks noChangeArrowheads="1"/>
            </p:cNvSpPr>
            <p:nvPr/>
          </p:nvSpPr>
          <p:spPr bwMode="auto">
            <a:xfrm>
              <a:off x="6340608" y="2854565"/>
              <a:ext cx="2577353" cy="277015"/>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Nhận được kết quả như lịch hẹn</a:t>
              </a:r>
            </a:p>
          </p:txBody>
        </p:sp>
        <p:sp>
          <p:nvSpPr>
            <p:cNvPr id="19" name="TextBox 20"/>
            <p:cNvSpPr txBox="1">
              <a:spLocks noChangeArrowheads="1"/>
            </p:cNvSpPr>
            <p:nvPr/>
          </p:nvSpPr>
          <p:spPr bwMode="auto">
            <a:xfrm>
              <a:off x="6340608" y="3155507"/>
              <a:ext cx="2577353" cy="277015"/>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Hài lòng với dịch vụ nhận được</a:t>
              </a:r>
            </a:p>
          </p:txBody>
        </p:sp>
      </p:grpSp>
      <p:sp>
        <p:nvSpPr>
          <p:cNvPr id="20" name="TextBox 19"/>
          <p:cNvSpPr txBox="1"/>
          <p:nvPr/>
        </p:nvSpPr>
        <p:spPr>
          <a:xfrm>
            <a:off x="6172200" y="4572000"/>
            <a:ext cx="2971800" cy="147732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a:t>
            </a:r>
            <a:r>
              <a:rPr lang="en-US" sz="900" dirty="0" smtClean="0">
                <a:latin typeface="Arial" pitchFamily="34" charset="0"/>
                <a:cs typeface="Arial" pitchFamily="34" charset="0"/>
              </a:rPr>
              <a:t>Nam</a:t>
            </a:r>
            <a:r>
              <a:rPr lang="en-US" sz="900" spc="-10" dirty="0" smtClean="0">
                <a:latin typeface="Arial" pitchFamily="34" charset="0"/>
                <a:cs typeface="Arial" pitchFamily="34" charset="0"/>
              </a:rPr>
              <a:t>, tr. 86</a:t>
            </a:r>
            <a:endParaRPr lang="en-GB" sz="1050" dirty="0">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52400"/>
            <a:ext cx="8610600" cy="523220"/>
          </a:xfrm>
          <a:prstGeom prst="rect">
            <a:avLst/>
          </a:prstGeom>
          <a:noFill/>
        </p:spPr>
        <p:txBody>
          <a:bodyPr wrap="square" rtlCol="0">
            <a:spAutoFit/>
          </a:bodyPr>
          <a:lstStyle/>
          <a:p>
            <a:pPr algn="ctr"/>
            <a:r>
              <a:rPr lang="en-GB" sz="1400" b="1" dirty="0" err="1" smtClean="0"/>
              <a:t>Biểu</a:t>
            </a:r>
            <a:r>
              <a:rPr lang="en-GB" sz="1400" b="1" dirty="0" smtClean="0"/>
              <a:t> </a:t>
            </a:r>
            <a:r>
              <a:rPr lang="en-GB" sz="1400" b="1" dirty="0" err="1" smtClean="0"/>
              <a:t>đồ</a:t>
            </a:r>
            <a:r>
              <a:rPr lang="en-GB" sz="1400" b="1" dirty="0" smtClean="0"/>
              <a:t> </a:t>
            </a:r>
            <a:r>
              <a:rPr lang="en-GB" sz="1400" b="1" dirty="0"/>
              <a:t>3.5g: </a:t>
            </a:r>
            <a:r>
              <a:rPr lang="en-GB" sz="1400" b="1" dirty="0" err="1" smtClean="0"/>
              <a:t>Đánh</a:t>
            </a:r>
            <a:r>
              <a:rPr lang="en-GB" sz="1400" b="1" dirty="0" smtClean="0"/>
              <a:t> </a:t>
            </a:r>
            <a:r>
              <a:rPr lang="en-GB" sz="1400" b="1" dirty="0" err="1" smtClean="0"/>
              <a:t>giá</a:t>
            </a:r>
            <a:r>
              <a:rPr lang="en-GB" sz="1400" b="1" dirty="0" smtClean="0"/>
              <a:t> </a:t>
            </a:r>
            <a:r>
              <a:rPr lang="en-GB" sz="1400" b="1" dirty="0" err="1" smtClean="0"/>
              <a:t>về</a:t>
            </a:r>
            <a:r>
              <a:rPr lang="en-GB" sz="1400" b="1" dirty="0" smtClean="0"/>
              <a:t> </a:t>
            </a:r>
            <a:r>
              <a:rPr lang="en-GB" sz="1400" b="1" dirty="0" err="1" smtClean="0"/>
              <a:t>thủ</a:t>
            </a:r>
            <a:r>
              <a:rPr lang="en-GB" sz="1400" b="1" dirty="0" smtClean="0"/>
              <a:t> </a:t>
            </a:r>
            <a:r>
              <a:rPr lang="en-GB" sz="1400" b="1" dirty="0" err="1" smtClean="0"/>
              <a:t>tục</a:t>
            </a:r>
            <a:r>
              <a:rPr lang="en-GB" sz="1400" b="1" dirty="0" smtClean="0"/>
              <a:t> </a:t>
            </a:r>
            <a:r>
              <a:rPr lang="en-GB" sz="1400" b="1" dirty="0" err="1" smtClean="0"/>
              <a:t>và</a:t>
            </a:r>
            <a:r>
              <a:rPr lang="en-GB" sz="1400" b="1" dirty="0" smtClean="0"/>
              <a:t> </a:t>
            </a:r>
            <a:r>
              <a:rPr lang="en-GB" sz="1400" b="1" dirty="0" err="1" smtClean="0"/>
              <a:t>chất</a:t>
            </a:r>
            <a:r>
              <a:rPr lang="en-GB" sz="1400" b="1" dirty="0" smtClean="0"/>
              <a:t> </a:t>
            </a:r>
            <a:r>
              <a:rPr lang="en-GB" sz="1400" b="1" dirty="0" err="1" smtClean="0"/>
              <a:t>lượng</a:t>
            </a:r>
            <a:r>
              <a:rPr lang="en-GB" sz="1400" b="1" dirty="0" smtClean="0"/>
              <a:t> </a:t>
            </a:r>
            <a:r>
              <a:rPr lang="en-GB" sz="1400" b="1" dirty="0" err="1" smtClean="0"/>
              <a:t>dịch</a:t>
            </a:r>
            <a:r>
              <a:rPr lang="en-GB" sz="1400" b="1" dirty="0" smtClean="0"/>
              <a:t> </a:t>
            </a:r>
            <a:r>
              <a:rPr lang="en-GB" sz="1400" b="1" dirty="0" err="1" smtClean="0"/>
              <a:t>vụ</a:t>
            </a:r>
            <a:r>
              <a:rPr lang="en-GB" sz="1400" b="1" dirty="0" smtClean="0"/>
              <a:t> </a:t>
            </a:r>
            <a:r>
              <a:rPr lang="en-GB" sz="1400" b="1" dirty="0" err="1" smtClean="0"/>
              <a:t>cấp</a:t>
            </a:r>
            <a:r>
              <a:rPr lang="en-GB" sz="1400" b="1" dirty="0" smtClean="0"/>
              <a:t> </a:t>
            </a:r>
            <a:r>
              <a:rPr lang="en-GB" sz="1400" b="1" dirty="0" err="1" smtClean="0"/>
              <a:t>một</a:t>
            </a:r>
            <a:r>
              <a:rPr lang="en-GB" sz="1400" b="1" dirty="0" smtClean="0"/>
              <a:t> </a:t>
            </a:r>
            <a:r>
              <a:rPr lang="en-GB" sz="1400" b="1" dirty="0" err="1" smtClean="0"/>
              <a:t>số</a:t>
            </a:r>
            <a:r>
              <a:rPr lang="en-GB" sz="1400" b="1" dirty="0" smtClean="0"/>
              <a:t> </a:t>
            </a:r>
            <a:r>
              <a:rPr lang="en-GB" sz="1400" b="1" dirty="0" err="1" smtClean="0"/>
              <a:t>thủ</a:t>
            </a:r>
            <a:r>
              <a:rPr lang="en-GB" sz="1400" b="1" dirty="0" smtClean="0"/>
              <a:t> </a:t>
            </a:r>
            <a:r>
              <a:rPr lang="en-GB" sz="1400" b="1" dirty="0" err="1" smtClean="0"/>
              <a:t>tục</a:t>
            </a:r>
            <a:r>
              <a:rPr lang="en-GB" sz="1400" b="1" dirty="0" smtClean="0"/>
              <a:t> </a:t>
            </a:r>
            <a:r>
              <a:rPr lang="en-GB" sz="1400" b="1" dirty="0" err="1" smtClean="0"/>
              <a:t>hành</a:t>
            </a:r>
            <a:r>
              <a:rPr lang="en-GB" sz="1400" b="1" dirty="0" smtClean="0"/>
              <a:t> </a:t>
            </a:r>
            <a:r>
              <a:rPr lang="en-GB" sz="1400" b="1" dirty="0" err="1" smtClean="0"/>
              <a:t>chính</a:t>
            </a:r>
            <a:r>
              <a:rPr lang="en-GB" sz="1400" b="1" dirty="0" smtClean="0"/>
              <a:t> </a:t>
            </a:r>
            <a:r>
              <a:rPr lang="en-GB" sz="1400" b="1" dirty="0" err="1" smtClean="0"/>
              <a:t>khác</a:t>
            </a:r>
            <a:r>
              <a:rPr lang="en-GB" sz="1400" b="1" dirty="0" smtClean="0"/>
              <a:t> ở </a:t>
            </a:r>
            <a:r>
              <a:rPr lang="en-GB" sz="1400" b="1" dirty="0" err="1" smtClean="0"/>
              <a:t>cấp</a:t>
            </a:r>
            <a:r>
              <a:rPr lang="en-GB" sz="1400" b="1" dirty="0" smtClean="0"/>
              <a:t> </a:t>
            </a:r>
            <a:r>
              <a:rPr lang="en-GB" sz="1400" b="1" dirty="0" err="1" smtClean="0"/>
              <a:t>xã/phường</a:t>
            </a:r>
            <a:endParaRPr lang="en-US" sz="1400" b="1" dirty="0"/>
          </a:p>
          <a:p>
            <a:pPr algn="ctr"/>
            <a:r>
              <a:rPr lang="en-GB" sz="1400" dirty="0" smtClean="0"/>
              <a:t>(</a:t>
            </a:r>
            <a:r>
              <a:rPr lang="en-GB" sz="1400" dirty="0" err="1" smtClean="0"/>
              <a:t>Các</a:t>
            </a:r>
            <a:r>
              <a:rPr lang="en-GB" sz="1400" dirty="0" smtClean="0"/>
              <a:t> </a:t>
            </a:r>
            <a:r>
              <a:rPr lang="en-GB" sz="1400" dirty="0" err="1" smtClean="0"/>
              <a:t>cạnh</a:t>
            </a:r>
            <a:r>
              <a:rPr lang="en-GB" sz="1400" dirty="0" smtClean="0"/>
              <a:t> </a:t>
            </a:r>
            <a:r>
              <a:rPr lang="en-GB" sz="1400" dirty="0" err="1" smtClean="0"/>
              <a:t>từ</a:t>
            </a:r>
            <a:r>
              <a:rPr lang="en-GB" sz="1400" dirty="0" smtClean="0"/>
              <a:t> </a:t>
            </a:r>
            <a:r>
              <a:rPr lang="en-GB" sz="1400" dirty="0" err="1" smtClean="0"/>
              <a:t>tâm</a:t>
            </a:r>
            <a:r>
              <a:rPr lang="en-GB" sz="1400" dirty="0" smtClean="0"/>
              <a:t> </a:t>
            </a:r>
            <a:r>
              <a:rPr lang="en-GB" sz="1400" dirty="0" err="1" smtClean="0"/>
              <a:t>hình</a:t>
            </a:r>
            <a:r>
              <a:rPr lang="en-GB" sz="1400" dirty="0" smtClean="0"/>
              <a:t> </a:t>
            </a:r>
            <a:r>
              <a:rPr lang="en-GB" sz="1400" dirty="0" err="1" smtClean="0"/>
              <a:t>sao</a:t>
            </a:r>
            <a:r>
              <a:rPr lang="en-GB" sz="1400" dirty="0" smtClean="0"/>
              <a:t> </a:t>
            </a:r>
            <a:r>
              <a:rPr lang="en-GB" sz="1400" dirty="0" err="1" smtClean="0"/>
              <a:t>thể</a:t>
            </a:r>
            <a:r>
              <a:rPr lang="en-GB" sz="1400" dirty="0" smtClean="0"/>
              <a:t> </a:t>
            </a:r>
            <a:r>
              <a:rPr lang="en-GB" sz="1400" dirty="0" err="1" smtClean="0"/>
              <a:t>hiện</a:t>
            </a:r>
            <a:r>
              <a:rPr lang="en-GB" sz="1400" dirty="0" smtClean="0"/>
              <a:t> </a:t>
            </a:r>
            <a:r>
              <a:rPr lang="en-GB" sz="1400" dirty="0" err="1" smtClean="0"/>
              <a:t>mức</a:t>
            </a:r>
            <a:r>
              <a:rPr lang="en-GB" sz="1400" dirty="0" smtClean="0"/>
              <a:t> </a:t>
            </a:r>
            <a:r>
              <a:rPr lang="en-GB" sz="1400" dirty="0" err="1" smtClean="0"/>
              <a:t>độ</a:t>
            </a:r>
            <a:r>
              <a:rPr lang="en-GB" sz="1400" dirty="0" smtClean="0"/>
              <a:t> </a:t>
            </a:r>
            <a:r>
              <a:rPr lang="en-GB" sz="1400" dirty="0" err="1" smtClean="0"/>
              <a:t>đồng</a:t>
            </a:r>
            <a:r>
              <a:rPr lang="en-GB" sz="1400" dirty="0" smtClean="0"/>
              <a:t> ý </a:t>
            </a:r>
            <a:r>
              <a:rPr lang="en-GB" sz="1400" dirty="0" err="1" smtClean="0"/>
              <a:t>với</a:t>
            </a:r>
            <a:r>
              <a:rPr lang="en-GB" sz="1400" dirty="0" smtClean="0"/>
              <a:t> </a:t>
            </a:r>
            <a:r>
              <a:rPr lang="en-GB" sz="1400" dirty="0" err="1" smtClean="0"/>
              <a:t>những</a:t>
            </a:r>
            <a:r>
              <a:rPr lang="en-GB" sz="1400" dirty="0" smtClean="0"/>
              <a:t> </a:t>
            </a:r>
            <a:r>
              <a:rPr lang="en-GB" sz="1400" dirty="0" err="1" smtClean="0"/>
              <a:t>nhận</a:t>
            </a:r>
            <a:r>
              <a:rPr lang="en-GB" sz="1400" dirty="0" smtClean="0"/>
              <a:t> </a:t>
            </a:r>
            <a:r>
              <a:rPr lang="en-GB" sz="1400" dirty="0" err="1" smtClean="0"/>
              <a:t>định</a:t>
            </a:r>
            <a:r>
              <a:rPr lang="en-GB" sz="1400" dirty="0" smtClean="0"/>
              <a:t> </a:t>
            </a:r>
            <a:r>
              <a:rPr lang="en-GB" sz="1400" dirty="0" err="1" smtClean="0"/>
              <a:t>được</a:t>
            </a:r>
            <a:r>
              <a:rPr lang="en-GB" sz="1400" dirty="0" smtClean="0"/>
              <a:t> </a:t>
            </a:r>
            <a:r>
              <a:rPr lang="en-GB" sz="1400" dirty="0" err="1" smtClean="0"/>
              <a:t>nêu</a:t>
            </a:r>
            <a:r>
              <a:rPr lang="en-GB" sz="1400" dirty="0" smtClean="0"/>
              <a:t> </a:t>
            </a:r>
            <a:r>
              <a:rPr lang="en-GB" sz="1400" dirty="0" err="1" smtClean="0"/>
              <a:t>trong</a:t>
            </a:r>
            <a:r>
              <a:rPr lang="en-GB" sz="1400" dirty="0" smtClean="0"/>
              <a:t> </a:t>
            </a:r>
            <a:r>
              <a:rPr lang="en-GB" sz="1400" dirty="0" err="1" smtClean="0"/>
              <a:t>chú</a:t>
            </a:r>
            <a:r>
              <a:rPr lang="en-GB" sz="1400" dirty="0" smtClean="0"/>
              <a:t> </a:t>
            </a:r>
            <a:r>
              <a:rPr lang="en-GB" sz="1400" dirty="0" err="1" smtClean="0"/>
              <a:t>giải</a:t>
            </a:r>
            <a:r>
              <a:rPr lang="en-GB" sz="1400" dirty="0" smtClean="0"/>
              <a:t> </a:t>
            </a:r>
            <a:r>
              <a:rPr lang="en-GB" sz="1400" dirty="0" err="1" smtClean="0"/>
              <a:t>biểu</a:t>
            </a:r>
            <a:r>
              <a:rPr lang="en-GB" sz="1400" dirty="0" smtClean="0"/>
              <a:t> </a:t>
            </a:r>
            <a:r>
              <a:rPr lang="en-GB" sz="1400" dirty="0" err="1" smtClean="0"/>
              <a:t>đồ</a:t>
            </a:r>
            <a:r>
              <a:rPr lang="en-GB" sz="1400" dirty="0" smtClean="0"/>
              <a:t>)</a:t>
            </a:r>
            <a:endParaRPr lang="en-GB" sz="1400" b="1" dirty="0" smtClean="0"/>
          </a:p>
        </p:txBody>
      </p:sp>
      <p:grpSp>
        <p:nvGrpSpPr>
          <p:cNvPr id="4" name="Group 14"/>
          <p:cNvGrpSpPr>
            <a:grpSpLocks/>
          </p:cNvGrpSpPr>
          <p:nvPr/>
        </p:nvGrpSpPr>
        <p:grpSpPr bwMode="auto">
          <a:xfrm>
            <a:off x="76200" y="838200"/>
            <a:ext cx="9067800" cy="6019800"/>
            <a:chOff x="76200" y="838200"/>
            <a:chExt cx="9067799" cy="6019799"/>
          </a:xfrm>
        </p:grpSpPr>
        <p:pic>
          <p:nvPicPr>
            <p:cNvPr id="6" name="Picture 3"/>
            <p:cNvPicPr>
              <a:picLocks noChangeAspect="1" noChangeArrowheads="1"/>
            </p:cNvPicPr>
            <p:nvPr/>
          </p:nvPicPr>
          <p:blipFill>
            <a:blip r:embed="rId2" cstate="print"/>
            <a:srcRect/>
            <a:stretch>
              <a:fillRect/>
            </a:stretch>
          </p:blipFill>
          <p:spPr bwMode="auto">
            <a:xfrm>
              <a:off x="119522" y="838200"/>
              <a:ext cx="9024477" cy="6019799"/>
            </a:xfrm>
            <a:prstGeom prst="rect">
              <a:avLst/>
            </a:prstGeom>
            <a:noFill/>
            <a:ln w="9525">
              <a:noFill/>
              <a:miter lim="800000"/>
              <a:headEnd/>
              <a:tailEnd/>
            </a:ln>
          </p:spPr>
        </p:pic>
        <p:sp>
          <p:nvSpPr>
            <p:cNvPr id="7" name="TextBox 5"/>
            <p:cNvSpPr txBox="1">
              <a:spLocks noChangeArrowheads="1"/>
            </p:cNvSpPr>
            <p:nvPr/>
          </p:nvSpPr>
          <p:spPr bwMode="auto">
            <a:xfrm>
              <a:off x="76200" y="1154668"/>
              <a:ext cx="911225" cy="369332"/>
            </a:xfrm>
            <a:prstGeom prst="rect">
              <a:avLst/>
            </a:prstGeom>
            <a:noFill/>
            <a:ln w="9525">
              <a:noFill/>
              <a:miter lim="800000"/>
              <a:headEnd/>
              <a:tailEnd/>
            </a:ln>
          </p:spPr>
          <p:txBody>
            <a:bodyPr>
              <a:spAutoFit/>
            </a:bodyPr>
            <a:lstStyle/>
            <a:p>
              <a:r>
                <a:rPr lang="en-US" sz="900">
                  <a:latin typeface="Arial" pitchFamily="34" charset="0"/>
                  <a:cs typeface="Arial" pitchFamily="34" charset="0"/>
                </a:rPr>
                <a:t>Hoàn toàn không đúng</a:t>
              </a:r>
              <a:endParaRPr lang="en-US" sz="1100">
                <a:latin typeface="Arial" pitchFamily="34" charset="0"/>
                <a:cs typeface="Arial" pitchFamily="34" charset="0"/>
              </a:endParaRPr>
            </a:p>
          </p:txBody>
        </p:sp>
        <p:sp>
          <p:nvSpPr>
            <p:cNvPr id="8" name="TextBox 5"/>
            <p:cNvSpPr txBox="1">
              <a:spLocks noChangeArrowheads="1"/>
            </p:cNvSpPr>
            <p:nvPr/>
          </p:nvSpPr>
          <p:spPr bwMode="auto">
            <a:xfrm>
              <a:off x="1447800" y="5257800"/>
              <a:ext cx="533400" cy="507831"/>
            </a:xfrm>
            <a:prstGeom prst="rect">
              <a:avLst/>
            </a:prstGeom>
            <a:noFill/>
            <a:ln w="9525">
              <a:noFill/>
              <a:miter lim="800000"/>
              <a:headEnd/>
              <a:tailEnd/>
            </a:ln>
          </p:spPr>
          <p:txBody>
            <a:bodyPr>
              <a:spAutoFit/>
            </a:bodyPr>
            <a:lstStyle/>
            <a:p>
              <a:r>
                <a:rPr lang="en-US" sz="900">
                  <a:latin typeface="Arial" pitchFamily="34" charset="0"/>
                  <a:cs typeface="Arial" pitchFamily="34" charset="0"/>
                </a:rPr>
                <a:t>Hoàn </a:t>
              </a:r>
            </a:p>
            <a:p>
              <a:r>
                <a:rPr lang="en-US" sz="900">
                  <a:latin typeface="Arial" pitchFamily="34" charset="0"/>
                  <a:cs typeface="Arial" pitchFamily="34" charset="0"/>
                </a:rPr>
                <a:t>toàn </a:t>
              </a:r>
            </a:p>
            <a:p>
              <a:r>
                <a:rPr lang="en-US" sz="900">
                  <a:latin typeface="Arial" pitchFamily="34" charset="0"/>
                  <a:cs typeface="Arial" pitchFamily="34" charset="0"/>
                </a:rPr>
                <a:t>đúng</a:t>
              </a:r>
              <a:endParaRPr lang="en-US" sz="1100">
                <a:latin typeface="Arial" pitchFamily="34" charset="0"/>
                <a:cs typeface="Arial" pitchFamily="34" charset="0"/>
              </a:endParaRPr>
            </a:p>
          </p:txBody>
        </p:sp>
        <p:sp>
          <p:nvSpPr>
            <p:cNvPr id="9" name="TextBox 7"/>
            <p:cNvSpPr txBox="1">
              <a:spLocks noChangeArrowheads="1"/>
            </p:cNvSpPr>
            <p:nvPr/>
          </p:nvSpPr>
          <p:spPr bwMode="auto">
            <a:xfrm>
              <a:off x="6416808" y="1106751"/>
              <a:ext cx="2650992" cy="276999"/>
            </a:xfrm>
            <a:prstGeom prst="rect">
              <a:avLst/>
            </a:prstGeom>
            <a:solidFill>
              <a:schemeClr val="bg1"/>
            </a:solidFill>
            <a:ln w="9525">
              <a:noFill/>
              <a:miter lim="800000"/>
              <a:headEnd/>
              <a:tailEnd/>
            </a:ln>
          </p:spPr>
          <p:txBody>
            <a:bodyPr>
              <a:spAutoFit/>
            </a:bodyPr>
            <a:lstStyle/>
            <a:p>
              <a:r>
                <a:rPr lang="en-US" sz="1200" dirty="0" err="1">
                  <a:latin typeface="Arial" pitchFamily="34" charset="0"/>
                  <a:cs typeface="Arial" pitchFamily="34" charset="0"/>
                </a:rPr>
                <a:t>Thông</a:t>
              </a:r>
              <a:r>
                <a:rPr lang="en-US" sz="1200" dirty="0">
                  <a:latin typeface="Arial" pitchFamily="34" charset="0"/>
                  <a:cs typeface="Arial" pitchFamily="34" charset="0"/>
                </a:rPr>
                <a:t> tin </a:t>
              </a:r>
              <a:r>
                <a:rPr lang="en-US" sz="1200" dirty="0" err="1">
                  <a:latin typeface="Arial" pitchFamily="34" charset="0"/>
                  <a:cs typeface="Arial" pitchFamily="34" charset="0"/>
                </a:rPr>
                <a:t>rõ</a:t>
              </a:r>
              <a:r>
                <a:rPr lang="en-US" sz="1200" dirty="0">
                  <a:latin typeface="Arial" pitchFamily="34" charset="0"/>
                  <a:cs typeface="Arial" pitchFamily="34" charset="0"/>
                </a:rPr>
                <a:t> </a:t>
              </a:r>
              <a:r>
                <a:rPr lang="en-US" sz="1200" dirty="0" err="1">
                  <a:latin typeface="Arial" pitchFamily="34" charset="0"/>
                  <a:cs typeface="Arial" pitchFamily="34" charset="0"/>
                </a:rPr>
                <a:t>ràng</a:t>
              </a:r>
              <a:r>
                <a:rPr lang="en-US" sz="1200" dirty="0">
                  <a:latin typeface="Arial" pitchFamily="34" charset="0"/>
                  <a:cs typeface="Arial" pitchFamily="34" charset="0"/>
                </a:rPr>
                <a:t> </a:t>
              </a:r>
              <a:r>
                <a:rPr lang="en-US" sz="1200" dirty="0" err="1">
                  <a:latin typeface="Arial" pitchFamily="34" charset="0"/>
                  <a:cs typeface="Arial" pitchFamily="34" charset="0"/>
                </a:rPr>
                <a:t>về</a:t>
              </a:r>
              <a:r>
                <a:rPr lang="en-US" sz="1200" dirty="0">
                  <a:latin typeface="Arial" pitchFamily="34" charset="0"/>
                  <a:cs typeface="Arial" pitchFamily="34" charset="0"/>
                </a:rPr>
                <a:t> </a:t>
              </a:r>
              <a:r>
                <a:rPr lang="en-US" sz="1200" dirty="0" err="1">
                  <a:latin typeface="Arial" pitchFamily="34" charset="0"/>
                  <a:cs typeface="Arial" pitchFamily="34" charset="0"/>
                </a:rPr>
                <a:t>thủ</a:t>
              </a:r>
              <a:r>
                <a:rPr lang="en-US" sz="1200" dirty="0">
                  <a:latin typeface="Arial" pitchFamily="34" charset="0"/>
                  <a:cs typeface="Arial" pitchFamily="34" charset="0"/>
                </a:rPr>
                <a:t> </a:t>
              </a:r>
              <a:r>
                <a:rPr lang="en-US" sz="1200" dirty="0" err="1">
                  <a:latin typeface="Arial" pitchFamily="34" charset="0"/>
                  <a:cs typeface="Arial" pitchFamily="34" charset="0"/>
                </a:rPr>
                <a:t>tục</a:t>
              </a:r>
              <a:r>
                <a:rPr lang="en-US" sz="1200" dirty="0">
                  <a:latin typeface="Arial" pitchFamily="34" charset="0"/>
                  <a:cs typeface="Arial" pitchFamily="34" charset="0"/>
                </a:rPr>
                <a:t> </a:t>
              </a:r>
              <a:r>
                <a:rPr lang="en-US" sz="1200" dirty="0" err="1">
                  <a:latin typeface="Arial" pitchFamily="34" charset="0"/>
                  <a:cs typeface="Arial" pitchFamily="34" charset="0"/>
                </a:rPr>
                <a:t>cần</a:t>
              </a:r>
              <a:r>
                <a:rPr lang="en-US" sz="1200" dirty="0">
                  <a:latin typeface="Arial" pitchFamily="34" charset="0"/>
                  <a:cs typeface="Arial" pitchFamily="34" charset="0"/>
                </a:rPr>
                <a:t> </a:t>
              </a:r>
              <a:r>
                <a:rPr lang="en-US" sz="1200" dirty="0" err="1">
                  <a:latin typeface="Arial" pitchFamily="34" charset="0"/>
                  <a:cs typeface="Arial" pitchFamily="34" charset="0"/>
                </a:rPr>
                <a:t>làm</a:t>
              </a:r>
              <a:endParaRPr lang="en-US" sz="1200" dirty="0">
                <a:latin typeface="Arial" pitchFamily="34" charset="0"/>
                <a:cs typeface="Arial" pitchFamily="34" charset="0"/>
              </a:endParaRPr>
            </a:p>
          </p:txBody>
        </p:sp>
        <p:sp>
          <p:nvSpPr>
            <p:cNvPr id="10" name="TextBox 8"/>
            <p:cNvSpPr txBox="1">
              <a:spLocks noChangeArrowheads="1"/>
            </p:cNvSpPr>
            <p:nvPr/>
          </p:nvSpPr>
          <p:spPr bwMode="auto">
            <a:xfrm>
              <a:off x="6416808" y="1407693"/>
              <a:ext cx="2577353" cy="276999"/>
            </a:xfrm>
            <a:prstGeom prst="rect">
              <a:avLst/>
            </a:prstGeom>
            <a:solidFill>
              <a:schemeClr val="bg1"/>
            </a:solidFill>
            <a:ln w="9525">
              <a:noFill/>
              <a:miter lim="800000"/>
              <a:headEnd/>
              <a:tailEnd/>
            </a:ln>
          </p:spPr>
          <p:txBody>
            <a:bodyPr>
              <a:spAutoFit/>
            </a:bodyPr>
            <a:lstStyle/>
            <a:p>
              <a:r>
                <a:rPr lang="en-US" sz="1200" dirty="0" err="1">
                  <a:latin typeface="Arial" pitchFamily="34" charset="0"/>
                  <a:cs typeface="Arial" pitchFamily="34" charset="0"/>
                </a:rPr>
                <a:t>Phí</a:t>
              </a:r>
              <a:r>
                <a:rPr lang="en-US" sz="1200" dirty="0">
                  <a:latin typeface="Arial" pitchFamily="34" charset="0"/>
                  <a:cs typeface="Arial" pitchFamily="34" charset="0"/>
                </a:rPr>
                <a:t> </a:t>
              </a:r>
              <a:r>
                <a:rPr lang="en-US" sz="1200" dirty="0" err="1">
                  <a:latin typeface="Arial" pitchFamily="34" charset="0"/>
                  <a:cs typeface="Arial" pitchFamily="34" charset="0"/>
                </a:rPr>
                <a:t>được</a:t>
              </a:r>
              <a:r>
                <a:rPr lang="en-US" sz="1200" dirty="0">
                  <a:latin typeface="Arial" pitchFamily="34" charset="0"/>
                  <a:cs typeface="Arial" pitchFamily="34" charset="0"/>
                </a:rPr>
                <a:t> </a:t>
              </a:r>
              <a:r>
                <a:rPr lang="en-US" sz="1200" dirty="0" err="1">
                  <a:latin typeface="Arial" pitchFamily="34" charset="0"/>
                  <a:cs typeface="Arial" pitchFamily="34" charset="0"/>
                </a:rPr>
                <a:t>niêm</a:t>
              </a:r>
              <a:r>
                <a:rPr lang="en-US" sz="1200" dirty="0">
                  <a:latin typeface="Arial" pitchFamily="34" charset="0"/>
                  <a:cs typeface="Arial" pitchFamily="34" charset="0"/>
                </a:rPr>
                <a:t> </a:t>
              </a:r>
              <a:r>
                <a:rPr lang="en-US" sz="1200" dirty="0" err="1">
                  <a:latin typeface="Arial" pitchFamily="34" charset="0"/>
                  <a:cs typeface="Arial" pitchFamily="34" charset="0"/>
                </a:rPr>
                <a:t>yết</a:t>
              </a:r>
              <a:r>
                <a:rPr lang="en-US" sz="1200" dirty="0">
                  <a:latin typeface="Arial" pitchFamily="34" charset="0"/>
                  <a:cs typeface="Arial" pitchFamily="34" charset="0"/>
                </a:rPr>
                <a:t> </a:t>
              </a:r>
              <a:r>
                <a:rPr lang="en-US" sz="1200" dirty="0" err="1">
                  <a:latin typeface="Arial" pitchFamily="34" charset="0"/>
                  <a:cs typeface="Arial" pitchFamily="34" charset="0"/>
                </a:rPr>
                <a:t>công</a:t>
              </a:r>
              <a:r>
                <a:rPr lang="en-US" sz="1200" dirty="0">
                  <a:latin typeface="Arial" pitchFamily="34" charset="0"/>
                  <a:cs typeface="Arial" pitchFamily="34" charset="0"/>
                </a:rPr>
                <a:t> </a:t>
              </a:r>
              <a:r>
                <a:rPr lang="en-US" sz="1200" dirty="0" err="1">
                  <a:latin typeface="Arial" pitchFamily="34" charset="0"/>
                  <a:cs typeface="Arial" pitchFamily="34" charset="0"/>
                </a:rPr>
                <a:t>khai</a:t>
              </a:r>
              <a:endParaRPr lang="en-US" sz="1200" dirty="0">
                <a:latin typeface="Arial" pitchFamily="34" charset="0"/>
                <a:cs typeface="Arial" pitchFamily="34" charset="0"/>
              </a:endParaRPr>
            </a:p>
          </p:txBody>
        </p:sp>
        <p:sp>
          <p:nvSpPr>
            <p:cNvPr id="11" name="TextBox 9"/>
            <p:cNvSpPr txBox="1">
              <a:spLocks noChangeArrowheads="1"/>
            </p:cNvSpPr>
            <p:nvPr/>
          </p:nvSpPr>
          <p:spPr bwMode="auto">
            <a:xfrm>
              <a:off x="6416808" y="1708634"/>
              <a:ext cx="2577353" cy="276999"/>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Công chức thạo việc</a:t>
              </a:r>
            </a:p>
          </p:txBody>
        </p:sp>
        <p:sp>
          <p:nvSpPr>
            <p:cNvPr id="12" name="TextBox 10"/>
            <p:cNvSpPr txBox="1">
              <a:spLocks noChangeArrowheads="1"/>
            </p:cNvSpPr>
            <p:nvPr/>
          </p:nvSpPr>
          <p:spPr bwMode="auto">
            <a:xfrm>
              <a:off x="6416808" y="2009576"/>
              <a:ext cx="2577353" cy="276999"/>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Công chức có thái độ lịch sự</a:t>
              </a:r>
            </a:p>
          </p:txBody>
        </p:sp>
        <p:sp>
          <p:nvSpPr>
            <p:cNvPr id="13" name="TextBox 17"/>
            <p:cNvSpPr txBox="1">
              <a:spLocks noChangeArrowheads="1"/>
            </p:cNvSpPr>
            <p:nvPr/>
          </p:nvSpPr>
          <p:spPr bwMode="auto">
            <a:xfrm>
              <a:off x="6416808" y="2310518"/>
              <a:ext cx="2577353" cy="276999"/>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Không quá nhiều giấy tờ</a:t>
              </a:r>
            </a:p>
          </p:txBody>
        </p:sp>
        <p:sp>
          <p:nvSpPr>
            <p:cNvPr id="14" name="TextBox 18"/>
            <p:cNvSpPr txBox="1">
              <a:spLocks noChangeArrowheads="1"/>
            </p:cNvSpPr>
            <p:nvPr/>
          </p:nvSpPr>
          <p:spPr bwMode="auto">
            <a:xfrm>
              <a:off x="6416808" y="2553623"/>
              <a:ext cx="2577353" cy="276999"/>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Được hẹn rõ ngày nhận kết quả</a:t>
              </a:r>
            </a:p>
          </p:txBody>
        </p:sp>
        <p:sp>
          <p:nvSpPr>
            <p:cNvPr id="15" name="TextBox 19"/>
            <p:cNvSpPr txBox="1">
              <a:spLocks noChangeArrowheads="1"/>
            </p:cNvSpPr>
            <p:nvPr/>
          </p:nvSpPr>
          <p:spPr bwMode="auto">
            <a:xfrm>
              <a:off x="6416808" y="2854565"/>
              <a:ext cx="2577353" cy="276999"/>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Nhận được kết quả như lịch hẹn</a:t>
              </a:r>
            </a:p>
          </p:txBody>
        </p:sp>
        <p:sp>
          <p:nvSpPr>
            <p:cNvPr id="16" name="TextBox 20"/>
            <p:cNvSpPr txBox="1">
              <a:spLocks noChangeArrowheads="1"/>
            </p:cNvSpPr>
            <p:nvPr/>
          </p:nvSpPr>
          <p:spPr bwMode="auto">
            <a:xfrm>
              <a:off x="6416808" y="3155507"/>
              <a:ext cx="2577353" cy="276999"/>
            </a:xfrm>
            <a:prstGeom prst="rect">
              <a:avLst/>
            </a:prstGeom>
            <a:solidFill>
              <a:schemeClr val="bg1"/>
            </a:solidFill>
            <a:ln w="9525">
              <a:noFill/>
              <a:miter lim="800000"/>
              <a:headEnd/>
              <a:tailEnd/>
            </a:ln>
          </p:spPr>
          <p:txBody>
            <a:bodyPr>
              <a:spAutoFit/>
            </a:bodyPr>
            <a:lstStyle/>
            <a:p>
              <a:r>
                <a:rPr lang="en-US" sz="1200">
                  <a:latin typeface="Arial" pitchFamily="34" charset="0"/>
                  <a:cs typeface="Arial" pitchFamily="34" charset="0"/>
                </a:rPr>
                <a:t>Hài lòng với dịch vụ nhận được</a:t>
              </a:r>
            </a:p>
          </p:txBody>
        </p:sp>
      </p:grpSp>
      <p:sp>
        <p:nvSpPr>
          <p:cNvPr id="17" name="TextBox 16"/>
          <p:cNvSpPr txBox="1"/>
          <p:nvPr/>
        </p:nvSpPr>
        <p:spPr>
          <a:xfrm>
            <a:off x="6096000" y="4572000"/>
            <a:ext cx="3048000" cy="147732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a:t>
            </a:r>
            <a:r>
              <a:rPr lang="en-US" sz="900" dirty="0" smtClean="0">
                <a:latin typeface="Arial" pitchFamily="34" charset="0"/>
                <a:cs typeface="Arial" pitchFamily="34" charset="0"/>
              </a:rPr>
              <a:t>Nam</a:t>
            </a:r>
            <a:r>
              <a:rPr lang="en-US" sz="900" spc="-10" dirty="0" smtClean="0">
                <a:latin typeface="Arial" pitchFamily="34" charset="0"/>
                <a:cs typeface="Arial" pitchFamily="34" charset="0"/>
              </a:rPr>
              <a:t>, tr. 87</a:t>
            </a:r>
            <a:endParaRPr lang="en-GB" sz="1050" dirty="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0"/>
            <a:ext cx="8458200" cy="369332"/>
          </a:xfrm>
          <a:prstGeom prst="rect">
            <a:avLst/>
          </a:prstGeom>
          <a:noFill/>
        </p:spPr>
        <p:txBody>
          <a:bodyPr wrap="square" rtlCol="0">
            <a:spAutoFit/>
          </a:bodyPr>
          <a:lstStyle/>
          <a:p>
            <a:pPr algn="ctr"/>
            <a:r>
              <a:rPr lang="en-GB" b="1" dirty="0" err="1" smtClean="0"/>
              <a:t>Bản</a:t>
            </a:r>
            <a:r>
              <a:rPr lang="en-GB" b="1" dirty="0" smtClean="0"/>
              <a:t> </a:t>
            </a:r>
            <a:r>
              <a:rPr lang="en-GB" b="1" dirty="0" err="1" smtClean="0"/>
              <a:t>đồ</a:t>
            </a:r>
            <a:r>
              <a:rPr lang="en-GB" b="1" dirty="0" smtClean="0"/>
              <a:t> 3.6: </a:t>
            </a:r>
            <a:r>
              <a:rPr lang="en-GB" b="1" dirty="0" err="1" smtClean="0"/>
              <a:t>Cung</a:t>
            </a:r>
            <a:r>
              <a:rPr lang="en-GB" b="1" dirty="0" smtClean="0"/>
              <a:t> </a:t>
            </a:r>
            <a:r>
              <a:rPr lang="en-GB" b="1" dirty="0" err="1" smtClean="0"/>
              <a:t>ứng</a:t>
            </a:r>
            <a:r>
              <a:rPr lang="en-GB" b="1" dirty="0" smtClean="0"/>
              <a:t> </a:t>
            </a:r>
            <a:r>
              <a:rPr lang="en-GB" b="1" dirty="0" err="1" smtClean="0"/>
              <a:t>dịch</a:t>
            </a:r>
            <a:r>
              <a:rPr lang="en-GB" b="1" dirty="0" smtClean="0"/>
              <a:t> </a:t>
            </a:r>
            <a:r>
              <a:rPr lang="en-GB" b="1" dirty="0" err="1" smtClean="0"/>
              <a:t>vụ</a:t>
            </a:r>
            <a:r>
              <a:rPr lang="en-GB" b="1" dirty="0" smtClean="0"/>
              <a:t> </a:t>
            </a:r>
            <a:r>
              <a:rPr lang="en-GB" b="1" dirty="0" err="1" smtClean="0"/>
              <a:t>công</a:t>
            </a:r>
            <a:r>
              <a:rPr lang="en-GB" b="1" dirty="0" smtClean="0"/>
              <a:t> ở </a:t>
            </a:r>
            <a:r>
              <a:rPr lang="en-GB" b="1" dirty="0" err="1" smtClean="0"/>
              <a:t>cấp</a:t>
            </a:r>
            <a:r>
              <a:rPr lang="en-GB" b="1" dirty="0" smtClean="0"/>
              <a:t> </a:t>
            </a:r>
            <a:r>
              <a:rPr lang="en-GB" b="1" dirty="0" err="1" smtClean="0"/>
              <a:t>tỉnh</a:t>
            </a:r>
            <a:r>
              <a:rPr lang="en-GB" b="1" dirty="0" smtClean="0"/>
              <a:t> </a:t>
            </a:r>
            <a:r>
              <a:rPr lang="en-GB" b="1" dirty="0" err="1" smtClean="0"/>
              <a:t>phân</a:t>
            </a:r>
            <a:r>
              <a:rPr lang="en-GB" b="1" dirty="0" smtClean="0"/>
              <a:t> </a:t>
            </a:r>
            <a:r>
              <a:rPr lang="en-GB" b="1" dirty="0" err="1" smtClean="0"/>
              <a:t>theo</a:t>
            </a:r>
            <a:r>
              <a:rPr lang="en-GB" b="1" dirty="0" smtClean="0"/>
              <a:t> 4 </a:t>
            </a:r>
            <a:r>
              <a:rPr lang="en-GB" b="1" dirty="0" err="1" smtClean="0"/>
              <a:t>cấp</a:t>
            </a:r>
            <a:r>
              <a:rPr lang="en-GB" b="1" dirty="0" smtClean="0"/>
              <a:t> </a:t>
            </a:r>
            <a:r>
              <a:rPr lang="en-GB" b="1" dirty="0" err="1" smtClean="0"/>
              <a:t>độ</a:t>
            </a:r>
            <a:r>
              <a:rPr lang="en-GB" b="1" dirty="0" smtClean="0"/>
              <a:t> </a:t>
            </a:r>
            <a:r>
              <a:rPr lang="en-GB" b="1" dirty="0" err="1" smtClean="0"/>
              <a:t>hiệu</a:t>
            </a:r>
            <a:r>
              <a:rPr lang="en-GB" b="1" dirty="0" smtClean="0"/>
              <a:t> </a:t>
            </a:r>
            <a:r>
              <a:rPr lang="en-GB" b="1" dirty="0" err="1" smtClean="0"/>
              <a:t>quả</a:t>
            </a:r>
            <a:endParaRPr lang="en-GB" b="1" dirty="0"/>
          </a:p>
        </p:txBody>
      </p:sp>
      <p:pic>
        <p:nvPicPr>
          <p:cNvPr id="4" name="Picture 2"/>
          <p:cNvPicPr>
            <a:picLocks noChangeAspect="1" noChangeArrowheads="1"/>
          </p:cNvPicPr>
          <p:nvPr/>
        </p:nvPicPr>
        <p:blipFill>
          <a:blip r:embed="rId2" cstate="screen"/>
          <a:srcRect/>
          <a:stretch>
            <a:fillRect/>
          </a:stretch>
        </p:blipFill>
        <p:spPr bwMode="auto">
          <a:xfrm>
            <a:off x="2057399" y="457201"/>
            <a:ext cx="5257379" cy="6400800"/>
          </a:xfrm>
          <a:prstGeom prst="rect">
            <a:avLst/>
          </a:prstGeom>
          <a:noFill/>
          <a:ln w="9525">
            <a:noFill/>
            <a:miter lim="800000"/>
            <a:headEnd/>
            <a:tailEnd/>
          </a:ln>
        </p:spPr>
      </p:pic>
      <p:sp>
        <p:nvSpPr>
          <p:cNvPr id="5" name="TextBox 4"/>
          <p:cNvSpPr txBox="1"/>
          <p:nvPr/>
        </p:nvSpPr>
        <p:spPr>
          <a:xfrm>
            <a:off x="7543800" y="3088481"/>
            <a:ext cx="1447800" cy="32778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a:t>
            </a:r>
            <a:r>
              <a:rPr lang="en-US" sz="900" spc="-10" dirty="0" smtClean="0">
                <a:latin typeface="Arial" pitchFamily="34" charset="0"/>
                <a:cs typeface="Arial" pitchFamily="34" charset="0"/>
              </a:rPr>
              <a:t>, tr. 88</a:t>
            </a:r>
            <a:endParaRPr lang="en-GB" sz="1050" dirty="0">
              <a:latin typeface="Arial" pitchFamily="34" charset="0"/>
              <a:cs typeface="Arial" pitchFamily="34" charset="0"/>
            </a:endParaRPr>
          </a:p>
        </p:txBody>
      </p:sp>
    </p:spTree>
    <p:extLst>
      <p:ext uri="{BB962C8B-B14F-4D97-AF65-F5344CB8AC3E}">
        <p14:creationId xmlns="" xmlns:p14="http://schemas.microsoft.com/office/powerpoint/2010/main" val="1359744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95400" y="0"/>
            <a:ext cx="6858000" cy="369332"/>
          </a:xfrm>
          <a:prstGeom prst="rect">
            <a:avLst/>
          </a:prstGeom>
          <a:noFill/>
        </p:spPr>
        <p:txBody>
          <a:bodyPr wrap="square" rtlCol="0">
            <a:spAutoFit/>
          </a:bodyPr>
          <a:lstStyle/>
          <a:p>
            <a:pPr algn="ctr"/>
            <a:r>
              <a:rPr lang="en-GB" b="1" dirty="0" err="1" smtClean="0"/>
              <a:t>Biểu</a:t>
            </a:r>
            <a:r>
              <a:rPr lang="en-GB" b="1" dirty="0" smtClean="0"/>
              <a:t> </a:t>
            </a:r>
            <a:r>
              <a:rPr lang="en-GB" b="1" dirty="0" err="1" smtClean="0"/>
              <a:t>đồ</a:t>
            </a:r>
            <a:r>
              <a:rPr lang="en-GB" b="1" dirty="0" smtClean="0"/>
              <a:t> </a:t>
            </a:r>
            <a:r>
              <a:rPr lang="en-GB" b="1" dirty="0"/>
              <a:t>3.6a: </a:t>
            </a:r>
            <a:r>
              <a:rPr lang="en-US" b="1" dirty="0" err="1" smtClean="0"/>
              <a:t>Cung</a:t>
            </a:r>
            <a:r>
              <a:rPr lang="en-US" b="1" dirty="0" smtClean="0"/>
              <a:t> </a:t>
            </a:r>
            <a:r>
              <a:rPr lang="en-US" b="1" dirty="0" err="1" smtClean="0"/>
              <a:t>ứng</a:t>
            </a:r>
            <a:r>
              <a:rPr lang="en-US" b="1" dirty="0" smtClean="0"/>
              <a:t> </a:t>
            </a:r>
            <a:r>
              <a:rPr lang="en-US" b="1" dirty="0" err="1" smtClean="0"/>
              <a:t>dịch</a:t>
            </a:r>
            <a:r>
              <a:rPr lang="en-US" b="1" dirty="0" smtClean="0"/>
              <a:t> </a:t>
            </a:r>
            <a:r>
              <a:rPr lang="en-US" b="1" dirty="0" err="1" smtClean="0"/>
              <a:t>vụ</a:t>
            </a:r>
            <a:r>
              <a:rPr lang="en-US" b="1" dirty="0" smtClean="0"/>
              <a:t> </a:t>
            </a:r>
            <a:r>
              <a:rPr lang="en-US" b="1" dirty="0" err="1" smtClean="0"/>
              <a:t>công</a:t>
            </a:r>
            <a:r>
              <a:rPr lang="en-US" b="1" dirty="0" smtClean="0"/>
              <a:t> (</a:t>
            </a:r>
            <a:r>
              <a:rPr lang="en-US" b="1" dirty="0" err="1" smtClean="0"/>
              <a:t>Trục</a:t>
            </a:r>
            <a:r>
              <a:rPr lang="en-US" b="1" dirty="0" smtClean="0"/>
              <a:t> </a:t>
            </a:r>
            <a:r>
              <a:rPr lang="en-US" b="1" dirty="0" err="1" smtClean="0"/>
              <a:t>nội</a:t>
            </a:r>
            <a:r>
              <a:rPr lang="en-US" b="1" dirty="0" smtClean="0"/>
              <a:t> dung 6)</a:t>
            </a:r>
            <a:endParaRPr lang="en-GB" b="1" dirty="0"/>
          </a:p>
        </p:txBody>
      </p:sp>
      <p:grpSp>
        <p:nvGrpSpPr>
          <p:cNvPr id="10" name="Group 9"/>
          <p:cNvGrpSpPr/>
          <p:nvPr/>
        </p:nvGrpSpPr>
        <p:grpSpPr>
          <a:xfrm>
            <a:off x="92645" y="228601"/>
            <a:ext cx="8954371" cy="6096000"/>
            <a:chOff x="92645" y="228600"/>
            <a:chExt cx="8954371" cy="6553199"/>
          </a:xfrm>
        </p:grpSpPr>
        <p:pic>
          <p:nvPicPr>
            <p:cNvPr id="2050" name="Picture 2"/>
            <p:cNvPicPr>
              <a:picLocks noChangeAspect="1" noChangeArrowheads="1"/>
            </p:cNvPicPr>
            <p:nvPr/>
          </p:nvPicPr>
          <p:blipFill>
            <a:blip r:embed="rId2" cstate="print"/>
            <a:srcRect/>
            <a:stretch>
              <a:fillRect/>
            </a:stretch>
          </p:blipFill>
          <p:spPr bwMode="auto">
            <a:xfrm>
              <a:off x="92645" y="228600"/>
              <a:ext cx="8954371" cy="6553199"/>
            </a:xfrm>
            <a:prstGeom prst="rect">
              <a:avLst/>
            </a:prstGeom>
            <a:noFill/>
            <a:ln w="9525">
              <a:noFill/>
              <a:miter lim="800000"/>
              <a:headEnd/>
              <a:tailEnd/>
            </a:ln>
            <a:effectLst/>
          </p:spPr>
        </p:pic>
        <p:grpSp>
          <p:nvGrpSpPr>
            <p:cNvPr id="9" name="Group 8"/>
            <p:cNvGrpSpPr/>
            <p:nvPr/>
          </p:nvGrpSpPr>
          <p:grpSpPr>
            <a:xfrm>
              <a:off x="7162800" y="4706779"/>
              <a:ext cx="1828800" cy="1194408"/>
              <a:chOff x="7086600" y="4724400"/>
              <a:chExt cx="1524000" cy="1120821"/>
            </a:xfrm>
          </p:grpSpPr>
          <p:sp>
            <p:nvSpPr>
              <p:cNvPr id="4" name="Rectangle 363"/>
              <p:cNvSpPr>
                <a:spLocks noChangeArrowheads="1"/>
              </p:cNvSpPr>
              <p:nvPr/>
            </p:nvSpPr>
            <p:spPr bwMode="auto">
              <a:xfrm>
                <a:off x="7086601" y="4724400"/>
                <a:ext cx="1447800" cy="246221"/>
              </a:xfrm>
              <a:prstGeom prst="rect">
                <a:avLst/>
              </a:prstGeom>
              <a:solidFill>
                <a:schemeClr val="bg1"/>
              </a:solidFill>
              <a:ln w="9525">
                <a:noFill/>
                <a:miter lim="800000"/>
                <a:headEnd/>
                <a:tailEnd/>
              </a:ln>
            </p:spPr>
            <p:txBody>
              <a:bodyPr wrap="square" lIns="0" tIns="0" rIns="0" bIns="0">
                <a:spAutoFit/>
              </a:bodyPr>
              <a:lstStyle/>
              <a:p>
                <a:pPr>
                  <a:spcBef>
                    <a:spcPts val="1200"/>
                  </a:spcBef>
                  <a:spcAft>
                    <a:spcPts val="1200"/>
                  </a:spcAft>
                </a:pPr>
                <a:r>
                  <a:rPr lang="en-US" sz="1600" dirty="0">
                    <a:solidFill>
                      <a:srgbClr val="000000"/>
                    </a:solidFill>
                    <a:latin typeface="Arial" pitchFamily="34" charset="0"/>
                    <a:cs typeface="Arial" pitchFamily="34" charset="0"/>
                  </a:rPr>
                  <a:t>Y </a:t>
                </a:r>
                <a:r>
                  <a:rPr lang="en-US" sz="1600" dirty="0" err="1">
                    <a:solidFill>
                      <a:srgbClr val="000000"/>
                    </a:solidFill>
                    <a:latin typeface="Arial" pitchFamily="34" charset="0"/>
                    <a:cs typeface="Arial" pitchFamily="34" charset="0"/>
                  </a:rPr>
                  <a:t>tế</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công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lập</a:t>
                </a:r>
                <a:endParaRPr lang="en-US" sz="1600" dirty="0">
                  <a:latin typeface="Arial" pitchFamily="34" charset="0"/>
                  <a:cs typeface="Arial" pitchFamily="34" charset="0"/>
                </a:endParaRPr>
              </a:p>
            </p:txBody>
          </p:sp>
          <p:sp>
            <p:nvSpPr>
              <p:cNvPr id="5" name="Rectangle 364"/>
              <p:cNvSpPr>
                <a:spLocks noChangeArrowheads="1"/>
              </p:cNvSpPr>
              <p:nvPr/>
            </p:nvSpPr>
            <p:spPr bwMode="auto">
              <a:xfrm>
                <a:off x="7086600" y="5029200"/>
                <a:ext cx="1524000" cy="492443"/>
              </a:xfrm>
              <a:prstGeom prst="rect">
                <a:avLst/>
              </a:prstGeom>
              <a:solidFill>
                <a:schemeClr val="bg1"/>
              </a:solidFill>
              <a:ln w="9525">
                <a:noFill/>
                <a:miter lim="800000"/>
                <a:headEnd/>
                <a:tailEnd/>
              </a:ln>
            </p:spPr>
            <p:txBody>
              <a:bodyPr wrap="square" lIns="0" tIns="0" rIns="0" bIns="0">
                <a:spAutoFit/>
              </a:bodyPr>
              <a:lstStyle/>
              <a:p>
                <a:r>
                  <a:rPr lang="en-US" sz="1600" dirty="0" err="1">
                    <a:solidFill>
                      <a:srgbClr val="000000"/>
                    </a:solidFill>
                    <a:latin typeface="Arial" pitchFamily="34" charset="0"/>
                    <a:cs typeface="Arial" pitchFamily="34" charset="0"/>
                  </a:rPr>
                  <a:t>Giáo</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dục</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công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lập</a:t>
                </a:r>
                <a:endParaRPr lang="en-US" sz="1600" dirty="0">
                  <a:latin typeface="Arial" pitchFamily="34" charset="0"/>
                  <a:cs typeface="Arial" pitchFamily="34" charset="0"/>
                </a:endParaRPr>
              </a:p>
            </p:txBody>
          </p:sp>
          <p:sp>
            <p:nvSpPr>
              <p:cNvPr id="7" name="Rectangle 365"/>
              <p:cNvSpPr>
                <a:spLocks noChangeArrowheads="1"/>
              </p:cNvSpPr>
              <p:nvPr/>
            </p:nvSpPr>
            <p:spPr bwMode="auto">
              <a:xfrm>
                <a:off x="7086600" y="5334000"/>
                <a:ext cx="1447800" cy="246221"/>
              </a:xfrm>
              <a:prstGeom prst="rect">
                <a:avLst/>
              </a:prstGeom>
              <a:solidFill>
                <a:schemeClr val="bg1"/>
              </a:solidFill>
              <a:ln w="9525">
                <a:noFill/>
                <a:miter lim="800000"/>
                <a:headEnd/>
                <a:tailEnd/>
              </a:ln>
            </p:spPr>
            <p:txBody>
              <a:bodyPr wrap="square" lIns="0" tIns="0" rIns="0" bIns="0">
                <a:spAutoFit/>
              </a:bodyPr>
              <a:lstStyle/>
              <a:p>
                <a:r>
                  <a:rPr lang="en-US" sz="1600" dirty="0" err="1">
                    <a:solidFill>
                      <a:srgbClr val="000000"/>
                    </a:solidFill>
                    <a:latin typeface="Arial" pitchFamily="34" charset="0"/>
                    <a:cs typeface="Arial" pitchFamily="34" charset="0"/>
                  </a:rPr>
                  <a:t>Cơ</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sở</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hạ</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tầng</a:t>
                </a:r>
                <a:endParaRPr lang="en-US" sz="1600" dirty="0">
                  <a:latin typeface="Arial" pitchFamily="34" charset="0"/>
                  <a:cs typeface="Arial" pitchFamily="34" charset="0"/>
                </a:endParaRPr>
              </a:p>
            </p:txBody>
          </p:sp>
          <p:sp>
            <p:nvSpPr>
              <p:cNvPr id="8" name="Rectangle 366"/>
              <p:cNvSpPr>
                <a:spLocks noChangeArrowheads="1"/>
              </p:cNvSpPr>
              <p:nvPr/>
            </p:nvSpPr>
            <p:spPr bwMode="auto">
              <a:xfrm>
                <a:off x="7086601" y="5599000"/>
                <a:ext cx="1447800" cy="246221"/>
              </a:xfrm>
              <a:prstGeom prst="rect">
                <a:avLst/>
              </a:prstGeom>
              <a:solidFill>
                <a:schemeClr val="bg1"/>
              </a:solidFill>
              <a:ln w="9525">
                <a:noFill/>
                <a:miter lim="800000"/>
                <a:headEnd/>
                <a:tailEnd/>
              </a:ln>
            </p:spPr>
            <p:txBody>
              <a:bodyPr wrap="square" lIns="0" tIns="0" rIns="0" bIns="0">
                <a:spAutoFit/>
              </a:bodyPr>
              <a:lstStyle/>
              <a:p>
                <a:r>
                  <a:rPr lang="en-US" sz="1600" dirty="0">
                    <a:solidFill>
                      <a:srgbClr val="000000"/>
                    </a:solidFill>
                    <a:latin typeface="Arial" pitchFamily="34" charset="0"/>
                    <a:cs typeface="Arial" pitchFamily="34" charset="0"/>
                  </a:rPr>
                  <a:t>An </a:t>
                </a:r>
                <a:r>
                  <a:rPr lang="en-US" sz="1600" dirty="0" err="1">
                    <a:solidFill>
                      <a:srgbClr val="000000"/>
                    </a:solidFill>
                    <a:latin typeface="Arial" pitchFamily="34" charset="0"/>
                    <a:cs typeface="Arial" pitchFamily="34" charset="0"/>
                  </a:rPr>
                  <a:t>ninh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trật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tự</a:t>
                </a:r>
                <a:endParaRPr lang="en-US" sz="1600" dirty="0">
                  <a:latin typeface="Arial" pitchFamily="34" charset="0"/>
                  <a:cs typeface="Arial" pitchFamily="34" charset="0"/>
                </a:endParaRPr>
              </a:p>
            </p:txBody>
          </p:sp>
        </p:grpSp>
      </p:grpSp>
      <p:sp>
        <p:nvSpPr>
          <p:cNvPr id="11" name="TextBox 10"/>
          <p:cNvSpPr txBox="1"/>
          <p:nvPr/>
        </p:nvSpPr>
        <p:spPr>
          <a:xfrm>
            <a:off x="152400" y="6193440"/>
            <a:ext cx="8839200"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a:t>
            </a:r>
            <a:r>
              <a:rPr lang="en-US" sz="900" dirty="0" smtClean="0">
                <a:latin typeface="Arial" pitchFamily="34" charset="0"/>
                <a:cs typeface="Arial" pitchFamily="34" charset="0"/>
              </a:rPr>
              <a:t>Nam</a:t>
            </a:r>
            <a:r>
              <a:rPr lang="en-US" sz="900" spc="-10" dirty="0" smtClean="0">
                <a:latin typeface="Arial" pitchFamily="34" charset="0"/>
                <a:cs typeface="Arial" pitchFamily="34" charset="0"/>
              </a:rPr>
              <a:t>, tr. 90</a:t>
            </a:r>
            <a:endParaRPr lang="en-GB" sz="1050" dirty="0">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87868"/>
            <a:ext cx="7924800" cy="338554"/>
          </a:xfrm>
          <a:prstGeom prst="rect">
            <a:avLst/>
          </a:prstGeom>
          <a:noFill/>
        </p:spPr>
        <p:txBody>
          <a:bodyPr wrap="square" rtlCol="0">
            <a:spAutoFit/>
          </a:bodyPr>
          <a:lstStyle/>
          <a:p>
            <a:pPr algn="ctr"/>
            <a:r>
              <a:rPr lang="en-GB" sz="1600" b="1" dirty="0" err="1" smtClean="0"/>
              <a:t>Biểu</a:t>
            </a:r>
            <a:r>
              <a:rPr lang="en-GB" sz="1600" b="1" dirty="0" smtClean="0"/>
              <a:t> </a:t>
            </a:r>
            <a:r>
              <a:rPr lang="en-GB" sz="1600" b="1" dirty="0" err="1" smtClean="0"/>
              <a:t>đồ</a:t>
            </a:r>
            <a:r>
              <a:rPr lang="en-GB" sz="1600" b="1" dirty="0" smtClean="0"/>
              <a:t> 3.6b</a:t>
            </a:r>
            <a:r>
              <a:rPr lang="en-GB" sz="1600" b="1" dirty="0"/>
              <a:t>: </a:t>
            </a:r>
            <a:r>
              <a:rPr lang="en-US" sz="1600" b="1" dirty="0" err="1" smtClean="0"/>
              <a:t>Cung</a:t>
            </a:r>
            <a:r>
              <a:rPr lang="en-US" sz="1600" b="1" dirty="0" smtClean="0"/>
              <a:t> </a:t>
            </a:r>
            <a:r>
              <a:rPr lang="en-US" sz="1600" b="1" dirty="0" err="1" smtClean="0"/>
              <a:t>ứng</a:t>
            </a:r>
            <a:r>
              <a:rPr lang="en-US" sz="1600" b="1" dirty="0" smtClean="0"/>
              <a:t> </a:t>
            </a:r>
            <a:r>
              <a:rPr lang="en-US" sz="1600" b="1" dirty="0" err="1" smtClean="0"/>
              <a:t>dịch</a:t>
            </a:r>
            <a:r>
              <a:rPr lang="en-US" sz="1600" b="1" dirty="0" smtClean="0"/>
              <a:t> </a:t>
            </a:r>
            <a:r>
              <a:rPr lang="en-US" sz="1600" b="1" dirty="0" err="1" smtClean="0"/>
              <a:t>vụ</a:t>
            </a:r>
            <a:r>
              <a:rPr lang="en-US" sz="1600" b="1" dirty="0" smtClean="0"/>
              <a:t> </a:t>
            </a:r>
            <a:r>
              <a:rPr lang="en-US" sz="1600" b="1" dirty="0" err="1" smtClean="0"/>
              <a:t>công</a:t>
            </a:r>
            <a:r>
              <a:rPr lang="en-US" sz="1600" b="1" dirty="0" smtClean="0"/>
              <a:t> (</a:t>
            </a:r>
            <a:r>
              <a:rPr lang="en-US" sz="1600" b="1" dirty="0" err="1" smtClean="0"/>
              <a:t>với</a:t>
            </a:r>
            <a:r>
              <a:rPr lang="en-US" sz="1600" b="1" dirty="0" smtClean="0"/>
              <a:t> </a:t>
            </a:r>
            <a:r>
              <a:rPr lang="en-US" sz="1600" b="1" dirty="0" err="1" smtClean="0">
                <a:solidFill>
                  <a:srgbClr val="000000"/>
                </a:solidFill>
              </a:rPr>
              <a:t>khoảng</a:t>
            </a:r>
            <a:r>
              <a:rPr lang="en-US" sz="1600" b="1" dirty="0" smtClean="0">
                <a:solidFill>
                  <a:srgbClr val="000000"/>
                </a:solidFill>
              </a:rPr>
              <a:t> tin </a:t>
            </a:r>
            <a:r>
              <a:rPr lang="en-US" sz="1600" b="1" dirty="0" err="1" smtClean="0">
                <a:solidFill>
                  <a:srgbClr val="000000"/>
                </a:solidFill>
              </a:rPr>
              <a:t>cậy</a:t>
            </a:r>
            <a:r>
              <a:rPr lang="en-US" sz="1600" b="1" dirty="0" smtClean="0">
                <a:solidFill>
                  <a:srgbClr val="000000"/>
                </a:solidFill>
              </a:rPr>
              <a:t> 95%) </a:t>
            </a:r>
            <a:endParaRPr lang="en-GB" sz="1600" b="1" dirty="0">
              <a:solidFill>
                <a:srgbClr val="000000"/>
              </a:solidFill>
            </a:endParaRPr>
          </a:p>
        </p:txBody>
      </p:sp>
      <p:graphicFrame>
        <p:nvGraphicFramePr>
          <p:cNvPr id="4" name="Chart 3"/>
          <p:cNvGraphicFramePr>
            <a:graphicFrameLocks noGrp="1"/>
          </p:cNvGraphicFramePr>
          <p:nvPr/>
        </p:nvGraphicFramePr>
        <p:xfrm>
          <a:off x="228600" y="563507"/>
          <a:ext cx="8672413" cy="553249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00" y="6193440"/>
            <a:ext cx="8839200"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a:t>
            </a:r>
            <a:r>
              <a:rPr lang="en-US" sz="900" dirty="0" smtClean="0">
                <a:latin typeface="Arial" pitchFamily="34" charset="0"/>
                <a:cs typeface="Arial" pitchFamily="34" charset="0"/>
              </a:rPr>
              <a:t>Nam</a:t>
            </a:r>
            <a:r>
              <a:rPr lang="en-US" sz="900" spc="-10" dirty="0" smtClean="0">
                <a:latin typeface="Arial" pitchFamily="34" charset="0"/>
                <a:cs typeface="Arial" pitchFamily="34" charset="0"/>
              </a:rPr>
              <a:t>, tr. 91</a:t>
            </a:r>
            <a:endParaRPr lang="en-GB" sz="1050" dirty="0">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6200"/>
            <a:ext cx="9144000" cy="553998"/>
          </a:xfrm>
          <a:prstGeom prst="rect">
            <a:avLst/>
          </a:prstGeom>
          <a:noFill/>
        </p:spPr>
        <p:txBody>
          <a:bodyPr wrap="square" rtlCol="0">
            <a:spAutoFit/>
          </a:bodyPr>
          <a:lstStyle/>
          <a:p>
            <a:pPr algn="ctr"/>
            <a:r>
              <a:rPr lang="en-GB" b="1" dirty="0" err="1" smtClean="0"/>
              <a:t>Biểu</a:t>
            </a:r>
            <a:r>
              <a:rPr lang="en-GB" b="1" dirty="0" smtClean="0"/>
              <a:t> </a:t>
            </a:r>
            <a:r>
              <a:rPr lang="en-GB" b="1" dirty="0" err="1" smtClean="0"/>
              <a:t>đồ</a:t>
            </a:r>
            <a:r>
              <a:rPr lang="en-GB" b="1" dirty="0" smtClean="0"/>
              <a:t> 6c: </a:t>
            </a:r>
            <a:r>
              <a:rPr lang="en-GB" b="1" dirty="0" err="1" smtClean="0"/>
              <a:t>Đánh</a:t>
            </a:r>
            <a:r>
              <a:rPr lang="en-GB" b="1" dirty="0" smtClean="0"/>
              <a:t> </a:t>
            </a:r>
            <a:r>
              <a:rPr lang="en-GB" b="1" dirty="0" err="1" smtClean="0"/>
              <a:t>giá</a:t>
            </a:r>
            <a:r>
              <a:rPr lang="en-GB" b="1" dirty="0" smtClean="0"/>
              <a:t> </a:t>
            </a:r>
            <a:r>
              <a:rPr lang="en-GB" b="1" dirty="0" err="1" smtClean="0"/>
              <a:t>của</a:t>
            </a:r>
            <a:r>
              <a:rPr lang="en-GB" b="1" dirty="0" smtClean="0"/>
              <a:t> </a:t>
            </a:r>
            <a:r>
              <a:rPr lang="en-GB" b="1" dirty="0" err="1" smtClean="0"/>
              <a:t>người</a:t>
            </a:r>
            <a:r>
              <a:rPr lang="en-GB" b="1" dirty="0" smtClean="0"/>
              <a:t> </a:t>
            </a:r>
            <a:r>
              <a:rPr lang="en-GB" b="1" dirty="0" err="1" smtClean="0"/>
              <a:t>dân</a:t>
            </a:r>
            <a:r>
              <a:rPr lang="en-GB" b="1" dirty="0" smtClean="0"/>
              <a:t> </a:t>
            </a:r>
            <a:r>
              <a:rPr lang="en-GB" b="1" dirty="0" err="1" smtClean="0"/>
              <a:t>về</a:t>
            </a:r>
            <a:r>
              <a:rPr lang="en-GB" b="1" dirty="0" smtClean="0"/>
              <a:t> </a:t>
            </a:r>
            <a:r>
              <a:rPr lang="en-GB" b="1" dirty="0" err="1" smtClean="0"/>
              <a:t>bệnh</a:t>
            </a:r>
            <a:r>
              <a:rPr lang="en-GB" b="1" dirty="0" smtClean="0"/>
              <a:t> </a:t>
            </a:r>
            <a:r>
              <a:rPr lang="en-GB" b="1" dirty="0" err="1" smtClean="0"/>
              <a:t>viện</a:t>
            </a:r>
            <a:r>
              <a:rPr lang="en-GB" b="1" dirty="0" smtClean="0"/>
              <a:t> </a:t>
            </a:r>
            <a:r>
              <a:rPr lang="en-GB" b="1" dirty="0" err="1" smtClean="0"/>
              <a:t>tuyến</a:t>
            </a:r>
            <a:r>
              <a:rPr lang="en-GB" b="1" dirty="0" smtClean="0"/>
              <a:t> </a:t>
            </a:r>
            <a:r>
              <a:rPr lang="en-GB" b="1" dirty="0" err="1" smtClean="0"/>
              <a:t>huyện/quận</a:t>
            </a:r>
            <a:endParaRPr lang="en-GB" b="1" dirty="0" smtClean="0"/>
          </a:p>
          <a:p>
            <a:pPr algn="ctr"/>
            <a:r>
              <a:rPr lang="en-GB" sz="1200" dirty="0" smtClean="0"/>
              <a:t>(</a:t>
            </a:r>
            <a:r>
              <a:rPr lang="en-GB" sz="1200" dirty="0" err="1" smtClean="0"/>
              <a:t>Các</a:t>
            </a:r>
            <a:r>
              <a:rPr lang="en-GB" sz="1200" dirty="0" smtClean="0"/>
              <a:t> </a:t>
            </a:r>
            <a:r>
              <a:rPr lang="en-GB" sz="1200" dirty="0" err="1" smtClean="0"/>
              <a:t>cạnh</a:t>
            </a:r>
            <a:r>
              <a:rPr lang="en-GB" sz="1200" dirty="0" smtClean="0"/>
              <a:t> </a:t>
            </a:r>
            <a:r>
              <a:rPr lang="en-GB" sz="1200" dirty="0" err="1" smtClean="0"/>
              <a:t>từ</a:t>
            </a:r>
            <a:r>
              <a:rPr lang="en-GB" sz="1200" dirty="0" smtClean="0"/>
              <a:t> </a:t>
            </a:r>
            <a:r>
              <a:rPr lang="en-GB" sz="1200" dirty="0" err="1" smtClean="0"/>
              <a:t>tâm</a:t>
            </a:r>
            <a:r>
              <a:rPr lang="en-GB" sz="1200" dirty="0" smtClean="0"/>
              <a:t> </a:t>
            </a:r>
            <a:r>
              <a:rPr lang="en-GB" sz="1200" dirty="0" err="1" smtClean="0"/>
              <a:t>hình</a:t>
            </a:r>
            <a:r>
              <a:rPr lang="en-GB" sz="1200" dirty="0" smtClean="0"/>
              <a:t> </a:t>
            </a:r>
            <a:r>
              <a:rPr lang="en-GB" sz="1200" dirty="0" err="1" smtClean="0"/>
              <a:t>sao</a:t>
            </a:r>
            <a:r>
              <a:rPr lang="en-GB" sz="1200" dirty="0" smtClean="0"/>
              <a:t> </a:t>
            </a:r>
            <a:r>
              <a:rPr lang="en-GB" sz="1200" dirty="0" err="1" smtClean="0"/>
              <a:t>thể</a:t>
            </a:r>
            <a:r>
              <a:rPr lang="en-GB" sz="1200" dirty="0" smtClean="0"/>
              <a:t> </a:t>
            </a:r>
            <a:r>
              <a:rPr lang="en-GB" sz="1200" dirty="0" err="1" smtClean="0"/>
              <a:t>hiện</a:t>
            </a:r>
            <a:r>
              <a:rPr lang="en-GB" sz="1200" dirty="0" smtClean="0"/>
              <a:t> </a:t>
            </a:r>
            <a:r>
              <a:rPr lang="en-GB" sz="1200" dirty="0" err="1" smtClean="0"/>
              <a:t>mức</a:t>
            </a:r>
            <a:r>
              <a:rPr lang="en-GB" sz="1200" dirty="0" smtClean="0"/>
              <a:t> </a:t>
            </a:r>
            <a:r>
              <a:rPr lang="en-GB" sz="1200" dirty="0" err="1" smtClean="0"/>
              <a:t>độ</a:t>
            </a:r>
            <a:r>
              <a:rPr lang="en-GB" sz="1200" dirty="0" smtClean="0"/>
              <a:t> </a:t>
            </a:r>
            <a:r>
              <a:rPr lang="en-GB" sz="1200" dirty="0" err="1" smtClean="0"/>
              <a:t>đồng</a:t>
            </a:r>
            <a:r>
              <a:rPr lang="en-GB" sz="1200" dirty="0" smtClean="0"/>
              <a:t> ý </a:t>
            </a:r>
            <a:r>
              <a:rPr lang="en-GB" sz="1200" dirty="0" err="1" smtClean="0"/>
              <a:t>với</a:t>
            </a:r>
            <a:r>
              <a:rPr lang="en-GB" sz="1200" dirty="0" smtClean="0"/>
              <a:t> </a:t>
            </a:r>
            <a:r>
              <a:rPr lang="en-GB" sz="1200" dirty="0" err="1" smtClean="0"/>
              <a:t>những</a:t>
            </a:r>
            <a:r>
              <a:rPr lang="en-GB" sz="1200" dirty="0" smtClean="0"/>
              <a:t> </a:t>
            </a:r>
            <a:r>
              <a:rPr lang="en-GB" sz="1200" dirty="0" err="1" smtClean="0"/>
              <a:t>nhận</a:t>
            </a:r>
            <a:r>
              <a:rPr lang="en-GB" sz="1200" dirty="0" smtClean="0"/>
              <a:t> </a:t>
            </a:r>
            <a:r>
              <a:rPr lang="en-GB" sz="1200" dirty="0" err="1" smtClean="0"/>
              <a:t>định</a:t>
            </a:r>
            <a:r>
              <a:rPr lang="en-GB" sz="1200" dirty="0" smtClean="0"/>
              <a:t> </a:t>
            </a:r>
            <a:r>
              <a:rPr lang="en-GB" sz="1200" dirty="0" err="1" smtClean="0"/>
              <a:t>được</a:t>
            </a:r>
            <a:r>
              <a:rPr lang="en-GB" sz="1200" dirty="0" smtClean="0"/>
              <a:t> </a:t>
            </a:r>
            <a:r>
              <a:rPr lang="en-GB" sz="1200" dirty="0" err="1" smtClean="0"/>
              <a:t>nêu</a:t>
            </a:r>
            <a:r>
              <a:rPr lang="en-GB" sz="1200" dirty="0" smtClean="0"/>
              <a:t> </a:t>
            </a:r>
            <a:r>
              <a:rPr lang="en-GB" sz="1200" dirty="0" err="1" smtClean="0"/>
              <a:t>trong</a:t>
            </a:r>
            <a:r>
              <a:rPr lang="en-GB" sz="1200" dirty="0" smtClean="0"/>
              <a:t> </a:t>
            </a:r>
            <a:r>
              <a:rPr lang="en-GB" sz="1200" dirty="0" err="1" smtClean="0"/>
              <a:t>chú</a:t>
            </a:r>
            <a:r>
              <a:rPr lang="en-GB" sz="1200" dirty="0" smtClean="0"/>
              <a:t> </a:t>
            </a:r>
            <a:r>
              <a:rPr lang="en-GB" sz="1200" dirty="0" err="1" smtClean="0"/>
              <a:t>thích</a:t>
            </a:r>
            <a:r>
              <a:rPr lang="en-GB" sz="1200" dirty="0" smtClean="0"/>
              <a:t> </a:t>
            </a:r>
            <a:r>
              <a:rPr lang="en-GB" sz="1200" dirty="0" err="1" smtClean="0"/>
              <a:t>của</a:t>
            </a:r>
            <a:r>
              <a:rPr lang="en-GB" sz="1200" dirty="0" smtClean="0"/>
              <a:t> </a:t>
            </a:r>
            <a:r>
              <a:rPr lang="en-GB" sz="1200" dirty="0" err="1" smtClean="0"/>
              <a:t>Biểu</a:t>
            </a:r>
            <a:r>
              <a:rPr lang="en-GB" sz="1200" dirty="0" smtClean="0"/>
              <a:t> </a:t>
            </a:r>
            <a:r>
              <a:rPr lang="en-GB" sz="1200" dirty="0" err="1" smtClean="0"/>
              <a:t>đồ</a:t>
            </a:r>
            <a:r>
              <a:rPr lang="en-GB" sz="1200" dirty="0" smtClean="0"/>
              <a:t>.)</a:t>
            </a:r>
            <a:endParaRPr lang="en-GB" dirty="0"/>
          </a:p>
        </p:txBody>
      </p:sp>
      <p:grpSp>
        <p:nvGrpSpPr>
          <p:cNvPr id="4" name="Group 16"/>
          <p:cNvGrpSpPr>
            <a:grpSpLocks/>
          </p:cNvGrpSpPr>
          <p:nvPr/>
        </p:nvGrpSpPr>
        <p:grpSpPr bwMode="auto">
          <a:xfrm>
            <a:off x="76200" y="685800"/>
            <a:ext cx="8839200" cy="5791200"/>
            <a:chOff x="152400" y="762000"/>
            <a:chExt cx="9230315" cy="6019800"/>
          </a:xfrm>
        </p:grpSpPr>
        <p:pic>
          <p:nvPicPr>
            <p:cNvPr id="5" name="Picture 2"/>
            <p:cNvPicPr>
              <a:picLocks noChangeAspect="1" noChangeArrowheads="1"/>
            </p:cNvPicPr>
            <p:nvPr/>
          </p:nvPicPr>
          <p:blipFill>
            <a:blip r:embed="rId2" cstate="print"/>
            <a:srcRect/>
            <a:stretch>
              <a:fillRect/>
            </a:stretch>
          </p:blipFill>
          <p:spPr bwMode="auto">
            <a:xfrm>
              <a:off x="228600" y="762000"/>
              <a:ext cx="8643478" cy="6019800"/>
            </a:xfrm>
            <a:prstGeom prst="rect">
              <a:avLst/>
            </a:prstGeom>
            <a:noFill/>
            <a:ln w="9525">
              <a:noFill/>
              <a:miter lim="800000"/>
              <a:headEnd/>
              <a:tailEnd/>
            </a:ln>
          </p:spPr>
        </p:pic>
        <p:sp>
          <p:nvSpPr>
            <p:cNvPr id="7" name="TextBox 3"/>
            <p:cNvSpPr txBox="1">
              <a:spLocks noChangeArrowheads="1"/>
            </p:cNvSpPr>
            <p:nvPr/>
          </p:nvSpPr>
          <p:spPr bwMode="auto">
            <a:xfrm>
              <a:off x="6248400" y="1054846"/>
              <a:ext cx="3134315" cy="271937"/>
            </a:xfrm>
            <a:prstGeom prst="rect">
              <a:avLst/>
            </a:prstGeom>
            <a:solidFill>
              <a:schemeClr val="bg1"/>
            </a:solidFill>
            <a:ln w="9525">
              <a:noFill/>
              <a:miter lim="800000"/>
              <a:headEnd/>
              <a:tailEnd/>
            </a:ln>
          </p:spPr>
          <p:txBody>
            <a:bodyPr>
              <a:spAutoFit/>
            </a:bodyPr>
            <a:lstStyle/>
            <a:p>
              <a:r>
                <a:rPr lang="en-US" sz="1100"/>
                <a:t>Người bệnh không phải nằm chung giường</a:t>
              </a:r>
            </a:p>
          </p:txBody>
        </p:sp>
        <p:sp>
          <p:nvSpPr>
            <p:cNvPr id="8" name="TextBox 4"/>
            <p:cNvSpPr txBox="1">
              <a:spLocks noChangeArrowheads="1"/>
            </p:cNvSpPr>
            <p:nvPr/>
          </p:nvSpPr>
          <p:spPr bwMode="auto">
            <a:xfrm>
              <a:off x="6248400" y="1338590"/>
              <a:ext cx="2638788" cy="261610"/>
            </a:xfrm>
            <a:prstGeom prst="rect">
              <a:avLst/>
            </a:prstGeom>
            <a:solidFill>
              <a:schemeClr val="bg1"/>
            </a:solidFill>
            <a:ln w="9525">
              <a:noFill/>
              <a:miter lim="800000"/>
              <a:headEnd/>
              <a:tailEnd/>
            </a:ln>
          </p:spPr>
          <p:txBody>
            <a:bodyPr>
              <a:spAutoFit/>
            </a:bodyPr>
            <a:lstStyle/>
            <a:p>
              <a:r>
                <a:rPr lang="en-US" sz="1100"/>
                <a:t>Phòng bệnh có quạt máy</a:t>
              </a:r>
            </a:p>
          </p:txBody>
        </p:sp>
        <p:sp>
          <p:nvSpPr>
            <p:cNvPr id="9" name="TextBox 6"/>
            <p:cNvSpPr txBox="1">
              <a:spLocks noChangeArrowheads="1"/>
            </p:cNvSpPr>
            <p:nvPr/>
          </p:nvSpPr>
          <p:spPr bwMode="auto">
            <a:xfrm>
              <a:off x="6248400" y="1643390"/>
              <a:ext cx="2638788" cy="261610"/>
            </a:xfrm>
            <a:prstGeom prst="rect">
              <a:avLst/>
            </a:prstGeom>
            <a:solidFill>
              <a:schemeClr val="bg1"/>
            </a:solidFill>
            <a:ln w="9525">
              <a:noFill/>
              <a:miter lim="800000"/>
              <a:headEnd/>
              <a:tailEnd/>
            </a:ln>
          </p:spPr>
          <p:txBody>
            <a:bodyPr>
              <a:spAutoFit/>
            </a:bodyPr>
            <a:lstStyle/>
            <a:p>
              <a:r>
                <a:rPr lang="en-US" sz="1100"/>
                <a:t>Nhà vệ sinh sạch sẽ</a:t>
              </a:r>
            </a:p>
          </p:txBody>
        </p:sp>
        <p:sp>
          <p:nvSpPr>
            <p:cNvPr id="10" name="TextBox 7"/>
            <p:cNvSpPr txBox="1">
              <a:spLocks noChangeArrowheads="1"/>
            </p:cNvSpPr>
            <p:nvPr/>
          </p:nvSpPr>
          <p:spPr bwMode="auto">
            <a:xfrm>
              <a:off x="6248400" y="1946602"/>
              <a:ext cx="2638788" cy="261610"/>
            </a:xfrm>
            <a:prstGeom prst="rect">
              <a:avLst/>
            </a:prstGeom>
            <a:solidFill>
              <a:schemeClr val="bg1"/>
            </a:solidFill>
            <a:ln w="9525">
              <a:noFill/>
              <a:miter lim="800000"/>
              <a:headEnd/>
              <a:tailEnd/>
            </a:ln>
          </p:spPr>
          <p:txBody>
            <a:bodyPr>
              <a:spAutoFit/>
            </a:bodyPr>
            <a:lstStyle/>
            <a:p>
              <a:r>
                <a:rPr lang="en-US" sz="1100"/>
                <a:t>Cán bộ y tế trực thường xuyên</a:t>
              </a:r>
            </a:p>
          </p:txBody>
        </p:sp>
        <p:sp>
          <p:nvSpPr>
            <p:cNvPr id="11" name="TextBox 8"/>
            <p:cNvSpPr txBox="1">
              <a:spLocks noChangeArrowheads="1"/>
            </p:cNvSpPr>
            <p:nvPr/>
          </p:nvSpPr>
          <p:spPr bwMode="auto">
            <a:xfrm>
              <a:off x="6256337" y="2224415"/>
              <a:ext cx="2638788" cy="261610"/>
            </a:xfrm>
            <a:prstGeom prst="rect">
              <a:avLst/>
            </a:prstGeom>
            <a:solidFill>
              <a:schemeClr val="bg1"/>
            </a:solidFill>
            <a:ln w="9525">
              <a:noFill/>
              <a:miter lim="800000"/>
              <a:headEnd/>
              <a:tailEnd/>
            </a:ln>
          </p:spPr>
          <p:txBody>
            <a:bodyPr>
              <a:spAutoFit/>
            </a:bodyPr>
            <a:lstStyle/>
            <a:p>
              <a:r>
                <a:rPr lang="en-US" sz="1100"/>
                <a:t>Thái độ phục vụ bệnh nhân tốt</a:t>
              </a:r>
            </a:p>
          </p:txBody>
        </p:sp>
        <p:sp>
          <p:nvSpPr>
            <p:cNvPr id="12" name="TextBox 9"/>
            <p:cNvSpPr txBox="1">
              <a:spLocks noChangeArrowheads="1"/>
            </p:cNvSpPr>
            <p:nvPr/>
          </p:nvSpPr>
          <p:spPr bwMode="auto">
            <a:xfrm>
              <a:off x="6256337" y="2529215"/>
              <a:ext cx="2638788" cy="261610"/>
            </a:xfrm>
            <a:prstGeom prst="rect">
              <a:avLst/>
            </a:prstGeom>
            <a:solidFill>
              <a:schemeClr val="bg1"/>
            </a:solidFill>
            <a:ln w="9525">
              <a:noFill/>
              <a:miter lim="800000"/>
              <a:headEnd/>
              <a:tailEnd/>
            </a:ln>
          </p:spPr>
          <p:txBody>
            <a:bodyPr>
              <a:spAutoFit/>
            </a:bodyPr>
            <a:lstStyle/>
            <a:p>
              <a:r>
                <a:rPr lang="en-US" sz="1100"/>
                <a:t>Chi phí khám chữa bệnh hợp lý</a:t>
              </a:r>
            </a:p>
          </p:txBody>
        </p:sp>
        <p:sp>
          <p:nvSpPr>
            <p:cNvPr id="13" name="TextBox 10"/>
            <p:cNvSpPr txBox="1">
              <a:spLocks noChangeArrowheads="1"/>
            </p:cNvSpPr>
            <p:nvPr/>
          </p:nvSpPr>
          <p:spPr bwMode="auto">
            <a:xfrm>
              <a:off x="6256337" y="2834015"/>
              <a:ext cx="2638788" cy="261610"/>
            </a:xfrm>
            <a:prstGeom prst="rect">
              <a:avLst/>
            </a:prstGeom>
            <a:solidFill>
              <a:schemeClr val="bg1"/>
            </a:solidFill>
            <a:ln w="9525">
              <a:noFill/>
              <a:miter lim="800000"/>
              <a:headEnd/>
              <a:tailEnd/>
            </a:ln>
          </p:spPr>
          <p:txBody>
            <a:bodyPr>
              <a:spAutoFit/>
            </a:bodyPr>
            <a:lstStyle/>
            <a:p>
              <a:r>
                <a:rPr lang="en-US" sz="1100"/>
                <a:t>Không phải chờ đợi quá lâu</a:t>
              </a:r>
            </a:p>
          </p:txBody>
        </p:sp>
        <p:sp>
          <p:nvSpPr>
            <p:cNvPr id="14" name="TextBox 11"/>
            <p:cNvSpPr txBox="1">
              <a:spLocks noChangeArrowheads="1"/>
            </p:cNvSpPr>
            <p:nvPr/>
          </p:nvSpPr>
          <p:spPr bwMode="auto">
            <a:xfrm>
              <a:off x="6256337" y="3138815"/>
              <a:ext cx="2638788" cy="261610"/>
            </a:xfrm>
            <a:prstGeom prst="rect">
              <a:avLst/>
            </a:prstGeom>
            <a:solidFill>
              <a:schemeClr val="bg1"/>
            </a:solidFill>
            <a:ln w="9525">
              <a:noFill/>
              <a:miter lim="800000"/>
              <a:headEnd/>
              <a:tailEnd/>
            </a:ln>
          </p:spPr>
          <p:txBody>
            <a:bodyPr>
              <a:spAutoFit/>
            </a:bodyPr>
            <a:lstStyle/>
            <a:p>
              <a:r>
                <a:rPr lang="en-US" sz="1100"/>
                <a:t>Khỏi hẳn bệnh khi xuất viện</a:t>
              </a:r>
            </a:p>
          </p:txBody>
        </p:sp>
        <p:sp>
          <p:nvSpPr>
            <p:cNvPr id="15" name="TextBox 12"/>
            <p:cNvSpPr txBox="1">
              <a:spLocks noChangeArrowheads="1"/>
            </p:cNvSpPr>
            <p:nvPr/>
          </p:nvSpPr>
          <p:spPr bwMode="auto">
            <a:xfrm>
              <a:off x="6256337" y="3455068"/>
              <a:ext cx="2638788" cy="261610"/>
            </a:xfrm>
            <a:prstGeom prst="rect">
              <a:avLst/>
            </a:prstGeom>
            <a:solidFill>
              <a:schemeClr val="bg1"/>
            </a:solidFill>
            <a:ln w="9525">
              <a:noFill/>
              <a:miter lim="800000"/>
              <a:headEnd/>
              <a:tailEnd/>
            </a:ln>
          </p:spPr>
          <p:txBody>
            <a:bodyPr>
              <a:spAutoFit/>
            </a:bodyPr>
            <a:lstStyle/>
            <a:p>
              <a:r>
                <a:rPr lang="en-US" sz="1100"/>
                <a:t>Bác sĩ không chỉ định điểm mua thuốc</a:t>
              </a:r>
            </a:p>
          </p:txBody>
        </p:sp>
        <p:sp>
          <p:nvSpPr>
            <p:cNvPr id="16" name="TextBox 13"/>
            <p:cNvSpPr txBox="1">
              <a:spLocks noChangeArrowheads="1"/>
            </p:cNvSpPr>
            <p:nvPr/>
          </p:nvSpPr>
          <p:spPr bwMode="auto">
            <a:xfrm>
              <a:off x="6248400" y="3700790"/>
              <a:ext cx="2638788" cy="261610"/>
            </a:xfrm>
            <a:prstGeom prst="rect">
              <a:avLst/>
            </a:prstGeom>
            <a:solidFill>
              <a:schemeClr val="bg1"/>
            </a:solidFill>
            <a:ln w="9525">
              <a:noFill/>
              <a:miter lim="800000"/>
              <a:headEnd/>
              <a:tailEnd/>
            </a:ln>
          </p:spPr>
          <p:txBody>
            <a:bodyPr>
              <a:spAutoFit/>
            </a:bodyPr>
            <a:lstStyle/>
            <a:p>
              <a:r>
                <a:rPr lang="en-US" sz="1100"/>
                <a:t>Hài lòng với dịch vụ y tế ở bệnh viện</a:t>
              </a:r>
            </a:p>
          </p:txBody>
        </p:sp>
        <p:sp>
          <p:nvSpPr>
            <p:cNvPr id="17" name="TextBox 5"/>
            <p:cNvSpPr txBox="1">
              <a:spLocks noChangeArrowheads="1"/>
            </p:cNvSpPr>
            <p:nvPr/>
          </p:nvSpPr>
          <p:spPr bwMode="auto">
            <a:xfrm>
              <a:off x="152400" y="1066800"/>
              <a:ext cx="911225" cy="369332"/>
            </a:xfrm>
            <a:prstGeom prst="rect">
              <a:avLst/>
            </a:prstGeom>
            <a:noFill/>
            <a:ln w="9525">
              <a:noFill/>
              <a:miter lim="800000"/>
              <a:headEnd/>
              <a:tailEnd/>
            </a:ln>
          </p:spPr>
          <p:txBody>
            <a:bodyPr>
              <a:spAutoFit/>
            </a:bodyPr>
            <a:lstStyle/>
            <a:p>
              <a:r>
                <a:rPr lang="en-US" sz="900">
                  <a:latin typeface="Calibri" pitchFamily="34" charset="0"/>
                </a:rPr>
                <a:t>Hoàn toàn không đúng</a:t>
              </a:r>
              <a:endParaRPr lang="en-US" sz="1100">
                <a:latin typeface="Calibri" pitchFamily="34" charset="0"/>
              </a:endParaRPr>
            </a:p>
          </p:txBody>
        </p:sp>
        <p:sp>
          <p:nvSpPr>
            <p:cNvPr id="18" name="TextBox 15"/>
            <p:cNvSpPr txBox="1">
              <a:spLocks noChangeArrowheads="1"/>
            </p:cNvSpPr>
            <p:nvPr/>
          </p:nvSpPr>
          <p:spPr bwMode="auto">
            <a:xfrm>
              <a:off x="1524000" y="5169932"/>
              <a:ext cx="533400" cy="507831"/>
            </a:xfrm>
            <a:prstGeom prst="rect">
              <a:avLst/>
            </a:prstGeom>
            <a:noFill/>
            <a:ln w="9525">
              <a:noFill/>
              <a:miter lim="800000"/>
              <a:headEnd/>
              <a:tailEnd/>
            </a:ln>
          </p:spPr>
          <p:txBody>
            <a:bodyPr>
              <a:spAutoFit/>
            </a:bodyPr>
            <a:lstStyle/>
            <a:p>
              <a:r>
                <a:rPr lang="en-US" sz="900" dirty="0" err="1">
                  <a:latin typeface="Calibri" pitchFamily="34" charset="0"/>
                </a:rPr>
                <a:t>Hoàn</a:t>
              </a:r>
              <a:r>
                <a:rPr lang="en-US" sz="900" dirty="0">
                  <a:latin typeface="Calibri" pitchFamily="34" charset="0"/>
                </a:rPr>
                <a:t> </a:t>
              </a:r>
            </a:p>
            <a:p>
              <a:r>
                <a:rPr lang="en-US" sz="900" dirty="0" err="1">
                  <a:latin typeface="Calibri" pitchFamily="34" charset="0"/>
                </a:rPr>
                <a:t>toàn</a:t>
              </a:r>
              <a:r>
                <a:rPr lang="en-US" sz="900" dirty="0">
                  <a:latin typeface="Calibri" pitchFamily="34" charset="0"/>
                </a:rPr>
                <a:t> </a:t>
              </a:r>
            </a:p>
            <a:p>
              <a:r>
                <a:rPr lang="en-US" sz="900" dirty="0" err="1">
                  <a:latin typeface="Calibri" pitchFamily="34" charset="0"/>
                </a:rPr>
                <a:t>đúng</a:t>
              </a:r>
              <a:endParaRPr lang="en-US" sz="1100" dirty="0">
                <a:latin typeface="Calibri" pitchFamily="34" charset="0"/>
              </a:endParaRPr>
            </a:p>
          </p:txBody>
        </p:sp>
      </p:grpSp>
      <p:sp>
        <p:nvSpPr>
          <p:cNvPr id="19" name="TextBox 18"/>
          <p:cNvSpPr txBox="1"/>
          <p:nvPr/>
        </p:nvSpPr>
        <p:spPr>
          <a:xfrm>
            <a:off x="6172200" y="4572000"/>
            <a:ext cx="2971800" cy="147732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a:t>
            </a:r>
            <a:r>
              <a:rPr lang="en-US" sz="900" dirty="0" smtClean="0">
                <a:latin typeface="Arial" pitchFamily="34" charset="0"/>
                <a:cs typeface="Arial" pitchFamily="34" charset="0"/>
              </a:rPr>
              <a:t>Nam</a:t>
            </a:r>
            <a:r>
              <a:rPr lang="en-US" sz="900" spc="-10" dirty="0" smtClean="0">
                <a:latin typeface="Arial" pitchFamily="34" charset="0"/>
                <a:cs typeface="Arial" pitchFamily="34" charset="0"/>
              </a:rPr>
              <a:t>, tr. 96</a:t>
            </a:r>
            <a:endParaRPr lang="en-GB" sz="1050" dirty="0">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87868"/>
            <a:ext cx="8839200" cy="584775"/>
          </a:xfrm>
          <a:prstGeom prst="rect">
            <a:avLst/>
          </a:prstGeom>
          <a:noFill/>
        </p:spPr>
        <p:txBody>
          <a:bodyPr wrap="square" rtlCol="0">
            <a:spAutoFit/>
          </a:bodyPr>
          <a:lstStyle/>
          <a:p>
            <a:pPr algn="ctr"/>
            <a:r>
              <a:rPr lang="en-GB" b="1" dirty="0" err="1" smtClean="0"/>
              <a:t>Biểu</a:t>
            </a:r>
            <a:r>
              <a:rPr lang="en-GB" b="1" dirty="0" smtClean="0"/>
              <a:t> </a:t>
            </a:r>
            <a:r>
              <a:rPr lang="en-GB" b="1" dirty="0" err="1" smtClean="0"/>
              <a:t>đồ</a:t>
            </a:r>
            <a:r>
              <a:rPr lang="en-GB" b="1" dirty="0" smtClean="0"/>
              <a:t> 3.6d</a:t>
            </a:r>
            <a:r>
              <a:rPr lang="en-GB" b="1" dirty="0"/>
              <a:t>: </a:t>
            </a:r>
            <a:r>
              <a:rPr lang="en-GB" b="1" dirty="0" err="1" smtClean="0"/>
              <a:t>Đánh</a:t>
            </a:r>
            <a:r>
              <a:rPr lang="en-GB" b="1" dirty="0" smtClean="0"/>
              <a:t> </a:t>
            </a:r>
            <a:r>
              <a:rPr lang="en-GB" b="1" dirty="0" err="1" smtClean="0"/>
              <a:t>giá</a:t>
            </a:r>
            <a:r>
              <a:rPr lang="en-GB" b="1" dirty="0" smtClean="0"/>
              <a:t> </a:t>
            </a:r>
            <a:r>
              <a:rPr lang="en-GB" b="1" dirty="0" err="1" smtClean="0"/>
              <a:t>của</a:t>
            </a:r>
            <a:r>
              <a:rPr lang="en-GB" b="1" dirty="0" smtClean="0"/>
              <a:t> </a:t>
            </a:r>
            <a:r>
              <a:rPr lang="en-GB" b="1" dirty="0" err="1" smtClean="0"/>
              <a:t>người</a:t>
            </a:r>
            <a:r>
              <a:rPr lang="en-GB" b="1" dirty="0" smtClean="0"/>
              <a:t> </a:t>
            </a:r>
            <a:r>
              <a:rPr lang="en-GB" b="1" dirty="0" err="1" smtClean="0"/>
              <a:t>dân</a:t>
            </a:r>
            <a:r>
              <a:rPr lang="en-GB" b="1" dirty="0" smtClean="0"/>
              <a:t> </a:t>
            </a:r>
            <a:r>
              <a:rPr lang="en-GB" b="1" dirty="0" err="1" smtClean="0"/>
              <a:t>về</a:t>
            </a:r>
            <a:r>
              <a:rPr lang="en-GB" b="1" dirty="0" smtClean="0"/>
              <a:t> </a:t>
            </a:r>
            <a:r>
              <a:rPr lang="en-GB" b="1" dirty="0" err="1" smtClean="0"/>
              <a:t>trường</a:t>
            </a:r>
            <a:r>
              <a:rPr lang="en-GB" b="1" dirty="0" smtClean="0"/>
              <a:t> </a:t>
            </a:r>
            <a:r>
              <a:rPr lang="en-GB" b="1" dirty="0" err="1" smtClean="0"/>
              <a:t>tiểu</a:t>
            </a:r>
            <a:r>
              <a:rPr lang="en-GB" b="1" dirty="0" smtClean="0"/>
              <a:t> </a:t>
            </a:r>
            <a:r>
              <a:rPr lang="en-GB" b="1" dirty="0" err="1" smtClean="0"/>
              <a:t>học</a:t>
            </a:r>
            <a:r>
              <a:rPr lang="en-GB" b="1" dirty="0" smtClean="0"/>
              <a:t> </a:t>
            </a:r>
            <a:r>
              <a:rPr lang="en-GB" b="1" dirty="0" err="1" smtClean="0"/>
              <a:t>công</a:t>
            </a:r>
            <a:r>
              <a:rPr lang="en-GB" b="1" dirty="0" smtClean="0"/>
              <a:t> </a:t>
            </a:r>
            <a:r>
              <a:rPr lang="en-GB" b="1" dirty="0" err="1" smtClean="0"/>
              <a:t>lập</a:t>
            </a:r>
            <a:endParaRPr lang="en-US" b="1" dirty="0"/>
          </a:p>
          <a:p>
            <a:pPr algn="ctr"/>
            <a:r>
              <a:rPr lang="en-GB" sz="1400" dirty="0" smtClean="0"/>
              <a:t>(</a:t>
            </a:r>
            <a:r>
              <a:rPr lang="en-GB" sz="1400" dirty="0" err="1" smtClean="0"/>
              <a:t>Các</a:t>
            </a:r>
            <a:r>
              <a:rPr lang="en-GB" sz="1400" dirty="0" smtClean="0"/>
              <a:t> </a:t>
            </a:r>
            <a:r>
              <a:rPr lang="en-GB" sz="1400" dirty="0" err="1" smtClean="0"/>
              <a:t>cạnh</a:t>
            </a:r>
            <a:r>
              <a:rPr lang="en-GB" sz="1400" dirty="0" smtClean="0"/>
              <a:t> </a:t>
            </a:r>
            <a:r>
              <a:rPr lang="en-GB" sz="1400" dirty="0" err="1" smtClean="0"/>
              <a:t>từ</a:t>
            </a:r>
            <a:r>
              <a:rPr lang="en-GB" sz="1400" dirty="0" smtClean="0"/>
              <a:t> </a:t>
            </a:r>
            <a:r>
              <a:rPr lang="en-GB" sz="1400" dirty="0" err="1" smtClean="0"/>
              <a:t>tâm</a:t>
            </a:r>
            <a:r>
              <a:rPr lang="en-GB" sz="1400" dirty="0" smtClean="0"/>
              <a:t> </a:t>
            </a:r>
            <a:r>
              <a:rPr lang="en-GB" sz="1400" dirty="0" err="1" smtClean="0"/>
              <a:t>hình</a:t>
            </a:r>
            <a:r>
              <a:rPr lang="en-GB" sz="1400" dirty="0" smtClean="0"/>
              <a:t> </a:t>
            </a:r>
            <a:r>
              <a:rPr lang="en-GB" sz="1400" dirty="0" err="1" smtClean="0"/>
              <a:t>sao</a:t>
            </a:r>
            <a:r>
              <a:rPr lang="en-GB" sz="1400" dirty="0" smtClean="0"/>
              <a:t> </a:t>
            </a:r>
            <a:r>
              <a:rPr lang="en-GB" sz="1400" dirty="0" err="1" smtClean="0"/>
              <a:t>thể</a:t>
            </a:r>
            <a:r>
              <a:rPr lang="en-GB" sz="1400" dirty="0" smtClean="0"/>
              <a:t> </a:t>
            </a:r>
            <a:r>
              <a:rPr lang="en-GB" sz="1400" dirty="0" err="1" smtClean="0"/>
              <a:t>hiện</a:t>
            </a:r>
            <a:r>
              <a:rPr lang="en-GB" sz="1400" dirty="0" smtClean="0"/>
              <a:t> </a:t>
            </a:r>
            <a:r>
              <a:rPr lang="en-GB" sz="1400" dirty="0" err="1" smtClean="0"/>
              <a:t>mức</a:t>
            </a:r>
            <a:r>
              <a:rPr lang="en-GB" sz="1400" dirty="0" smtClean="0"/>
              <a:t> </a:t>
            </a:r>
            <a:r>
              <a:rPr lang="en-GB" sz="1400" dirty="0" err="1" smtClean="0"/>
              <a:t>độ</a:t>
            </a:r>
            <a:r>
              <a:rPr lang="en-GB" sz="1400" dirty="0" smtClean="0"/>
              <a:t> </a:t>
            </a:r>
            <a:r>
              <a:rPr lang="en-GB" sz="1400" dirty="0" err="1" smtClean="0"/>
              <a:t>đồng</a:t>
            </a:r>
            <a:r>
              <a:rPr lang="en-GB" sz="1400" dirty="0" smtClean="0"/>
              <a:t> ý </a:t>
            </a:r>
            <a:r>
              <a:rPr lang="en-GB" sz="1400" dirty="0" err="1" smtClean="0"/>
              <a:t>với</a:t>
            </a:r>
            <a:r>
              <a:rPr lang="en-GB" sz="1400" dirty="0" smtClean="0"/>
              <a:t> </a:t>
            </a:r>
            <a:r>
              <a:rPr lang="en-GB" sz="1400" dirty="0" err="1" smtClean="0"/>
              <a:t>những</a:t>
            </a:r>
            <a:r>
              <a:rPr lang="en-GB" sz="1400" dirty="0" smtClean="0"/>
              <a:t> </a:t>
            </a:r>
            <a:r>
              <a:rPr lang="en-GB" sz="1400" dirty="0" err="1" smtClean="0"/>
              <a:t>nhận</a:t>
            </a:r>
            <a:r>
              <a:rPr lang="en-GB" sz="1400" dirty="0" smtClean="0"/>
              <a:t> </a:t>
            </a:r>
            <a:r>
              <a:rPr lang="en-GB" sz="1400" dirty="0" err="1" smtClean="0"/>
              <a:t>định</a:t>
            </a:r>
            <a:r>
              <a:rPr lang="en-GB" sz="1400" dirty="0" smtClean="0"/>
              <a:t> </a:t>
            </a:r>
            <a:r>
              <a:rPr lang="en-GB" sz="1400" dirty="0" err="1" smtClean="0"/>
              <a:t>được</a:t>
            </a:r>
            <a:r>
              <a:rPr lang="en-GB" sz="1400" dirty="0" smtClean="0"/>
              <a:t> </a:t>
            </a:r>
            <a:r>
              <a:rPr lang="en-GB" sz="1400" dirty="0" err="1" smtClean="0"/>
              <a:t>nêu</a:t>
            </a:r>
            <a:r>
              <a:rPr lang="en-GB" sz="1400" dirty="0" smtClean="0"/>
              <a:t> </a:t>
            </a:r>
            <a:r>
              <a:rPr lang="en-GB" sz="1400" dirty="0" err="1" smtClean="0"/>
              <a:t>trong</a:t>
            </a:r>
            <a:r>
              <a:rPr lang="en-GB" sz="1400" dirty="0" smtClean="0"/>
              <a:t> </a:t>
            </a:r>
            <a:r>
              <a:rPr lang="en-GB" sz="1400" dirty="0" err="1" smtClean="0"/>
              <a:t>chú</a:t>
            </a:r>
            <a:r>
              <a:rPr lang="en-GB" sz="1400" dirty="0" smtClean="0"/>
              <a:t> </a:t>
            </a:r>
            <a:r>
              <a:rPr lang="en-GB" sz="1400" dirty="0" err="1" smtClean="0"/>
              <a:t>giải</a:t>
            </a:r>
            <a:r>
              <a:rPr lang="en-GB" sz="1400" dirty="0" smtClean="0"/>
              <a:t> </a:t>
            </a:r>
            <a:r>
              <a:rPr lang="en-GB" sz="1400" dirty="0" err="1" smtClean="0"/>
              <a:t>biểu</a:t>
            </a:r>
            <a:r>
              <a:rPr lang="en-GB" sz="1400" dirty="0" smtClean="0"/>
              <a:t>)</a:t>
            </a:r>
            <a:endParaRPr lang="en-GB" sz="1600" dirty="0"/>
          </a:p>
        </p:txBody>
      </p:sp>
      <p:grpSp>
        <p:nvGrpSpPr>
          <p:cNvPr id="4" name="Group 16"/>
          <p:cNvGrpSpPr>
            <a:grpSpLocks/>
          </p:cNvGrpSpPr>
          <p:nvPr/>
        </p:nvGrpSpPr>
        <p:grpSpPr bwMode="auto">
          <a:xfrm>
            <a:off x="76201" y="914400"/>
            <a:ext cx="8839199" cy="5715000"/>
            <a:chOff x="76201" y="914400"/>
            <a:chExt cx="8839199" cy="5715000"/>
          </a:xfrm>
        </p:grpSpPr>
        <p:grpSp>
          <p:nvGrpSpPr>
            <p:cNvPr id="7" name="Group 13"/>
            <p:cNvGrpSpPr>
              <a:grpSpLocks/>
            </p:cNvGrpSpPr>
            <p:nvPr/>
          </p:nvGrpSpPr>
          <p:grpSpPr bwMode="auto">
            <a:xfrm>
              <a:off x="152400" y="914400"/>
              <a:ext cx="8763000" cy="5715000"/>
              <a:chOff x="43321" y="914400"/>
              <a:chExt cx="9416850" cy="6028151"/>
            </a:xfrm>
          </p:grpSpPr>
          <p:pic>
            <p:nvPicPr>
              <p:cNvPr id="10" name="Picture 4"/>
              <p:cNvPicPr>
                <a:picLocks noChangeAspect="1" noChangeArrowheads="1"/>
              </p:cNvPicPr>
              <p:nvPr/>
            </p:nvPicPr>
            <p:blipFill>
              <a:blip r:embed="rId2" cstate="print"/>
              <a:srcRect/>
              <a:stretch>
                <a:fillRect/>
              </a:stretch>
            </p:blipFill>
            <p:spPr bwMode="auto">
              <a:xfrm>
                <a:off x="43321" y="914400"/>
                <a:ext cx="8796011" cy="6028151"/>
              </a:xfrm>
              <a:prstGeom prst="rect">
                <a:avLst/>
              </a:prstGeom>
              <a:noFill/>
              <a:ln w="9525">
                <a:noFill/>
                <a:miter lim="800000"/>
                <a:headEnd/>
                <a:tailEnd/>
              </a:ln>
            </p:spPr>
          </p:pic>
          <p:sp>
            <p:nvSpPr>
              <p:cNvPr id="11" name="TextBox 3"/>
              <p:cNvSpPr txBox="1">
                <a:spLocks noChangeArrowheads="1"/>
              </p:cNvSpPr>
              <p:nvPr/>
            </p:nvSpPr>
            <p:spPr bwMode="auto">
              <a:xfrm>
                <a:off x="6172200" y="1186190"/>
                <a:ext cx="2452688" cy="261610"/>
              </a:xfrm>
              <a:prstGeom prst="rect">
                <a:avLst/>
              </a:prstGeom>
              <a:solidFill>
                <a:schemeClr val="bg1"/>
              </a:solidFill>
              <a:ln w="9525">
                <a:noFill/>
                <a:miter lim="800000"/>
                <a:headEnd/>
                <a:tailEnd/>
              </a:ln>
            </p:spPr>
            <p:txBody>
              <a:bodyPr>
                <a:spAutoFit/>
              </a:bodyPr>
              <a:lstStyle/>
              <a:p>
                <a:r>
                  <a:rPr lang="en-US" sz="1100"/>
                  <a:t>Lớp học là nhà kiên cố</a:t>
                </a:r>
              </a:p>
            </p:txBody>
          </p:sp>
          <p:sp>
            <p:nvSpPr>
              <p:cNvPr id="12" name="TextBox 4"/>
              <p:cNvSpPr txBox="1">
                <a:spLocks noChangeArrowheads="1"/>
              </p:cNvSpPr>
              <p:nvPr/>
            </p:nvSpPr>
            <p:spPr bwMode="auto">
              <a:xfrm>
                <a:off x="6172200" y="1490990"/>
                <a:ext cx="2452688" cy="261610"/>
              </a:xfrm>
              <a:prstGeom prst="rect">
                <a:avLst/>
              </a:prstGeom>
              <a:solidFill>
                <a:schemeClr val="bg1"/>
              </a:solidFill>
              <a:ln w="9525">
                <a:noFill/>
                <a:miter lim="800000"/>
                <a:headEnd/>
                <a:tailEnd/>
              </a:ln>
            </p:spPr>
            <p:txBody>
              <a:bodyPr>
                <a:spAutoFit/>
              </a:bodyPr>
              <a:lstStyle/>
              <a:p>
                <a:r>
                  <a:rPr lang="en-US" sz="1100"/>
                  <a:t>Nhà vệ sinh sạch sẽ</a:t>
                </a:r>
              </a:p>
            </p:txBody>
          </p:sp>
          <p:sp>
            <p:nvSpPr>
              <p:cNvPr id="13" name="TextBox 6"/>
              <p:cNvSpPr txBox="1">
                <a:spLocks noChangeArrowheads="1"/>
              </p:cNvSpPr>
              <p:nvPr/>
            </p:nvSpPr>
            <p:spPr bwMode="auto">
              <a:xfrm>
                <a:off x="6186488" y="2075190"/>
                <a:ext cx="2452688" cy="261610"/>
              </a:xfrm>
              <a:prstGeom prst="rect">
                <a:avLst/>
              </a:prstGeom>
              <a:solidFill>
                <a:schemeClr val="bg1"/>
              </a:solidFill>
              <a:ln w="9525">
                <a:noFill/>
                <a:miter lim="800000"/>
                <a:headEnd/>
                <a:tailEnd/>
              </a:ln>
            </p:spPr>
            <p:txBody>
              <a:bodyPr>
                <a:spAutoFit/>
              </a:bodyPr>
              <a:lstStyle/>
              <a:p>
                <a:r>
                  <a:rPr lang="en-US" sz="1100"/>
                  <a:t>Lớp học dưới 36 học sinh</a:t>
                </a:r>
              </a:p>
            </p:txBody>
          </p:sp>
          <p:sp>
            <p:nvSpPr>
              <p:cNvPr id="14" name="TextBox 7"/>
              <p:cNvSpPr txBox="1">
                <a:spLocks noChangeArrowheads="1"/>
              </p:cNvSpPr>
              <p:nvPr/>
            </p:nvSpPr>
            <p:spPr bwMode="auto">
              <a:xfrm>
                <a:off x="6172200" y="2329190"/>
                <a:ext cx="2452688" cy="261610"/>
              </a:xfrm>
              <a:prstGeom prst="rect">
                <a:avLst/>
              </a:prstGeom>
              <a:solidFill>
                <a:schemeClr val="bg1"/>
              </a:solidFill>
              <a:ln w="9525">
                <a:noFill/>
                <a:miter lim="800000"/>
                <a:headEnd/>
                <a:tailEnd/>
              </a:ln>
            </p:spPr>
            <p:txBody>
              <a:bodyPr>
                <a:spAutoFit/>
              </a:bodyPr>
              <a:lstStyle/>
              <a:p>
                <a:r>
                  <a:rPr lang="en-US" sz="1100"/>
                  <a:t>Học sinh không phải học ca ba</a:t>
                </a:r>
              </a:p>
            </p:txBody>
          </p:sp>
          <p:sp>
            <p:nvSpPr>
              <p:cNvPr id="15" name="TextBox 8"/>
              <p:cNvSpPr txBox="1">
                <a:spLocks noChangeArrowheads="1"/>
              </p:cNvSpPr>
              <p:nvPr/>
            </p:nvSpPr>
            <p:spPr bwMode="auto">
              <a:xfrm>
                <a:off x="6172200" y="3200400"/>
                <a:ext cx="3287971" cy="275945"/>
              </a:xfrm>
              <a:prstGeom prst="rect">
                <a:avLst/>
              </a:prstGeom>
              <a:solidFill>
                <a:schemeClr val="bg1"/>
              </a:solidFill>
              <a:ln w="9525">
                <a:noFill/>
                <a:miter lim="800000"/>
                <a:headEnd/>
                <a:tailEnd/>
              </a:ln>
            </p:spPr>
            <p:txBody>
              <a:bodyPr>
                <a:spAutoFit/>
              </a:bodyPr>
              <a:lstStyle/>
              <a:p>
                <a:r>
                  <a:rPr lang="en-US" sz="1100"/>
                  <a:t>Phụ huynh thường xuyên nhận được phản hồi</a:t>
                </a:r>
              </a:p>
            </p:txBody>
          </p:sp>
          <p:sp>
            <p:nvSpPr>
              <p:cNvPr id="16" name="TextBox 9"/>
              <p:cNvSpPr txBox="1">
                <a:spLocks noChangeArrowheads="1"/>
              </p:cNvSpPr>
              <p:nvPr/>
            </p:nvSpPr>
            <p:spPr bwMode="auto">
              <a:xfrm>
                <a:off x="6172200" y="1795791"/>
                <a:ext cx="2878543" cy="275945"/>
              </a:xfrm>
              <a:prstGeom prst="rect">
                <a:avLst/>
              </a:prstGeom>
              <a:solidFill>
                <a:schemeClr val="bg1"/>
              </a:solidFill>
              <a:ln w="9525">
                <a:noFill/>
                <a:miter lim="800000"/>
                <a:headEnd/>
                <a:tailEnd/>
              </a:ln>
            </p:spPr>
            <p:txBody>
              <a:bodyPr>
                <a:spAutoFit/>
              </a:bodyPr>
              <a:lstStyle/>
              <a:p>
                <a:r>
                  <a:rPr lang="en-US" sz="1100"/>
                  <a:t>Học sinh có nước uống sạch ở trường</a:t>
                </a:r>
              </a:p>
            </p:txBody>
          </p:sp>
          <p:sp>
            <p:nvSpPr>
              <p:cNvPr id="17" name="TextBox 10"/>
              <p:cNvSpPr txBox="1">
                <a:spLocks noChangeArrowheads="1"/>
              </p:cNvSpPr>
              <p:nvPr/>
            </p:nvSpPr>
            <p:spPr bwMode="auto">
              <a:xfrm>
                <a:off x="6172200" y="2633990"/>
                <a:ext cx="3042314" cy="275945"/>
              </a:xfrm>
              <a:prstGeom prst="rect">
                <a:avLst/>
              </a:prstGeom>
              <a:solidFill>
                <a:schemeClr val="bg1"/>
              </a:solidFill>
              <a:ln w="9525">
                <a:noFill/>
                <a:miter lim="800000"/>
                <a:headEnd/>
                <a:tailEnd/>
              </a:ln>
            </p:spPr>
            <p:txBody>
              <a:bodyPr>
                <a:spAutoFit/>
              </a:bodyPr>
              <a:lstStyle/>
              <a:p>
                <a:r>
                  <a:rPr lang="en-US" sz="1100"/>
                  <a:t>Giáo viên không ưu ái học sinh học thêm</a:t>
                </a:r>
              </a:p>
            </p:txBody>
          </p:sp>
          <p:sp>
            <p:nvSpPr>
              <p:cNvPr id="18" name="TextBox 11"/>
              <p:cNvSpPr txBox="1">
                <a:spLocks noChangeArrowheads="1"/>
              </p:cNvSpPr>
              <p:nvPr/>
            </p:nvSpPr>
            <p:spPr bwMode="auto">
              <a:xfrm>
                <a:off x="6172200" y="2938790"/>
                <a:ext cx="2690813" cy="261610"/>
              </a:xfrm>
              <a:prstGeom prst="rect">
                <a:avLst/>
              </a:prstGeom>
              <a:solidFill>
                <a:schemeClr val="bg1"/>
              </a:solidFill>
              <a:ln w="9525">
                <a:noFill/>
                <a:miter lim="800000"/>
                <a:headEnd/>
                <a:tailEnd/>
              </a:ln>
            </p:spPr>
            <p:txBody>
              <a:bodyPr>
                <a:spAutoFit/>
              </a:bodyPr>
              <a:lstStyle/>
              <a:p>
                <a:r>
                  <a:rPr lang="en-US" sz="1100"/>
                  <a:t>Giáo viên có trình độ sư phạm tốt</a:t>
                </a:r>
              </a:p>
            </p:txBody>
          </p:sp>
          <p:sp>
            <p:nvSpPr>
              <p:cNvPr id="19" name="TextBox 12"/>
              <p:cNvSpPr txBox="1">
                <a:spLocks noChangeArrowheads="1"/>
              </p:cNvSpPr>
              <p:nvPr/>
            </p:nvSpPr>
            <p:spPr bwMode="auto">
              <a:xfrm>
                <a:off x="6172200" y="3455313"/>
                <a:ext cx="2690813" cy="430887"/>
              </a:xfrm>
              <a:prstGeom prst="rect">
                <a:avLst/>
              </a:prstGeom>
              <a:solidFill>
                <a:schemeClr val="bg1"/>
              </a:solidFill>
              <a:ln w="9525">
                <a:noFill/>
                <a:miter lim="800000"/>
                <a:headEnd/>
                <a:tailEnd/>
              </a:ln>
            </p:spPr>
            <p:txBody>
              <a:bodyPr>
                <a:spAutoFit/>
              </a:bodyPr>
              <a:lstStyle/>
              <a:p>
                <a:r>
                  <a:rPr lang="en-US" sz="1100"/>
                  <a:t>Nhà trường công khai thu chi với phụ huynh học sinh</a:t>
                </a:r>
              </a:p>
            </p:txBody>
          </p:sp>
        </p:grpSp>
        <p:sp>
          <p:nvSpPr>
            <p:cNvPr id="8" name="TextBox 5"/>
            <p:cNvSpPr txBox="1">
              <a:spLocks noChangeArrowheads="1"/>
            </p:cNvSpPr>
            <p:nvPr/>
          </p:nvSpPr>
          <p:spPr bwMode="auto">
            <a:xfrm>
              <a:off x="76201" y="1143000"/>
              <a:ext cx="685800" cy="338554"/>
            </a:xfrm>
            <a:prstGeom prst="rect">
              <a:avLst/>
            </a:prstGeom>
            <a:noFill/>
            <a:ln w="9525">
              <a:noFill/>
              <a:miter lim="800000"/>
              <a:headEnd/>
              <a:tailEnd/>
            </a:ln>
          </p:spPr>
          <p:txBody>
            <a:bodyPr wrap="square">
              <a:spAutoFit/>
            </a:bodyPr>
            <a:lstStyle/>
            <a:p>
              <a:pPr algn="ctr"/>
              <a:r>
                <a:rPr lang="en-US" sz="800" dirty="0" err="1">
                  <a:latin typeface="Calibri" pitchFamily="34" charset="0"/>
                </a:rPr>
                <a:t>Hoàn</a:t>
              </a:r>
              <a:r>
                <a:rPr lang="en-US" sz="800" dirty="0">
                  <a:latin typeface="Calibri" pitchFamily="34" charset="0"/>
                </a:rPr>
                <a:t> </a:t>
              </a:r>
              <a:r>
                <a:rPr lang="en-US" sz="800" dirty="0" err="1">
                  <a:latin typeface="Calibri" pitchFamily="34" charset="0"/>
                </a:rPr>
                <a:t>toàn</a:t>
              </a:r>
              <a:r>
                <a:rPr lang="en-US" sz="800" dirty="0">
                  <a:latin typeface="Calibri" pitchFamily="34" charset="0"/>
                </a:rPr>
                <a:t> </a:t>
              </a:r>
              <a:r>
                <a:rPr lang="en-US" sz="800" dirty="0" err="1">
                  <a:latin typeface="Calibri" pitchFamily="34" charset="0"/>
                </a:rPr>
                <a:t>không</a:t>
              </a:r>
              <a:r>
                <a:rPr lang="en-US" sz="800" dirty="0">
                  <a:latin typeface="Calibri" pitchFamily="34" charset="0"/>
                </a:rPr>
                <a:t> </a:t>
              </a:r>
              <a:r>
                <a:rPr lang="en-US" sz="800" dirty="0" err="1">
                  <a:latin typeface="Calibri" pitchFamily="34" charset="0"/>
                </a:rPr>
                <a:t>đúng</a:t>
              </a:r>
              <a:endParaRPr lang="en-US" sz="1050" dirty="0">
                <a:latin typeface="Calibri" pitchFamily="34" charset="0"/>
              </a:endParaRPr>
            </a:p>
          </p:txBody>
        </p:sp>
        <p:sp>
          <p:nvSpPr>
            <p:cNvPr id="9" name="TextBox 15"/>
            <p:cNvSpPr txBox="1">
              <a:spLocks noChangeArrowheads="1"/>
            </p:cNvSpPr>
            <p:nvPr/>
          </p:nvSpPr>
          <p:spPr bwMode="auto">
            <a:xfrm>
              <a:off x="1371600" y="5105400"/>
              <a:ext cx="533400" cy="461665"/>
            </a:xfrm>
            <a:prstGeom prst="rect">
              <a:avLst/>
            </a:prstGeom>
            <a:solidFill>
              <a:schemeClr val="bg1"/>
            </a:solidFill>
            <a:ln w="9525">
              <a:noFill/>
              <a:miter lim="800000"/>
              <a:headEnd/>
              <a:tailEnd/>
            </a:ln>
          </p:spPr>
          <p:txBody>
            <a:bodyPr wrap="square">
              <a:spAutoFit/>
            </a:bodyPr>
            <a:lstStyle/>
            <a:p>
              <a:r>
                <a:rPr lang="en-US" sz="800" dirty="0" err="1">
                  <a:latin typeface="Calibri" pitchFamily="34" charset="0"/>
                </a:rPr>
                <a:t>Hoàn</a:t>
              </a:r>
              <a:r>
                <a:rPr lang="en-US" sz="800" dirty="0">
                  <a:latin typeface="Calibri" pitchFamily="34" charset="0"/>
                </a:rPr>
                <a:t> </a:t>
              </a:r>
              <a:r>
                <a:rPr lang="en-US" sz="800" dirty="0" smtClean="0">
                  <a:latin typeface="Calibri" pitchFamily="34" charset="0"/>
                </a:rPr>
                <a:t> </a:t>
              </a:r>
              <a:r>
                <a:rPr lang="en-US" sz="800" dirty="0" err="1" smtClean="0">
                  <a:latin typeface="Calibri" pitchFamily="34" charset="0"/>
                </a:rPr>
                <a:t>toàn</a:t>
              </a:r>
              <a:r>
                <a:rPr lang="en-US" sz="800" dirty="0" smtClean="0">
                  <a:latin typeface="Calibri" pitchFamily="34" charset="0"/>
                </a:rPr>
                <a:t> </a:t>
              </a:r>
              <a:r>
                <a:rPr lang="en-US" sz="800" dirty="0" err="1" smtClean="0">
                  <a:latin typeface="Calibri" pitchFamily="34" charset="0"/>
                </a:rPr>
                <a:t>đúng</a:t>
              </a:r>
              <a:endParaRPr lang="en-US" sz="1050" dirty="0">
                <a:latin typeface="Calibri" pitchFamily="34" charset="0"/>
              </a:endParaRPr>
            </a:p>
          </p:txBody>
        </p:sp>
      </p:grpSp>
      <p:sp>
        <p:nvSpPr>
          <p:cNvPr id="20" name="TextBox 19"/>
          <p:cNvSpPr txBox="1"/>
          <p:nvPr/>
        </p:nvSpPr>
        <p:spPr>
          <a:xfrm>
            <a:off x="6096000" y="4572000"/>
            <a:ext cx="3048000" cy="147732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a:t>
            </a:r>
            <a:r>
              <a:rPr lang="en-US" sz="900" dirty="0" smtClean="0">
                <a:latin typeface="Arial" pitchFamily="34" charset="0"/>
                <a:cs typeface="Arial" pitchFamily="34" charset="0"/>
              </a:rPr>
              <a:t>Nam</a:t>
            </a:r>
            <a:r>
              <a:rPr lang="en-US" sz="900" spc="-10" dirty="0" smtClean="0">
                <a:latin typeface="Arial" pitchFamily="34" charset="0"/>
                <a:cs typeface="Arial" pitchFamily="34" charset="0"/>
              </a:rPr>
              <a:t>, tr. 98</a:t>
            </a:r>
            <a:endParaRPr lang="en-GB" sz="1050" dirty="0">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7800" y="0"/>
            <a:ext cx="6248400" cy="276999"/>
          </a:xfrm>
          <a:prstGeom prst="rect">
            <a:avLst/>
          </a:prstGeom>
        </p:spPr>
        <p:txBody>
          <a:bodyPr wrap="square">
            <a:spAutoFit/>
          </a:bodyPr>
          <a:lstStyle/>
          <a:p>
            <a:pPr algn="ctr"/>
            <a:r>
              <a:rPr lang="en-GB" sz="1200" b="1" dirty="0" err="1" smtClean="0"/>
              <a:t>Biểu</a:t>
            </a:r>
            <a:r>
              <a:rPr lang="en-GB" sz="1200" b="1" dirty="0" smtClean="0"/>
              <a:t> </a:t>
            </a:r>
            <a:r>
              <a:rPr lang="en-GB" sz="1200" b="1" dirty="0" err="1" smtClean="0"/>
              <a:t>đồ</a:t>
            </a:r>
            <a:r>
              <a:rPr lang="en-GB" sz="1200" b="1" dirty="0" smtClean="0"/>
              <a:t> 3.6e</a:t>
            </a:r>
            <a:r>
              <a:rPr lang="en-GB" sz="1200" b="1" dirty="0"/>
              <a:t>: </a:t>
            </a:r>
            <a:r>
              <a:rPr lang="en-US" sz="1200" b="1" dirty="0" err="1" smtClean="0">
                <a:latin typeface="Arial" pitchFamily="34" charset="0"/>
                <a:cs typeface="Arial" pitchFamily="34" charset="0"/>
              </a:rPr>
              <a:t>Tỉ</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lệ</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người</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trả</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lời</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đã</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là</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nạn</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nhân</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của</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một</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loại</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hình</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trộm</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cắp</a:t>
            </a:r>
            <a:endParaRPr lang="en-US" sz="1200" b="1" dirty="0" smtClean="0">
              <a:latin typeface="Arial" pitchFamily="34" charset="0"/>
              <a:cs typeface="Arial" pitchFamily="34" charset="0"/>
            </a:endParaRPr>
          </a:p>
        </p:txBody>
      </p:sp>
      <p:grpSp>
        <p:nvGrpSpPr>
          <p:cNvPr id="10" name="Group 9"/>
          <p:cNvGrpSpPr/>
          <p:nvPr/>
        </p:nvGrpSpPr>
        <p:grpSpPr>
          <a:xfrm>
            <a:off x="609600" y="304800"/>
            <a:ext cx="7772400" cy="5747779"/>
            <a:chOff x="0" y="500621"/>
            <a:chExt cx="8686800" cy="6357379"/>
          </a:xfrm>
        </p:grpSpPr>
        <p:pic>
          <p:nvPicPr>
            <p:cNvPr id="11" name="Picture 3"/>
            <p:cNvPicPr>
              <a:picLocks noChangeAspect="1" noChangeArrowheads="1"/>
            </p:cNvPicPr>
            <p:nvPr/>
          </p:nvPicPr>
          <p:blipFill>
            <a:blip r:embed="rId2" cstate="print"/>
            <a:srcRect/>
            <a:stretch>
              <a:fillRect/>
            </a:stretch>
          </p:blipFill>
          <p:spPr bwMode="auto">
            <a:xfrm>
              <a:off x="0" y="500621"/>
              <a:ext cx="8686800" cy="6357379"/>
            </a:xfrm>
            <a:prstGeom prst="rect">
              <a:avLst/>
            </a:prstGeom>
            <a:noFill/>
            <a:ln w="9525">
              <a:noFill/>
              <a:miter lim="800000"/>
              <a:headEnd/>
              <a:tailEnd/>
            </a:ln>
            <a:effectLst/>
          </p:spPr>
        </p:pic>
        <p:sp>
          <p:nvSpPr>
            <p:cNvPr id="19" name="TextBox 8"/>
            <p:cNvSpPr txBox="1">
              <a:spLocks noChangeArrowheads="1"/>
            </p:cNvSpPr>
            <p:nvPr/>
          </p:nvSpPr>
          <p:spPr bwMode="auto">
            <a:xfrm>
              <a:off x="4267200" y="914400"/>
              <a:ext cx="1828799" cy="289356"/>
            </a:xfrm>
            <a:prstGeom prst="rect">
              <a:avLst/>
            </a:prstGeom>
            <a:solidFill>
              <a:schemeClr val="bg1"/>
            </a:solidFill>
            <a:ln w="9525">
              <a:noFill/>
              <a:miter lim="800000"/>
              <a:headEnd/>
              <a:tailEnd/>
            </a:ln>
          </p:spPr>
          <p:txBody>
            <a:bodyPr wrap="square">
              <a:spAutoFit/>
            </a:bodyPr>
            <a:lstStyle/>
            <a:p>
              <a:r>
                <a:rPr lang="en-US" sz="1050" dirty="0" err="1">
                  <a:latin typeface="Arial" pitchFamily="34" charset="0"/>
                  <a:cs typeface="Arial" pitchFamily="34" charset="0"/>
                </a:rPr>
                <a:t>Trộm</a:t>
              </a:r>
              <a:r>
                <a:rPr lang="en-US" sz="1050" dirty="0">
                  <a:latin typeface="Arial" pitchFamily="34" charset="0"/>
                  <a:cs typeface="Arial" pitchFamily="34" charset="0"/>
                </a:rPr>
                <a:t> </a:t>
              </a:r>
              <a:r>
                <a:rPr lang="en-US" sz="1050" dirty="0" err="1">
                  <a:latin typeface="Arial" pitchFamily="34" charset="0"/>
                  <a:cs typeface="Arial" pitchFamily="34" charset="0"/>
                </a:rPr>
                <a:t>phương</a:t>
              </a:r>
              <a:r>
                <a:rPr lang="en-US" sz="1050" dirty="0">
                  <a:latin typeface="Arial" pitchFamily="34" charset="0"/>
                  <a:cs typeface="Arial" pitchFamily="34" charset="0"/>
                </a:rPr>
                <a:t> </a:t>
              </a:r>
              <a:r>
                <a:rPr lang="en-US" sz="1050" dirty="0" err="1">
                  <a:latin typeface="Arial" pitchFamily="34" charset="0"/>
                  <a:cs typeface="Arial" pitchFamily="34" charset="0"/>
                </a:rPr>
                <a:t>tiện</a:t>
              </a:r>
              <a:r>
                <a:rPr lang="en-US" sz="1050" dirty="0">
                  <a:latin typeface="Arial" pitchFamily="34" charset="0"/>
                  <a:cs typeface="Arial" pitchFamily="34" charset="0"/>
                </a:rPr>
                <a:t> </a:t>
              </a:r>
              <a:r>
                <a:rPr lang="en-US" sz="1050" dirty="0" err="1">
                  <a:latin typeface="Arial" pitchFamily="34" charset="0"/>
                  <a:cs typeface="Arial" pitchFamily="34" charset="0"/>
                </a:rPr>
                <a:t>đi</a:t>
              </a:r>
              <a:r>
                <a:rPr lang="en-US" sz="1050" dirty="0">
                  <a:latin typeface="Arial" pitchFamily="34" charset="0"/>
                  <a:cs typeface="Arial" pitchFamily="34" charset="0"/>
                </a:rPr>
                <a:t> </a:t>
              </a:r>
              <a:r>
                <a:rPr lang="en-US" sz="1050" dirty="0" err="1">
                  <a:latin typeface="Arial" pitchFamily="34" charset="0"/>
                  <a:cs typeface="Arial" pitchFamily="34" charset="0"/>
                </a:rPr>
                <a:t>lại</a:t>
              </a:r>
              <a:endParaRPr lang="en-US" sz="1050" dirty="0">
                <a:latin typeface="Arial" pitchFamily="34" charset="0"/>
                <a:cs typeface="Arial" pitchFamily="34" charset="0"/>
              </a:endParaRPr>
            </a:p>
          </p:txBody>
        </p:sp>
        <p:sp>
          <p:nvSpPr>
            <p:cNvPr id="20" name="TextBox 9"/>
            <p:cNvSpPr txBox="1">
              <a:spLocks noChangeArrowheads="1"/>
            </p:cNvSpPr>
            <p:nvPr/>
          </p:nvSpPr>
          <p:spPr bwMode="auto">
            <a:xfrm>
              <a:off x="4267200" y="1219199"/>
              <a:ext cx="1828800" cy="289356"/>
            </a:xfrm>
            <a:prstGeom prst="rect">
              <a:avLst/>
            </a:prstGeom>
            <a:solidFill>
              <a:schemeClr val="bg1"/>
            </a:solidFill>
            <a:ln w="9525">
              <a:noFill/>
              <a:miter lim="800000"/>
              <a:headEnd/>
              <a:tailEnd/>
            </a:ln>
          </p:spPr>
          <p:txBody>
            <a:bodyPr wrap="square">
              <a:spAutoFit/>
            </a:bodyPr>
            <a:lstStyle/>
            <a:p>
              <a:r>
                <a:rPr lang="en-US" sz="1050" dirty="0" err="1">
                  <a:latin typeface="Arial" pitchFamily="34" charset="0"/>
                  <a:cs typeface="Arial" pitchFamily="34" charset="0"/>
                </a:rPr>
                <a:t>Trộm</a:t>
              </a:r>
              <a:r>
                <a:rPr lang="en-US" sz="1050" dirty="0">
                  <a:latin typeface="Arial" pitchFamily="34" charset="0"/>
                  <a:cs typeface="Arial" pitchFamily="34" charset="0"/>
                </a:rPr>
                <a:t> </a:t>
              </a:r>
              <a:r>
                <a:rPr lang="en-US" sz="1050" dirty="0" err="1">
                  <a:latin typeface="Arial" pitchFamily="34" charset="0"/>
                  <a:cs typeface="Arial" pitchFamily="34" charset="0"/>
                </a:rPr>
                <a:t>đột</a:t>
              </a:r>
              <a:r>
                <a:rPr lang="en-US" sz="1050" dirty="0">
                  <a:latin typeface="Arial" pitchFamily="34" charset="0"/>
                  <a:cs typeface="Arial" pitchFamily="34" charset="0"/>
                </a:rPr>
                <a:t> </a:t>
              </a:r>
              <a:r>
                <a:rPr lang="en-US" sz="1050" dirty="0" err="1">
                  <a:latin typeface="Arial" pitchFamily="34" charset="0"/>
                  <a:cs typeface="Arial" pitchFamily="34" charset="0"/>
                </a:rPr>
                <a:t>nhập</a:t>
              </a:r>
              <a:r>
                <a:rPr lang="en-US" sz="1050" dirty="0">
                  <a:latin typeface="Arial" pitchFamily="34" charset="0"/>
                  <a:cs typeface="Arial" pitchFamily="34" charset="0"/>
                </a:rPr>
                <a:t> </a:t>
              </a:r>
              <a:r>
                <a:rPr lang="en-US" sz="1050" dirty="0" err="1">
                  <a:latin typeface="Arial" pitchFamily="34" charset="0"/>
                  <a:cs typeface="Arial" pitchFamily="34" charset="0"/>
                </a:rPr>
                <a:t>vào</a:t>
              </a:r>
              <a:r>
                <a:rPr lang="en-US" sz="1050" dirty="0">
                  <a:latin typeface="Arial" pitchFamily="34" charset="0"/>
                  <a:cs typeface="Arial" pitchFamily="34" charset="0"/>
                </a:rPr>
                <a:t> </a:t>
              </a:r>
              <a:r>
                <a:rPr lang="en-US" sz="1050" dirty="0" err="1">
                  <a:latin typeface="Arial" pitchFamily="34" charset="0"/>
                  <a:cs typeface="Arial" pitchFamily="34" charset="0"/>
                </a:rPr>
                <a:t>nhà</a:t>
              </a:r>
              <a:endParaRPr lang="en-US" sz="1050" dirty="0">
                <a:latin typeface="Arial" pitchFamily="34" charset="0"/>
                <a:cs typeface="Arial" pitchFamily="34" charset="0"/>
              </a:endParaRPr>
            </a:p>
          </p:txBody>
        </p:sp>
        <p:sp>
          <p:nvSpPr>
            <p:cNvPr id="21" name="TextBox 10"/>
            <p:cNvSpPr txBox="1">
              <a:spLocks noChangeArrowheads="1"/>
            </p:cNvSpPr>
            <p:nvPr/>
          </p:nvSpPr>
          <p:spPr bwMode="auto">
            <a:xfrm>
              <a:off x="6705601" y="914400"/>
              <a:ext cx="1600200" cy="289356"/>
            </a:xfrm>
            <a:prstGeom prst="rect">
              <a:avLst/>
            </a:prstGeom>
            <a:solidFill>
              <a:schemeClr val="bg1"/>
            </a:solidFill>
            <a:ln w="9525">
              <a:noFill/>
              <a:miter lim="800000"/>
              <a:headEnd/>
              <a:tailEnd/>
            </a:ln>
          </p:spPr>
          <p:txBody>
            <a:bodyPr wrap="square">
              <a:spAutoFit/>
            </a:bodyPr>
            <a:lstStyle/>
            <a:p>
              <a:r>
                <a:rPr lang="en-US" sz="1050" dirty="0" err="1">
                  <a:latin typeface="Arial" pitchFamily="34" charset="0"/>
                  <a:cs typeface="Arial" pitchFamily="34" charset="0"/>
                </a:rPr>
                <a:t>Bị</a:t>
              </a:r>
              <a:r>
                <a:rPr lang="en-US" sz="1050" dirty="0">
                  <a:latin typeface="Arial" pitchFamily="34" charset="0"/>
                  <a:cs typeface="Arial" pitchFamily="34" charset="0"/>
                </a:rPr>
                <a:t> </a:t>
              </a:r>
              <a:r>
                <a:rPr lang="en-US" sz="1050" dirty="0" err="1">
                  <a:latin typeface="Arial" pitchFamily="34" charset="0"/>
                  <a:cs typeface="Arial" pitchFamily="34" charset="0"/>
                </a:rPr>
                <a:t>cướp</a:t>
              </a:r>
              <a:r>
                <a:rPr lang="en-US" sz="1050" dirty="0">
                  <a:latin typeface="Arial" pitchFamily="34" charset="0"/>
                  <a:cs typeface="Arial" pitchFamily="34" charset="0"/>
                </a:rPr>
                <a:t> </a:t>
              </a:r>
              <a:r>
                <a:rPr lang="en-US" sz="1050" dirty="0" err="1">
                  <a:latin typeface="Arial" pitchFamily="34" charset="0"/>
                  <a:cs typeface="Arial" pitchFamily="34" charset="0"/>
                </a:rPr>
                <a:t>giật</a:t>
              </a:r>
              <a:endParaRPr lang="en-US" sz="1050" dirty="0">
                <a:latin typeface="Arial" pitchFamily="34" charset="0"/>
                <a:cs typeface="Arial" pitchFamily="34" charset="0"/>
              </a:endParaRPr>
            </a:p>
          </p:txBody>
        </p:sp>
        <p:sp>
          <p:nvSpPr>
            <p:cNvPr id="22" name="TextBox 11"/>
            <p:cNvSpPr txBox="1">
              <a:spLocks noChangeArrowheads="1"/>
            </p:cNvSpPr>
            <p:nvPr/>
          </p:nvSpPr>
          <p:spPr bwMode="auto">
            <a:xfrm>
              <a:off x="6705601" y="1219199"/>
              <a:ext cx="1523999" cy="289356"/>
            </a:xfrm>
            <a:prstGeom prst="rect">
              <a:avLst/>
            </a:prstGeom>
            <a:solidFill>
              <a:schemeClr val="bg1"/>
            </a:solidFill>
            <a:ln w="9525">
              <a:noFill/>
              <a:miter lim="800000"/>
              <a:headEnd/>
              <a:tailEnd/>
            </a:ln>
          </p:spPr>
          <p:txBody>
            <a:bodyPr wrap="square">
              <a:spAutoFit/>
            </a:bodyPr>
            <a:lstStyle/>
            <a:p>
              <a:r>
                <a:rPr lang="en-US" sz="1050" dirty="0" err="1">
                  <a:latin typeface="Arial" pitchFamily="34" charset="0"/>
                  <a:cs typeface="Arial" pitchFamily="34" charset="0"/>
                </a:rPr>
                <a:t>Bị</a:t>
              </a:r>
              <a:r>
                <a:rPr lang="en-US" sz="1050" dirty="0">
                  <a:latin typeface="Arial" pitchFamily="34" charset="0"/>
                  <a:cs typeface="Arial" pitchFamily="34" charset="0"/>
                </a:rPr>
                <a:t> </a:t>
              </a:r>
              <a:r>
                <a:rPr lang="en-US" sz="1050" dirty="0" err="1">
                  <a:latin typeface="Arial" pitchFamily="34" charset="0"/>
                  <a:cs typeface="Arial" pitchFamily="34" charset="0"/>
                </a:rPr>
                <a:t>hành</a:t>
              </a:r>
              <a:r>
                <a:rPr lang="en-US" sz="1050" dirty="0">
                  <a:latin typeface="Arial" pitchFamily="34" charset="0"/>
                  <a:cs typeface="Arial" pitchFamily="34" charset="0"/>
                </a:rPr>
                <a:t> hung</a:t>
              </a:r>
            </a:p>
          </p:txBody>
        </p:sp>
      </p:grpSp>
      <p:sp>
        <p:nvSpPr>
          <p:cNvPr id="9" name="TextBox 8"/>
          <p:cNvSpPr txBox="1"/>
          <p:nvPr/>
        </p:nvSpPr>
        <p:spPr>
          <a:xfrm>
            <a:off x="152400" y="6193440"/>
            <a:ext cx="8839200"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a:t>
            </a:r>
            <a:r>
              <a:rPr lang="en-US" sz="900" dirty="0" smtClean="0">
                <a:latin typeface="Arial" pitchFamily="34" charset="0"/>
                <a:cs typeface="Arial" pitchFamily="34" charset="0"/>
              </a:rPr>
              <a:t>Nam</a:t>
            </a:r>
            <a:r>
              <a:rPr lang="en-US" sz="900" spc="-10" dirty="0" smtClean="0">
                <a:latin typeface="Arial" pitchFamily="34" charset="0"/>
                <a:cs typeface="Arial" pitchFamily="34" charset="0"/>
              </a:rPr>
              <a:t>, tr. 101</a:t>
            </a:r>
            <a:endParaRPr lang="en-GB" sz="105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87868"/>
            <a:ext cx="8839200" cy="369332"/>
          </a:xfrm>
          <a:prstGeom prst="rect">
            <a:avLst/>
          </a:prstGeom>
          <a:noFill/>
        </p:spPr>
        <p:txBody>
          <a:bodyPr wrap="square" rtlCol="0">
            <a:spAutoFit/>
          </a:bodyPr>
          <a:lstStyle/>
          <a:p>
            <a:pPr algn="ctr"/>
            <a:r>
              <a:rPr lang="en-GB" b="1" dirty="0" err="1" smtClean="0"/>
              <a:t>Biểu</a:t>
            </a:r>
            <a:r>
              <a:rPr lang="en-GB" b="1" dirty="0" smtClean="0"/>
              <a:t> </a:t>
            </a:r>
            <a:r>
              <a:rPr lang="en-GB" b="1" dirty="0" err="1" smtClean="0"/>
              <a:t>đồ</a:t>
            </a:r>
            <a:r>
              <a:rPr lang="en-GB" b="1" dirty="0" smtClean="0"/>
              <a:t> </a:t>
            </a:r>
            <a:r>
              <a:rPr lang="en-GB" b="1" dirty="0"/>
              <a:t>3.1a: </a:t>
            </a:r>
            <a:r>
              <a:rPr lang="en-US" b="1" dirty="0" err="1" smtClean="0"/>
              <a:t>Tham</a:t>
            </a:r>
            <a:r>
              <a:rPr lang="en-US" b="1" dirty="0" smtClean="0"/>
              <a:t> </a:t>
            </a:r>
            <a:r>
              <a:rPr lang="en-US" b="1" dirty="0" err="1" smtClean="0"/>
              <a:t>gia</a:t>
            </a:r>
            <a:r>
              <a:rPr lang="en-US" b="1" dirty="0" smtClean="0"/>
              <a:t> </a:t>
            </a:r>
            <a:r>
              <a:rPr lang="en-US" b="1" dirty="0" err="1" smtClean="0"/>
              <a:t>của</a:t>
            </a:r>
            <a:r>
              <a:rPr lang="en-US" b="1" dirty="0" smtClean="0"/>
              <a:t> </a:t>
            </a:r>
            <a:r>
              <a:rPr lang="en-US" b="1" dirty="0" err="1" smtClean="0"/>
              <a:t>người</a:t>
            </a:r>
            <a:r>
              <a:rPr lang="en-US" b="1" dirty="0" smtClean="0"/>
              <a:t> </a:t>
            </a:r>
            <a:r>
              <a:rPr lang="en-US" b="1" dirty="0" err="1" smtClean="0"/>
              <a:t>dân</a:t>
            </a:r>
            <a:r>
              <a:rPr lang="en-US" b="1" dirty="0" smtClean="0"/>
              <a:t> ở </a:t>
            </a:r>
            <a:r>
              <a:rPr lang="en-US" b="1" dirty="0" err="1" smtClean="0"/>
              <a:t>cấp</a:t>
            </a:r>
            <a:r>
              <a:rPr lang="en-US" b="1" dirty="0" smtClean="0"/>
              <a:t> </a:t>
            </a:r>
            <a:r>
              <a:rPr lang="en-US" b="1" dirty="0" err="1" smtClean="0"/>
              <a:t>cơ</a:t>
            </a:r>
            <a:r>
              <a:rPr lang="en-US" b="1" dirty="0" smtClean="0"/>
              <a:t> </a:t>
            </a:r>
            <a:r>
              <a:rPr lang="en-US" b="1" dirty="0" err="1" smtClean="0"/>
              <a:t>sở</a:t>
            </a:r>
            <a:r>
              <a:rPr lang="en-US" b="1" dirty="0" smtClean="0"/>
              <a:t> (</a:t>
            </a:r>
            <a:r>
              <a:rPr lang="en-US" b="1" dirty="0" err="1" smtClean="0"/>
              <a:t>Trục</a:t>
            </a:r>
            <a:r>
              <a:rPr lang="en-US" b="1" dirty="0" smtClean="0"/>
              <a:t> </a:t>
            </a:r>
            <a:r>
              <a:rPr lang="en-US" b="1" dirty="0" err="1" smtClean="0"/>
              <a:t>nội</a:t>
            </a:r>
            <a:r>
              <a:rPr lang="en-US" b="1" dirty="0" smtClean="0"/>
              <a:t> dung 1)</a:t>
            </a:r>
            <a:endParaRPr lang="en-GB" b="1" dirty="0"/>
          </a:p>
        </p:txBody>
      </p:sp>
      <p:grpSp>
        <p:nvGrpSpPr>
          <p:cNvPr id="4" name="Group 372"/>
          <p:cNvGrpSpPr>
            <a:grpSpLocks/>
          </p:cNvGrpSpPr>
          <p:nvPr/>
        </p:nvGrpSpPr>
        <p:grpSpPr bwMode="auto">
          <a:xfrm>
            <a:off x="457200" y="381000"/>
            <a:ext cx="8077200" cy="5791200"/>
            <a:chOff x="0" y="0"/>
            <a:chExt cx="9144001" cy="6858000"/>
          </a:xfrm>
        </p:grpSpPr>
        <p:pic>
          <p:nvPicPr>
            <p:cNvPr id="5" name="Picture 373"/>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7" name="Rectangle 363"/>
            <p:cNvSpPr>
              <a:spLocks noChangeArrowheads="1"/>
            </p:cNvSpPr>
            <p:nvPr/>
          </p:nvSpPr>
          <p:spPr bwMode="auto">
            <a:xfrm>
              <a:off x="6781800" y="4724400"/>
              <a:ext cx="1431754" cy="236463"/>
            </a:xfrm>
            <a:prstGeom prst="rect">
              <a:avLst/>
            </a:prstGeom>
            <a:solidFill>
              <a:schemeClr val="bg1"/>
            </a:solidFill>
            <a:ln w="9525">
              <a:noFill/>
              <a:miter lim="800000"/>
              <a:headEnd/>
              <a:tailEnd/>
            </a:ln>
          </p:spPr>
          <p:txBody>
            <a:bodyPr wrap="none" lIns="0" tIns="0" rIns="0" bIns="0">
              <a:spAutoFit/>
            </a:bodyPr>
            <a:lstStyle/>
            <a:p>
              <a:r>
                <a:rPr lang="en-US" sz="1400">
                  <a:solidFill>
                    <a:srgbClr val="000000"/>
                  </a:solidFill>
                  <a:latin typeface="Arial" pitchFamily="34" charset="0"/>
                  <a:cs typeface="Arial" pitchFamily="34" charset="0"/>
                </a:rPr>
                <a:t>Tri thức công dân</a:t>
              </a:r>
              <a:endParaRPr lang="en-US" sz="2400">
                <a:latin typeface="Arial" pitchFamily="34" charset="0"/>
                <a:cs typeface="Arial" pitchFamily="34" charset="0"/>
              </a:endParaRPr>
            </a:p>
          </p:txBody>
        </p:sp>
        <p:sp>
          <p:nvSpPr>
            <p:cNvPr id="8" name="Rectangle 364"/>
            <p:cNvSpPr>
              <a:spLocks noChangeArrowheads="1"/>
            </p:cNvSpPr>
            <p:nvPr/>
          </p:nvSpPr>
          <p:spPr bwMode="auto">
            <a:xfrm>
              <a:off x="6781800" y="5029200"/>
              <a:ext cx="1905000" cy="236463"/>
            </a:xfrm>
            <a:prstGeom prst="rect">
              <a:avLst/>
            </a:prstGeom>
            <a:solidFill>
              <a:schemeClr val="bg1"/>
            </a:solidFill>
            <a:ln w="9525">
              <a:noFill/>
              <a:miter lim="800000"/>
              <a:headEnd/>
              <a:tailEnd/>
            </a:ln>
          </p:spPr>
          <p:txBody>
            <a:bodyPr lIns="0" tIns="0" rIns="0" bIns="0">
              <a:spAutoFit/>
            </a:bodyPr>
            <a:lstStyle/>
            <a:p>
              <a:r>
                <a:rPr lang="en-US" sz="1400">
                  <a:solidFill>
                    <a:srgbClr val="000000"/>
                  </a:solidFill>
                  <a:latin typeface="Arial" pitchFamily="34" charset="0"/>
                  <a:cs typeface="Arial" pitchFamily="34" charset="0"/>
                </a:rPr>
                <a:t>Cơ hội tham gia</a:t>
              </a:r>
              <a:endParaRPr lang="en-US" sz="2400">
                <a:latin typeface="Arial" pitchFamily="34" charset="0"/>
                <a:cs typeface="Arial" pitchFamily="34" charset="0"/>
              </a:endParaRPr>
            </a:p>
          </p:txBody>
        </p:sp>
        <p:sp>
          <p:nvSpPr>
            <p:cNvPr id="9" name="Rectangle 365"/>
            <p:cNvSpPr>
              <a:spLocks noChangeArrowheads="1"/>
            </p:cNvSpPr>
            <p:nvPr/>
          </p:nvSpPr>
          <p:spPr bwMode="auto">
            <a:xfrm>
              <a:off x="6781800" y="5367025"/>
              <a:ext cx="1905000" cy="236463"/>
            </a:xfrm>
            <a:prstGeom prst="rect">
              <a:avLst/>
            </a:prstGeom>
            <a:solidFill>
              <a:schemeClr val="bg1"/>
            </a:solidFill>
            <a:ln w="9525">
              <a:noFill/>
              <a:miter lim="800000"/>
              <a:headEnd/>
              <a:tailEnd/>
            </a:ln>
          </p:spPr>
          <p:txBody>
            <a:bodyPr lIns="0" tIns="0" rIns="0" bIns="0">
              <a:spAutoFit/>
            </a:bodyPr>
            <a:lstStyle/>
            <a:p>
              <a:r>
                <a:rPr lang="en-US" sz="1400" dirty="0" err="1">
                  <a:solidFill>
                    <a:srgbClr val="000000"/>
                  </a:solidFill>
                  <a:latin typeface="Arial" pitchFamily="34" charset="0"/>
                  <a:cs typeface="Arial" pitchFamily="34" charset="0"/>
                </a:rPr>
                <a:t>Chất</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lượng</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bầu</a:t>
              </a:r>
              <a:r>
                <a:rPr lang="en-US" sz="1400" dirty="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cử</a:t>
              </a:r>
              <a:endParaRPr lang="en-US" sz="1400" dirty="0">
                <a:solidFill>
                  <a:srgbClr val="000000"/>
                </a:solidFill>
                <a:latin typeface="Arial" pitchFamily="34" charset="0"/>
                <a:cs typeface="Arial" pitchFamily="34" charset="0"/>
              </a:endParaRPr>
            </a:p>
          </p:txBody>
        </p:sp>
        <p:sp>
          <p:nvSpPr>
            <p:cNvPr id="10" name="Rectangle 366"/>
            <p:cNvSpPr>
              <a:spLocks noChangeArrowheads="1"/>
            </p:cNvSpPr>
            <p:nvPr/>
          </p:nvSpPr>
          <p:spPr bwMode="auto">
            <a:xfrm>
              <a:off x="6781800" y="5715000"/>
              <a:ext cx="1673700" cy="236463"/>
            </a:xfrm>
            <a:prstGeom prst="rect">
              <a:avLst/>
            </a:prstGeom>
            <a:solidFill>
              <a:schemeClr val="bg1"/>
            </a:solidFill>
            <a:ln w="9525">
              <a:noFill/>
              <a:miter lim="800000"/>
              <a:headEnd/>
              <a:tailEnd/>
            </a:ln>
          </p:spPr>
          <p:txBody>
            <a:bodyPr wrap="none" lIns="0" tIns="0" rIns="0" bIns="0">
              <a:spAutoFit/>
            </a:bodyPr>
            <a:lstStyle/>
            <a:p>
              <a:r>
                <a:rPr lang="en-US" sz="1400">
                  <a:solidFill>
                    <a:srgbClr val="000000"/>
                  </a:solidFill>
                  <a:latin typeface="Arial" pitchFamily="34" charset="0"/>
                  <a:cs typeface="Arial" pitchFamily="34" charset="0"/>
                </a:rPr>
                <a:t>Đóng góp tự nguyện</a:t>
              </a:r>
              <a:endParaRPr lang="en-US" sz="2400">
                <a:latin typeface="Arial" pitchFamily="34" charset="0"/>
                <a:cs typeface="Arial" pitchFamily="34" charset="0"/>
              </a:endParaRPr>
            </a:p>
          </p:txBody>
        </p:sp>
      </p:grpSp>
      <p:sp>
        <p:nvSpPr>
          <p:cNvPr id="11" name="TextBox 10"/>
          <p:cNvSpPr txBox="1"/>
          <p:nvPr/>
        </p:nvSpPr>
        <p:spPr>
          <a:xfrm>
            <a:off x="152400" y="6193440"/>
            <a:ext cx="8839200"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a:t>
            </a:r>
            <a:r>
              <a:rPr lang="en-US" sz="900" dirty="0" smtClean="0">
                <a:latin typeface="Arial" pitchFamily="34" charset="0"/>
                <a:cs typeface="Arial" pitchFamily="34" charset="0"/>
              </a:rPr>
              <a:t>Nam, tr. 33</a:t>
            </a:r>
            <a:endParaRPr lang="en-GB" sz="1050" dirty="0">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0"/>
            <a:ext cx="8610600" cy="369332"/>
          </a:xfrm>
          <a:prstGeom prst="rect">
            <a:avLst/>
          </a:prstGeom>
        </p:spPr>
        <p:txBody>
          <a:bodyPr wrap="square">
            <a:spAutoFit/>
          </a:bodyPr>
          <a:lstStyle/>
          <a:p>
            <a:pPr algn="ctr"/>
            <a:r>
              <a:rPr lang="en-GB" b="1" dirty="0" err="1" smtClean="0"/>
              <a:t>Biểu</a:t>
            </a:r>
            <a:r>
              <a:rPr lang="en-GB" b="1" dirty="0" smtClean="0"/>
              <a:t> </a:t>
            </a:r>
            <a:r>
              <a:rPr lang="en-GB" b="1" dirty="0" err="1" smtClean="0"/>
              <a:t>đồ</a:t>
            </a:r>
            <a:r>
              <a:rPr lang="en-GB" b="1" dirty="0" smtClean="0"/>
              <a:t> 3.7a: </a:t>
            </a:r>
            <a:r>
              <a:rPr lang="en-GB" b="1" dirty="0" err="1" smtClean="0"/>
              <a:t>Chỉ</a:t>
            </a:r>
            <a:r>
              <a:rPr lang="en-GB" b="1" dirty="0" smtClean="0"/>
              <a:t> </a:t>
            </a:r>
            <a:r>
              <a:rPr lang="en-GB" b="1" dirty="0" err="1" smtClean="0"/>
              <a:t>số</a:t>
            </a:r>
            <a:r>
              <a:rPr lang="en-GB" b="1" dirty="0" smtClean="0"/>
              <a:t> PAPI </a:t>
            </a:r>
            <a:r>
              <a:rPr lang="en-GB" b="1" dirty="0" err="1" smtClean="0"/>
              <a:t>theo</a:t>
            </a:r>
            <a:r>
              <a:rPr lang="en-GB" b="1" dirty="0" smtClean="0"/>
              <a:t> </a:t>
            </a:r>
            <a:r>
              <a:rPr lang="en-GB" b="1" dirty="0" err="1" smtClean="0"/>
              <a:t>sáu</a:t>
            </a:r>
            <a:r>
              <a:rPr lang="en-GB" b="1" dirty="0" smtClean="0"/>
              <a:t> </a:t>
            </a:r>
            <a:r>
              <a:rPr lang="en-GB" b="1" dirty="0" err="1" smtClean="0"/>
              <a:t>trục</a:t>
            </a:r>
            <a:r>
              <a:rPr lang="en-GB" b="1" dirty="0" smtClean="0"/>
              <a:t> </a:t>
            </a:r>
            <a:r>
              <a:rPr lang="en-GB" b="1" dirty="0" err="1" smtClean="0"/>
              <a:t>nội</a:t>
            </a:r>
            <a:r>
              <a:rPr lang="en-GB" b="1" dirty="0" smtClean="0"/>
              <a:t> dung</a:t>
            </a:r>
            <a:endParaRPr lang="en-GB" b="1" dirty="0">
              <a:latin typeface="Arial" pitchFamily="34" charset="0"/>
              <a:cs typeface="Arial" pitchFamily="34" charset="0"/>
            </a:endParaRPr>
          </a:p>
        </p:txBody>
      </p:sp>
      <p:grpSp>
        <p:nvGrpSpPr>
          <p:cNvPr id="14" name="Group 13"/>
          <p:cNvGrpSpPr/>
          <p:nvPr/>
        </p:nvGrpSpPr>
        <p:grpSpPr>
          <a:xfrm>
            <a:off x="76200" y="457200"/>
            <a:ext cx="8991600" cy="6400800"/>
            <a:chOff x="76200" y="457200"/>
            <a:chExt cx="8991600" cy="6400800"/>
          </a:xfrm>
        </p:grpSpPr>
        <p:grpSp>
          <p:nvGrpSpPr>
            <p:cNvPr id="12" name="Group 11"/>
            <p:cNvGrpSpPr/>
            <p:nvPr/>
          </p:nvGrpSpPr>
          <p:grpSpPr>
            <a:xfrm>
              <a:off x="76200" y="457200"/>
              <a:ext cx="8991600" cy="6400800"/>
              <a:chOff x="76200" y="457200"/>
              <a:chExt cx="8991600" cy="6400800"/>
            </a:xfrm>
          </p:grpSpPr>
          <p:pic>
            <p:nvPicPr>
              <p:cNvPr id="6" name="Picture 5"/>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 y="457200"/>
                <a:ext cx="8991600" cy="6400800"/>
              </a:xfrm>
              <a:prstGeom prst="rect">
                <a:avLst/>
              </a:prstGeom>
              <a:noFill/>
              <a:ln>
                <a:noFill/>
              </a:ln>
              <a:extLst/>
            </p:spPr>
          </p:pic>
          <p:sp>
            <p:nvSpPr>
              <p:cNvPr id="4" name="TextBox 3"/>
              <p:cNvSpPr txBox="1"/>
              <p:nvPr/>
            </p:nvSpPr>
            <p:spPr bwMode="auto">
              <a:xfrm>
                <a:off x="6324600" y="810399"/>
                <a:ext cx="2321713" cy="276999"/>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n-US" sz="1200" dirty="0" err="1" smtClean="0">
                    <a:solidFill>
                      <a:schemeClr val="tx1"/>
                    </a:solidFill>
                    <a:latin typeface="Arial" pitchFamily="34" charset="0"/>
                    <a:cs typeface="Arial" pitchFamily="34" charset="0"/>
                  </a:rPr>
                  <a:t>Tham</a:t>
                </a:r>
                <a:r>
                  <a:rPr lang="en-US" sz="1200" dirty="0" smtClean="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gia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của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người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dân</a:t>
                </a:r>
                <a:endParaRPr lang="en-GB" sz="1200" dirty="0">
                  <a:solidFill>
                    <a:schemeClr val="tx1"/>
                  </a:solidFill>
                  <a:latin typeface="Arial" pitchFamily="34" charset="0"/>
                  <a:cs typeface="Arial" pitchFamily="34" charset="0"/>
                </a:endParaRPr>
              </a:p>
            </p:txBody>
          </p:sp>
          <p:sp>
            <p:nvSpPr>
              <p:cNvPr id="7" name="TextBox 6"/>
              <p:cNvSpPr txBox="1"/>
              <p:nvPr/>
            </p:nvSpPr>
            <p:spPr bwMode="auto">
              <a:xfrm>
                <a:off x="6324601" y="1094601"/>
                <a:ext cx="2326590" cy="276999"/>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n-US" sz="1200" dirty="0" err="1" smtClean="0">
                    <a:solidFill>
                      <a:schemeClr val="tx1"/>
                    </a:solidFill>
                    <a:latin typeface="Arial" pitchFamily="34" charset="0"/>
                    <a:cs typeface="Arial" pitchFamily="34" charset="0"/>
                  </a:rPr>
                  <a:t>Công</a:t>
                </a:r>
                <a:r>
                  <a:rPr lang="en-US" sz="1200" dirty="0" smtClean="0">
                    <a:solidFill>
                      <a:schemeClr val="tx1"/>
                    </a:solidFill>
                    <a:latin typeface="Arial" pitchFamily="34" charset="0"/>
                    <a:cs typeface="Arial" pitchFamily="34" charset="0"/>
                  </a:rPr>
                  <a:t> </a:t>
                </a:r>
                <a:r>
                  <a:rPr lang="en-US" sz="1200" dirty="0" err="1" smtClean="0">
                    <a:solidFill>
                      <a:schemeClr val="tx1"/>
                    </a:solidFill>
                    <a:latin typeface="Arial" pitchFamily="34" charset="0"/>
                    <a:cs typeface="Arial" pitchFamily="34" charset="0"/>
                  </a:rPr>
                  <a:t>khai</a:t>
                </a:r>
                <a:r>
                  <a:rPr lang="en-US" sz="1200" dirty="0" smtClean="0">
                    <a:solidFill>
                      <a:schemeClr val="tx1"/>
                    </a:solidFill>
                    <a:latin typeface="Arial" pitchFamily="34" charset="0"/>
                    <a:cs typeface="Arial" pitchFamily="34" charset="0"/>
                  </a:rPr>
                  <a:t>, minh </a:t>
                </a:r>
                <a:r>
                  <a:rPr lang="en-US" sz="1200" dirty="0" err="1">
                    <a:solidFill>
                      <a:schemeClr val="tx1"/>
                    </a:solidFill>
                    <a:latin typeface="Arial" pitchFamily="34" charset="0"/>
                    <a:cs typeface="Arial" pitchFamily="34" charset="0"/>
                  </a:rPr>
                  <a:t>bạch</a:t>
                </a:r>
                <a:endParaRPr lang="en-GB" sz="1200" dirty="0">
                  <a:solidFill>
                    <a:schemeClr val="tx1"/>
                  </a:solidFill>
                  <a:latin typeface="Arial" pitchFamily="34" charset="0"/>
                  <a:cs typeface="Arial" pitchFamily="34" charset="0"/>
                </a:endParaRPr>
              </a:p>
            </p:txBody>
          </p:sp>
          <p:sp>
            <p:nvSpPr>
              <p:cNvPr id="8" name="TextBox 7"/>
              <p:cNvSpPr txBox="1"/>
              <p:nvPr/>
            </p:nvSpPr>
            <p:spPr bwMode="auto">
              <a:xfrm>
                <a:off x="6324601" y="1399401"/>
                <a:ext cx="2326590" cy="276999"/>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n-US" sz="1200" dirty="0" err="1">
                    <a:solidFill>
                      <a:schemeClr val="tx1"/>
                    </a:solidFill>
                    <a:latin typeface="Arial" pitchFamily="34" charset="0"/>
                    <a:cs typeface="Arial" pitchFamily="34" charset="0"/>
                  </a:rPr>
                  <a:t>Trách</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nhiệm</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giải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trình</a:t>
                </a:r>
                <a:endParaRPr lang="en-GB" sz="1200" dirty="0">
                  <a:solidFill>
                    <a:schemeClr val="tx1"/>
                  </a:solidFill>
                  <a:latin typeface="Arial" pitchFamily="34" charset="0"/>
                  <a:cs typeface="Arial" pitchFamily="34" charset="0"/>
                </a:endParaRPr>
              </a:p>
            </p:txBody>
          </p:sp>
          <p:sp>
            <p:nvSpPr>
              <p:cNvPr id="9" name="TextBox 8"/>
              <p:cNvSpPr txBox="1"/>
              <p:nvPr/>
            </p:nvSpPr>
            <p:spPr bwMode="auto">
              <a:xfrm>
                <a:off x="6324601" y="1704201"/>
                <a:ext cx="2326590" cy="276999"/>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n-US" sz="1200" dirty="0" err="1">
                    <a:solidFill>
                      <a:schemeClr val="tx1"/>
                    </a:solidFill>
                    <a:latin typeface="Arial" pitchFamily="34" charset="0"/>
                    <a:cs typeface="Arial" pitchFamily="34" charset="0"/>
                  </a:rPr>
                  <a:t>Kiểm</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soát</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tham</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nhũng</a:t>
                </a:r>
                <a:endParaRPr lang="en-GB" sz="1200" dirty="0">
                  <a:solidFill>
                    <a:schemeClr val="tx1"/>
                  </a:solidFill>
                  <a:latin typeface="Arial" pitchFamily="34" charset="0"/>
                  <a:cs typeface="Arial" pitchFamily="34" charset="0"/>
                </a:endParaRPr>
              </a:p>
            </p:txBody>
          </p:sp>
          <p:sp>
            <p:nvSpPr>
              <p:cNvPr id="10" name="TextBox 9"/>
              <p:cNvSpPr txBox="1"/>
              <p:nvPr/>
            </p:nvSpPr>
            <p:spPr bwMode="auto">
              <a:xfrm>
                <a:off x="6324601" y="2009001"/>
                <a:ext cx="2326590" cy="276999"/>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n-US" sz="1200" dirty="0" err="1">
                    <a:solidFill>
                      <a:schemeClr val="tx1"/>
                    </a:solidFill>
                    <a:latin typeface="Arial" pitchFamily="34" charset="0"/>
                    <a:cs typeface="Arial" pitchFamily="34" charset="0"/>
                  </a:rPr>
                  <a:t>Thủ</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tục</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hành</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chính</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công</a:t>
                </a:r>
                <a:endParaRPr lang="en-GB" sz="1200" dirty="0">
                  <a:solidFill>
                    <a:schemeClr val="tx1"/>
                  </a:solidFill>
                  <a:latin typeface="Arial" pitchFamily="34" charset="0"/>
                  <a:cs typeface="Arial" pitchFamily="34" charset="0"/>
                </a:endParaRPr>
              </a:p>
            </p:txBody>
          </p:sp>
          <p:sp>
            <p:nvSpPr>
              <p:cNvPr id="11" name="TextBox 10"/>
              <p:cNvSpPr txBox="1"/>
              <p:nvPr/>
            </p:nvSpPr>
            <p:spPr bwMode="auto">
              <a:xfrm>
                <a:off x="6324601" y="2313801"/>
                <a:ext cx="2326590" cy="276999"/>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n-US" sz="1200" dirty="0" err="1" smtClean="0">
                    <a:solidFill>
                      <a:schemeClr val="tx1"/>
                    </a:solidFill>
                    <a:latin typeface="Arial" pitchFamily="34" charset="0"/>
                    <a:cs typeface="Arial" pitchFamily="34" charset="0"/>
                  </a:rPr>
                  <a:t>Cung</a:t>
                </a:r>
                <a:r>
                  <a:rPr lang="en-US" sz="1200" dirty="0" smtClean="0">
                    <a:solidFill>
                      <a:schemeClr val="tx1"/>
                    </a:solidFill>
                    <a:latin typeface="Arial" pitchFamily="34" charset="0"/>
                    <a:cs typeface="Arial" pitchFamily="34" charset="0"/>
                  </a:rPr>
                  <a:t> </a:t>
                </a:r>
                <a:r>
                  <a:rPr lang="en-US" sz="1200" dirty="0" err="1" smtClean="0">
                    <a:solidFill>
                      <a:schemeClr val="tx1"/>
                    </a:solidFill>
                    <a:latin typeface="Arial" pitchFamily="34" charset="0"/>
                    <a:cs typeface="Arial" pitchFamily="34" charset="0"/>
                  </a:rPr>
                  <a:t>ứng</a:t>
                </a:r>
                <a:r>
                  <a:rPr lang="en-US" sz="1200" dirty="0" smtClean="0">
                    <a:solidFill>
                      <a:schemeClr val="tx1"/>
                    </a:solidFill>
                    <a:latin typeface="Arial" pitchFamily="34" charset="0"/>
                    <a:cs typeface="Arial" pitchFamily="34" charset="0"/>
                  </a:rPr>
                  <a:t> </a:t>
                </a:r>
                <a:r>
                  <a:rPr lang="en-US" sz="1200" dirty="0" err="1" smtClean="0">
                    <a:solidFill>
                      <a:schemeClr val="tx1"/>
                    </a:solidFill>
                    <a:latin typeface="Arial" pitchFamily="34" charset="0"/>
                    <a:cs typeface="Arial" pitchFamily="34" charset="0"/>
                  </a:rPr>
                  <a:t>dịch</a:t>
                </a:r>
                <a:r>
                  <a:rPr lang="en-US" sz="1200" dirty="0" smtClean="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vụ</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công</a:t>
                </a:r>
                <a:endParaRPr lang="en-GB" sz="1200" dirty="0">
                  <a:solidFill>
                    <a:schemeClr val="tx1"/>
                  </a:solidFill>
                  <a:latin typeface="Arial" pitchFamily="34" charset="0"/>
                  <a:cs typeface="Arial" pitchFamily="34" charset="0"/>
                </a:endParaRPr>
              </a:p>
            </p:txBody>
          </p:sp>
        </p:grpSp>
        <p:sp>
          <p:nvSpPr>
            <p:cNvPr id="13" name="TextBox 12"/>
            <p:cNvSpPr txBox="1"/>
            <p:nvPr/>
          </p:nvSpPr>
          <p:spPr bwMode="auto">
            <a:xfrm>
              <a:off x="762000" y="4981545"/>
              <a:ext cx="685800" cy="200055"/>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defRPr/>
              </a:pPr>
              <a:r>
                <a:rPr lang="en-US" sz="700" dirty="0" err="1">
                  <a:solidFill>
                    <a:schemeClr val="tx1"/>
                  </a:solidFill>
                  <a:latin typeface="Arial" pitchFamily="34" charset="0"/>
                  <a:cs typeface="Arial" pitchFamily="34" charset="0"/>
                </a:rPr>
                <a:t>Hoàn</a:t>
              </a:r>
              <a:r>
                <a:rPr lang="en-US" sz="700" dirty="0">
                  <a:solidFill>
                    <a:schemeClr val="tx1"/>
                  </a:solidFill>
                  <a:latin typeface="Arial" pitchFamily="34" charset="0"/>
                  <a:cs typeface="Arial" pitchFamily="34" charset="0"/>
                </a:rPr>
                <a:t> </a:t>
              </a:r>
              <a:r>
                <a:rPr lang="en-US" sz="700" dirty="0" err="1">
                  <a:solidFill>
                    <a:schemeClr val="tx1"/>
                  </a:solidFill>
                  <a:latin typeface="Arial" pitchFamily="34" charset="0"/>
                  <a:cs typeface="Arial" pitchFamily="34" charset="0"/>
                </a:rPr>
                <a:t>hảo</a:t>
              </a:r>
              <a:endParaRPr lang="en-GB" sz="1000" dirty="0">
                <a:solidFill>
                  <a:schemeClr val="tx1"/>
                </a:solidFill>
                <a:latin typeface="Arial" pitchFamily="34" charset="0"/>
                <a:cs typeface="Arial" pitchFamily="34" charset="0"/>
              </a:endParaRPr>
            </a:p>
          </p:txBody>
        </p:sp>
      </p:grpSp>
      <p:sp>
        <p:nvSpPr>
          <p:cNvPr id="15" name="TextBox 14"/>
          <p:cNvSpPr txBox="1"/>
          <p:nvPr/>
        </p:nvSpPr>
        <p:spPr>
          <a:xfrm>
            <a:off x="6096000" y="4572000"/>
            <a:ext cx="3048000" cy="147732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a:t>
            </a:r>
            <a:r>
              <a:rPr lang="en-US" sz="900" dirty="0" smtClean="0">
                <a:latin typeface="Arial" pitchFamily="34" charset="0"/>
                <a:cs typeface="Arial" pitchFamily="34" charset="0"/>
              </a:rPr>
              <a:t>Nam</a:t>
            </a:r>
            <a:r>
              <a:rPr lang="en-US" sz="900" spc="-10" dirty="0" smtClean="0">
                <a:latin typeface="Arial" pitchFamily="34" charset="0"/>
                <a:cs typeface="Arial" pitchFamily="34" charset="0"/>
              </a:rPr>
              <a:t>, tr. 103</a:t>
            </a:r>
            <a:endParaRPr lang="en-GB" sz="1050" dirty="0">
              <a:latin typeface="Arial" pitchFamily="34" charset="0"/>
              <a:cs typeface="Arial" pitchFamily="34" charset="0"/>
            </a:endParaRPr>
          </a:p>
        </p:txBody>
      </p:sp>
    </p:spTree>
    <p:extLst>
      <p:ext uri="{BB962C8B-B14F-4D97-AF65-F5344CB8AC3E}">
        <p14:creationId xmlns="" xmlns:p14="http://schemas.microsoft.com/office/powerpoint/2010/main" val="3819887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95400" y="0"/>
            <a:ext cx="6934200" cy="646331"/>
          </a:xfrm>
          <a:prstGeom prst="rect">
            <a:avLst/>
          </a:prstGeom>
        </p:spPr>
        <p:txBody>
          <a:bodyPr wrap="square">
            <a:spAutoFit/>
          </a:bodyPr>
          <a:lstStyle/>
          <a:p>
            <a:pPr algn="ctr"/>
            <a:r>
              <a:rPr lang="en-GB" b="1" dirty="0" err="1" smtClean="0"/>
              <a:t>Biểu</a:t>
            </a:r>
            <a:r>
              <a:rPr lang="en-GB" b="1" dirty="0" smtClean="0"/>
              <a:t> </a:t>
            </a:r>
            <a:r>
              <a:rPr lang="en-GB" b="1" dirty="0" err="1" smtClean="0"/>
              <a:t>đồ</a:t>
            </a:r>
            <a:r>
              <a:rPr lang="en-GB" b="1" dirty="0" smtClean="0"/>
              <a:t> 3.7b: So </a:t>
            </a:r>
            <a:r>
              <a:rPr lang="en-GB" b="1" dirty="0" err="1" smtClean="0"/>
              <a:t>sánh</a:t>
            </a:r>
            <a:r>
              <a:rPr lang="en-GB" b="1" dirty="0" smtClean="0"/>
              <a:t> </a:t>
            </a:r>
            <a:r>
              <a:rPr lang="en-GB" b="1" dirty="0" err="1" smtClean="0"/>
              <a:t>điểm</a:t>
            </a:r>
            <a:r>
              <a:rPr lang="en-GB" b="1" dirty="0" smtClean="0"/>
              <a:t> </a:t>
            </a:r>
            <a:r>
              <a:rPr lang="en-GB" b="1" dirty="0" err="1" smtClean="0"/>
              <a:t>số</a:t>
            </a:r>
            <a:r>
              <a:rPr lang="en-GB" b="1" dirty="0" smtClean="0"/>
              <a:t> PAPI </a:t>
            </a:r>
            <a:r>
              <a:rPr lang="en-GB" b="1" dirty="0" err="1" smtClean="0"/>
              <a:t>của</a:t>
            </a:r>
            <a:r>
              <a:rPr lang="en-GB" b="1" dirty="0" smtClean="0"/>
              <a:t> </a:t>
            </a:r>
            <a:r>
              <a:rPr lang="en-GB" b="1" dirty="0" err="1" smtClean="0"/>
              <a:t>ba</a:t>
            </a:r>
            <a:r>
              <a:rPr lang="en-GB" b="1" dirty="0" smtClean="0"/>
              <a:t> </a:t>
            </a:r>
            <a:r>
              <a:rPr lang="en-GB" b="1" dirty="0" err="1" smtClean="0"/>
              <a:t>tỉnh/thành</a:t>
            </a:r>
            <a:r>
              <a:rPr lang="en-GB" b="1" dirty="0" smtClean="0"/>
              <a:t> </a:t>
            </a:r>
            <a:r>
              <a:rPr lang="en-GB" b="1" dirty="0" err="1" smtClean="0"/>
              <a:t>phố</a:t>
            </a:r>
            <a:r>
              <a:rPr lang="en-GB" b="1" dirty="0" smtClean="0"/>
              <a:t> </a:t>
            </a:r>
            <a:br>
              <a:rPr lang="en-GB" b="1" dirty="0" smtClean="0"/>
            </a:br>
            <a:r>
              <a:rPr lang="en-GB" dirty="0" smtClean="0"/>
              <a:t>(</a:t>
            </a:r>
            <a:r>
              <a:rPr lang="en-GB" dirty="0" err="1" smtClean="0"/>
              <a:t>với</a:t>
            </a:r>
            <a:r>
              <a:rPr lang="en-GB" dirty="0" smtClean="0"/>
              <a:t> </a:t>
            </a:r>
            <a:r>
              <a:rPr lang="en-GB" dirty="0" err="1" smtClean="0"/>
              <a:t>khoảng</a:t>
            </a:r>
            <a:r>
              <a:rPr lang="en-GB" dirty="0" smtClean="0"/>
              <a:t> tin </a:t>
            </a:r>
            <a:r>
              <a:rPr lang="en-GB" dirty="0" err="1" smtClean="0"/>
              <a:t>cậy</a:t>
            </a:r>
            <a:r>
              <a:rPr lang="en-GB" dirty="0" smtClean="0"/>
              <a:t> 90%)</a:t>
            </a:r>
            <a:endParaRPr lang="en-GB" dirty="0">
              <a:solidFill>
                <a:srgbClr val="FF0000"/>
              </a:solidFill>
              <a:latin typeface="Arial" pitchFamily="34" charset="0"/>
              <a:cs typeface="Arial" pitchFamily="34" charset="0"/>
            </a:endParaRPr>
          </a:p>
        </p:txBody>
      </p:sp>
      <p:grpSp>
        <p:nvGrpSpPr>
          <p:cNvPr id="18" name="Group 17"/>
          <p:cNvGrpSpPr/>
          <p:nvPr/>
        </p:nvGrpSpPr>
        <p:grpSpPr>
          <a:xfrm>
            <a:off x="152400" y="533400"/>
            <a:ext cx="8686800" cy="6096000"/>
            <a:chOff x="228600" y="457201"/>
            <a:chExt cx="8839200" cy="6400799"/>
          </a:xfrm>
        </p:grpSpPr>
        <p:pic>
          <p:nvPicPr>
            <p:cNvPr id="4" name="Picture 3"/>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457201"/>
              <a:ext cx="8763000" cy="6400799"/>
            </a:xfrm>
            <a:prstGeom prst="rect">
              <a:avLst/>
            </a:prstGeom>
            <a:noFill/>
          </p:spPr>
        </p:pic>
        <p:sp>
          <p:nvSpPr>
            <p:cNvPr id="6" name="TextBox 5"/>
            <p:cNvSpPr txBox="1"/>
            <p:nvPr/>
          </p:nvSpPr>
          <p:spPr bwMode="auto">
            <a:xfrm>
              <a:off x="3059113" y="1219200"/>
              <a:ext cx="1836737" cy="461665"/>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1200" dirty="0" err="1" smtClean="0">
                  <a:solidFill>
                    <a:schemeClr val="tx1"/>
                  </a:solidFill>
                  <a:latin typeface="Arial" pitchFamily="34" charset="0"/>
                  <a:cs typeface="Arial" pitchFamily="34" charset="0"/>
                </a:rPr>
                <a:t>Tham</a:t>
              </a:r>
              <a:r>
                <a:rPr lang="en-US" sz="1200" dirty="0" smtClean="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gia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của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người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dân</a:t>
              </a:r>
              <a:r>
                <a:rPr lang="en-US" sz="1200" dirty="0">
                  <a:solidFill>
                    <a:schemeClr val="tx1"/>
                  </a:solidFill>
                  <a:latin typeface="Arial" pitchFamily="34" charset="0"/>
                  <a:cs typeface="Arial" pitchFamily="34" charset="0"/>
                </a:rPr>
                <a:t> ở </a:t>
              </a:r>
              <a:r>
                <a:rPr lang="en-US" sz="1200" dirty="0" err="1">
                  <a:solidFill>
                    <a:schemeClr val="tx1"/>
                  </a:solidFill>
                  <a:latin typeface="Arial" pitchFamily="34" charset="0"/>
                  <a:cs typeface="Arial" pitchFamily="34" charset="0"/>
                </a:rPr>
                <a:t>cấp</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cơ</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sở</a:t>
              </a:r>
              <a:endParaRPr lang="en-GB" sz="1200" dirty="0">
                <a:solidFill>
                  <a:schemeClr val="tx1"/>
                </a:solidFill>
                <a:latin typeface="Arial" pitchFamily="34" charset="0"/>
                <a:cs typeface="Arial" pitchFamily="34" charset="0"/>
              </a:endParaRPr>
            </a:p>
          </p:txBody>
        </p:sp>
        <p:sp>
          <p:nvSpPr>
            <p:cNvPr id="7" name="TextBox 6"/>
            <p:cNvSpPr txBox="1"/>
            <p:nvPr/>
          </p:nvSpPr>
          <p:spPr bwMode="auto">
            <a:xfrm>
              <a:off x="5638800" y="2527300"/>
              <a:ext cx="1271588" cy="382588"/>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1200" dirty="0" err="1">
                  <a:solidFill>
                    <a:schemeClr val="tx1"/>
                  </a:solidFill>
                  <a:latin typeface="Arial" pitchFamily="34" charset="0"/>
                  <a:cs typeface="Arial" pitchFamily="34" charset="0"/>
                </a:rPr>
                <a:t>Công</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khai</a:t>
              </a:r>
              <a:r>
                <a:rPr lang="en-US" sz="1200" dirty="0">
                  <a:solidFill>
                    <a:schemeClr val="tx1"/>
                  </a:solidFill>
                  <a:latin typeface="Arial" pitchFamily="34" charset="0"/>
                  <a:cs typeface="Arial" pitchFamily="34" charset="0"/>
                </a:rPr>
                <a:t>, </a:t>
              </a:r>
              <a:br>
                <a:rPr lang="en-US" sz="1200" dirty="0">
                  <a:solidFill>
                    <a:schemeClr val="tx1"/>
                  </a:solidFill>
                  <a:latin typeface="Arial" pitchFamily="34" charset="0"/>
                  <a:cs typeface="Arial" pitchFamily="34" charset="0"/>
                </a:rPr>
              </a:br>
              <a:r>
                <a:rPr lang="en-US" sz="1200" dirty="0">
                  <a:solidFill>
                    <a:schemeClr val="tx1"/>
                  </a:solidFill>
                  <a:latin typeface="Arial" pitchFamily="34" charset="0"/>
                  <a:cs typeface="Arial" pitchFamily="34" charset="0"/>
                </a:rPr>
                <a:t>minh </a:t>
              </a:r>
              <a:r>
                <a:rPr lang="en-US" sz="1200" dirty="0" err="1">
                  <a:solidFill>
                    <a:schemeClr val="tx1"/>
                  </a:solidFill>
                  <a:latin typeface="Arial" pitchFamily="34" charset="0"/>
                  <a:cs typeface="Arial" pitchFamily="34" charset="0"/>
                </a:rPr>
                <a:t>bạch</a:t>
              </a:r>
              <a:endParaRPr lang="en-GB" sz="1200" dirty="0">
                <a:solidFill>
                  <a:schemeClr val="tx1"/>
                </a:solidFill>
                <a:latin typeface="Arial" pitchFamily="34" charset="0"/>
                <a:cs typeface="Arial" pitchFamily="34" charset="0"/>
              </a:endParaRPr>
            </a:p>
          </p:txBody>
        </p:sp>
        <p:sp>
          <p:nvSpPr>
            <p:cNvPr id="8" name="TextBox 7"/>
            <p:cNvSpPr txBox="1"/>
            <p:nvPr/>
          </p:nvSpPr>
          <p:spPr bwMode="auto">
            <a:xfrm>
              <a:off x="5638800" y="4495800"/>
              <a:ext cx="1371600" cy="461665"/>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defRPr/>
              </a:pPr>
              <a:r>
                <a:rPr lang="en-US" sz="1200" dirty="0" err="1">
                  <a:solidFill>
                    <a:schemeClr val="tx1"/>
                  </a:solidFill>
                  <a:latin typeface="Arial" pitchFamily="34" charset="0"/>
                  <a:cs typeface="Arial" pitchFamily="34" charset="0"/>
                </a:rPr>
                <a:t>Trách</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nhiệm</a:t>
              </a:r>
              <a:r>
                <a:rPr lang="en-US" sz="1200" dirty="0">
                  <a:solidFill>
                    <a:schemeClr val="tx1"/>
                  </a:solidFill>
                  <a:latin typeface="Arial" pitchFamily="34" charset="0"/>
                  <a:cs typeface="Arial" pitchFamily="34" charset="0"/>
                </a:rPr>
                <a:t> </a:t>
              </a:r>
              <a:br>
                <a:rPr lang="en-US" sz="1200" dirty="0">
                  <a:solidFill>
                    <a:schemeClr val="tx1"/>
                  </a:solidFill>
                  <a:latin typeface="Arial" pitchFamily="34" charset="0"/>
                  <a:cs typeface="Arial" pitchFamily="34" charset="0"/>
                </a:rPr>
              </a:br>
              <a:r>
                <a:rPr lang="en-US" sz="1200" dirty="0" err="1">
                  <a:solidFill>
                    <a:schemeClr val="tx1"/>
                  </a:solidFill>
                  <a:latin typeface="Arial" pitchFamily="34" charset="0"/>
                  <a:cs typeface="Arial" pitchFamily="34" charset="0"/>
                </a:rPr>
                <a:t>giải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trình</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với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dân</a:t>
              </a:r>
              <a:endParaRPr lang="en-GB" sz="1200" dirty="0">
                <a:solidFill>
                  <a:schemeClr val="tx1"/>
                </a:solidFill>
                <a:latin typeface="Arial" pitchFamily="34" charset="0"/>
                <a:cs typeface="Arial" pitchFamily="34" charset="0"/>
              </a:endParaRPr>
            </a:p>
          </p:txBody>
        </p:sp>
        <p:sp>
          <p:nvSpPr>
            <p:cNvPr id="9" name="TextBox 8"/>
            <p:cNvSpPr txBox="1"/>
            <p:nvPr/>
          </p:nvSpPr>
          <p:spPr bwMode="auto">
            <a:xfrm>
              <a:off x="3341688" y="5562600"/>
              <a:ext cx="1271587" cy="382588"/>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1200" dirty="0" err="1">
                  <a:solidFill>
                    <a:schemeClr val="tx1"/>
                  </a:solidFill>
                  <a:latin typeface="Arial" pitchFamily="34" charset="0"/>
                  <a:cs typeface="Arial" pitchFamily="34" charset="0"/>
                </a:rPr>
                <a:t>Kiểm</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soát</a:t>
              </a:r>
              <a:r>
                <a:rPr lang="en-US" sz="1200" dirty="0">
                  <a:solidFill>
                    <a:schemeClr val="tx1"/>
                  </a:solidFill>
                  <a:latin typeface="Arial" pitchFamily="34" charset="0"/>
                  <a:cs typeface="Arial" pitchFamily="34" charset="0"/>
                </a:rPr>
                <a:t> </a:t>
              </a:r>
              <a:br>
                <a:rPr lang="en-US" sz="1200" dirty="0">
                  <a:solidFill>
                    <a:schemeClr val="tx1"/>
                  </a:solidFill>
                  <a:latin typeface="Arial" pitchFamily="34" charset="0"/>
                  <a:cs typeface="Arial" pitchFamily="34" charset="0"/>
                </a:rPr>
              </a:br>
              <a:r>
                <a:rPr lang="en-US" sz="1200" dirty="0" err="1">
                  <a:solidFill>
                    <a:schemeClr val="tx1"/>
                  </a:solidFill>
                  <a:latin typeface="Arial" pitchFamily="34" charset="0"/>
                  <a:cs typeface="Arial" pitchFamily="34" charset="0"/>
                </a:rPr>
                <a:t>tham</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nhũng</a:t>
              </a:r>
              <a:endParaRPr lang="en-GB" sz="1200" dirty="0">
                <a:solidFill>
                  <a:schemeClr val="tx1"/>
                </a:solidFill>
                <a:latin typeface="Arial" pitchFamily="34" charset="0"/>
                <a:cs typeface="Arial" pitchFamily="34" charset="0"/>
              </a:endParaRPr>
            </a:p>
          </p:txBody>
        </p:sp>
        <p:sp>
          <p:nvSpPr>
            <p:cNvPr id="10" name="TextBox 9"/>
            <p:cNvSpPr txBox="1"/>
            <p:nvPr/>
          </p:nvSpPr>
          <p:spPr bwMode="auto">
            <a:xfrm>
              <a:off x="457200" y="4495800"/>
              <a:ext cx="1839912" cy="461665"/>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defRPr/>
              </a:pPr>
              <a:r>
                <a:rPr lang="en-US" sz="1200" dirty="0" err="1">
                  <a:solidFill>
                    <a:schemeClr val="tx1"/>
                  </a:solidFill>
                  <a:latin typeface="Arial" pitchFamily="34" charset="0"/>
                  <a:cs typeface="Arial" pitchFamily="34" charset="0"/>
                </a:rPr>
                <a:t>Thủ</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tục</a:t>
              </a:r>
              <a:r>
                <a:rPr lang="en-US" sz="1200" dirty="0">
                  <a:solidFill>
                    <a:schemeClr val="tx1"/>
                  </a:solidFill>
                  <a:latin typeface="Arial" pitchFamily="34" charset="0"/>
                  <a:cs typeface="Arial" pitchFamily="34" charset="0"/>
                </a:rPr>
                <a:t> </a:t>
              </a:r>
              <a:br>
                <a:rPr lang="en-US" sz="1200" dirty="0">
                  <a:solidFill>
                    <a:schemeClr val="tx1"/>
                  </a:solidFill>
                  <a:latin typeface="Arial" pitchFamily="34" charset="0"/>
                  <a:cs typeface="Arial" pitchFamily="34" charset="0"/>
                </a:rPr>
              </a:br>
              <a:r>
                <a:rPr lang="en-US" sz="1200" dirty="0" err="1">
                  <a:solidFill>
                    <a:schemeClr val="tx1"/>
                  </a:solidFill>
                  <a:latin typeface="Arial" pitchFamily="34" charset="0"/>
                  <a:cs typeface="Arial" pitchFamily="34" charset="0"/>
                </a:rPr>
                <a:t>hành</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chính</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công</a:t>
              </a:r>
              <a:endParaRPr lang="en-GB" sz="1200" dirty="0">
                <a:solidFill>
                  <a:schemeClr val="tx1"/>
                </a:solidFill>
                <a:latin typeface="Arial" pitchFamily="34" charset="0"/>
                <a:cs typeface="Arial" pitchFamily="34" charset="0"/>
              </a:endParaRPr>
            </a:p>
          </p:txBody>
        </p:sp>
        <p:sp>
          <p:nvSpPr>
            <p:cNvPr id="11" name="TextBox 10"/>
            <p:cNvSpPr txBox="1"/>
            <p:nvPr/>
          </p:nvSpPr>
          <p:spPr bwMode="auto">
            <a:xfrm>
              <a:off x="750888" y="2514600"/>
              <a:ext cx="1535112" cy="461665"/>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defRPr/>
              </a:pPr>
              <a:r>
                <a:rPr lang="en-US" sz="1200" dirty="0" err="1" smtClean="0">
                  <a:solidFill>
                    <a:schemeClr val="tx1"/>
                  </a:solidFill>
                  <a:latin typeface="Arial" pitchFamily="34" charset="0"/>
                  <a:cs typeface="Arial" pitchFamily="34" charset="0"/>
                </a:rPr>
                <a:t>Cung</a:t>
              </a:r>
              <a:r>
                <a:rPr lang="en-US" sz="1200" dirty="0" smtClean="0">
                  <a:solidFill>
                    <a:schemeClr val="tx1"/>
                  </a:solidFill>
                  <a:latin typeface="Arial" pitchFamily="34" charset="0"/>
                  <a:cs typeface="Arial" pitchFamily="34" charset="0"/>
                </a:rPr>
                <a:t> </a:t>
              </a:r>
              <a:r>
                <a:rPr lang="en-US" sz="1200" dirty="0" err="1" smtClean="0">
                  <a:solidFill>
                    <a:schemeClr val="tx1"/>
                  </a:solidFill>
                  <a:latin typeface="Arial" pitchFamily="34" charset="0"/>
                  <a:cs typeface="Arial" pitchFamily="34" charset="0"/>
                </a:rPr>
                <a:t>ứng</a:t>
              </a:r>
              <a:r>
                <a:rPr lang="en-US" sz="1200" dirty="0" smtClean="0">
                  <a:solidFill>
                    <a:schemeClr val="tx1"/>
                  </a:solidFill>
                  <a:latin typeface="Arial" pitchFamily="34" charset="0"/>
                  <a:cs typeface="Arial" pitchFamily="34" charset="0"/>
                </a:rPr>
                <a:t> </a:t>
              </a:r>
              <a:br>
                <a:rPr lang="en-US" sz="1200" dirty="0" smtClean="0">
                  <a:solidFill>
                    <a:schemeClr val="tx1"/>
                  </a:solidFill>
                  <a:latin typeface="Arial" pitchFamily="34" charset="0"/>
                  <a:cs typeface="Arial" pitchFamily="34" charset="0"/>
                </a:rPr>
              </a:br>
              <a:r>
                <a:rPr lang="en-US" sz="1200" dirty="0" err="1" smtClean="0">
                  <a:solidFill>
                    <a:schemeClr val="tx1"/>
                  </a:solidFill>
                  <a:latin typeface="Arial" pitchFamily="34" charset="0"/>
                  <a:cs typeface="Arial" pitchFamily="34" charset="0"/>
                </a:rPr>
                <a:t>dịch</a:t>
              </a:r>
              <a:r>
                <a:rPr lang="en-US" sz="1200" dirty="0" smtClean="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vụ</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công</a:t>
              </a:r>
              <a:endParaRPr lang="en-GB" sz="1200" dirty="0">
                <a:solidFill>
                  <a:schemeClr val="tx1"/>
                </a:solidFill>
                <a:latin typeface="Arial" pitchFamily="34" charset="0"/>
                <a:cs typeface="Arial" pitchFamily="34" charset="0"/>
              </a:endParaRPr>
            </a:p>
          </p:txBody>
        </p:sp>
        <p:sp>
          <p:nvSpPr>
            <p:cNvPr id="12" name="TextBox 11"/>
            <p:cNvSpPr txBox="1"/>
            <p:nvPr/>
          </p:nvSpPr>
          <p:spPr bwMode="auto">
            <a:xfrm>
              <a:off x="8382000" y="2971800"/>
              <a:ext cx="495300" cy="230832"/>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900" dirty="0" err="1">
                  <a:solidFill>
                    <a:schemeClr val="tx1"/>
                  </a:solidFill>
                  <a:latin typeface="Arial" pitchFamily="34" charset="0"/>
                  <a:cs typeface="Arial" pitchFamily="34" charset="0"/>
                </a:rPr>
                <a:t>Thấp</a:t>
              </a:r>
              <a:endParaRPr lang="en-GB" sz="900" dirty="0">
                <a:solidFill>
                  <a:schemeClr val="tx1"/>
                </a:solidFill>
                <a:latin typeface="Arial" pitchFamily="34" charset="0"/>
                <a:cs typeface="Arial" pitchFamily="34" charset="0"/>
              </a:endParaRPr>
            </a:p>
          </p:txBody>
        </p:sp>
        <p:sp>
          <p:nvSpPr>
            <p:cNvPr id="13" name="TextBox 12"/>
            <p:cNvSpPr txBox="1"/>
            <p:nvPr/>
          </p:nvSpPr>
          <p:spPr bwMode="auto">
            <a:xfrm>
              <a:off x="8382000" y="3200400"/>
              <a:ext cx="495300" cy="230832"/>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900" dirty="0">
                  <a:solidFill>
                    <a:schemeClr val="tx1"/>
                  </a:solidFill>
                  <a:latin typeface="Arial" pitchFamily="34" charset="0"/>
                  <a:cs typeface="Arial" pitchFamily="34" charset="0"/>
                </a:rPr>
                <a:t>Cao</a:t>
              </a:r>
              <a:endParaRPr lang="en-GB" sz="900" dirty="0">
                <a:solidFill>
                  <a:schemeClr val="tx1"/>
                </a:solidFill>
                <a:latin typeface="Arial" pitchFamily="34" charset="0"/>
                <a:cs typeface="Arial" pitchFamily="34" charset="0"/>
              </a:endParaRPr>
            </a:p>
          </p:txBody>
        </p:sp>
        <p:sp>
          <p:nvSpPr>
            <p:cNvPr id="14" name="TextBox 13"/>
            <p:cNvSpPr txBox="1"/>
            <p:nvPr/>
          </p:nvSpPr>
          <p:spPr bwMode="auto">
            <a:xfrm>
              <a:off x="8496300" y="3429000"/>
              <a:ext cx="495300" cy="230832"/>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n-US" sz="900" dirty="0" err="1">
                  <a:solidFill>
                    <a:schemeClr val="tx1"/>
                  </a:solidFill>
                  <a:latin typeface="Arial" pitchFamily="34" charset="0"/>
                  <a:cs typeface="Arial" pitchFamily="34" charset="0"/>
                </a:rPr>
                <a:t>Thấp</a:t>
              </a:r>
              <a:endParaRPr lang="en-GB" sz="900" dirty="0">
                <a:solidFill>
                  <a:schemeClr val="tx1"/>
                </a:solidFill>
                <a:latin typeface="Arial" pitchFamily="34" charset="0"/>
                <a:cs typeface="Arial" pitchFamily="34" charset="0"/>
              </a:endParaRPr>
            </a:p>
          </p:txBody>
        </p:sp>
        <p:sp>
          <p:nvSpPr>
            <p:cNvPr id="15" name="TextBox 14"/>
            <p:cNvSpPr txBox="1"/>
            <p:nvPr/>
          </p:nvSpPr>
          <p:spPr bwMode="auto">
            <a:xfrm>
              <a:off x="8458200" y="3676650"/>
              <a:ext cx="495300" cy="230832"/>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900" dirty="0">
                  <a:solidFill>
                    <a:schemeClr val="tx1"/>
                  </a:solidFill>
                  <a:latin typeface="Arial" pitchFamily="34" charset="0"/>
                  <a:cs typeface="Arial" pitchFamily="34" charset="0"/>
                </a:rPr>
                <a:t>Cao</a:t>
              </a:r>
              <a:endParaRPr lang="en-GB" sz="900" dirty="0">
                <a:solidFill>
                  <a:schemeClr val="tx1"/>
                </a:solidFill>
                <a:latin typeface="Arial" pitchFamily="34" charset="0"/>
                <a:cs typeface="Arial" pitchFamily="34" charset="0"/>
              </a:endParaRPr>
            </a:p>
          </p:txBody>
        </p:sp>
        <p:sp>
          <p:nvSpPr>
            <p:cNvPr id="16" name="TextBox 15"/>
            <p:cNvSpPr txBox="1"/>
            <p:nvPr/>
          </p:nvSpPr>
          <p:spPr bwMode="auto">
            <a:xfrm>
              <a:off x="8572500" y="3886200"/>
              <a:ext cx="495300" cy="230832"/>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900" dirty="0" err="1">
                  <a:solidFill>
                    <a:schemeClr val="tx1"/>
                  </a:solidFill>
                  <a:latin typeface="Arial" pitchFamily="34" charset="0"/>
                  <a:cs typeface="Arial" pitchFamily="34" charset="0"/>
                </a:rPr>
                <a:t>Thấp</a:t>
              </a:r>
              <a:endParaRPr lang="en-GB" sz="900" dirty="0">
                <a:solidFill>
                  <a:schemeClr val="tx1"/>
                </a:solidFill>
                <a:latin typeface="Arial" pitchFamily="34" charset="0"/>
                <a:cs typeface="Arial" pitchFamily="34" charset="0"/>
              </a:endParaRPr>
            </a:p>
          </p:txBody>
        </p:sp>
        <p:sp>
          <p:nvSpPr>
            <p:cNvPr id="17" name="TextBox 16"/>
            <p:cNvSpPr txBox="1"/>
            <p:nvPr/>
          </p:nvSpPr>
          <p:spPr bwMode="auto">
            <a:xfrm>
              <a:off x="8572500" y="4133850"/>
              <a:ext cx="495300" cy="230832"/>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900" dirty="0">
                  <a:solidFill>
                    <a:schemeClr val="tx1"/>
                  </a:solidFill>
                  <a:latin typeface="Arial" pitchFamily="34" charset="0"/>
                  <a:cs typeface="Arial" pitchFamily="34" charset="0"/>
                </a:rPr>
                <a:t>Cao</a:t>
              </a:r>
              <a:endParaRPr lang="en-GB" sz="900" dirty="0">
                <a:solidFill>
                  <a:schemeClr val="tx1"/>
                </a:solidFill>
                <a:latin typeface="Arial" pitchFamily="34" charset="0"/>
                <a:cs typeface="Arial" pitchFamily="34" charset="0"/>
              </a:endParaRPr>
            </a:p>
          </p:txBody>
        </p:sp>
      </p:grpSp>
      <p:sp>
        <p:nvSpPr>
          <p:cNvPr id="19" name="TextBox 18"/>
          <p:cNvSpPr txBox="1"/>
          <p:nvPr/>
        </p:nvSpPr>
        <p:spPr>
          <a:xfrm>
            <a:off x="5715000" y="5152072"/>
            <a:ext cx="3048000" cy="147732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a:t>
            </a:r>
            <a:r>
              <a:rPr lang="en-US" sz="900" dirty="0" smtClean="0">
                <a:latin typeface="Arial" pitchFamily="34" charset="0"/>
                <a:cs typeface="Arial" pitchFamily="34" charset="0"/>
              </a:rPr>
              <a:t>Nam</a:t>
            </a:r>
            <a:r>
              <a:rPr lang="en-US" sz="900" spc="-10" dirty="0" smtClean="0">
                <a:latin typeface="Arial" pitchFamily="34" charset="0"/>
                <a:cs typeface="Arial" pitchFamily="34" charset="0"/>
              </a:rPr>
              <a:t>, tr. 104</a:t>
            </a:r>
            <a:endParaRPr lang="en-GB" sz="1050" dirty="0">
              <a:latin typeface="Arial" pitchFamily="34" charset="0"/>
              <a:cs typeface="Arial" pitchFamily="34" charset="0"/>
            </a:endParaRPr>
          </a:p>
        </p:txBody>
      </p:sp>
    </p:spTree>
    <p:extLst>
      <p:ext uri="{BB962C8B-B14F-4D97-AF65-F5344CB8AC3E}">
        <p14:creationId xmlns="" xmlns:p14="http://schemas.microsoft.com/office/powerpoint/2010/main" val="7071256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9332"/>
          </a:xfrm>
          <a:prstGeom prst="rect">
            <a:avLst/>
          </a:prstGeom>
        </p:spPr>
        <p:txBody>
          <a:bodyPr wrap="square">
            <a:spAutoFit/>
          </a:bodyPr>
          <a:lstStyle/>
          <a:p>
            <a:pPr algn="ctr"/>
            <a:r>
              <a:rPr lang="en-GB" b="1" dirty="0" err="1" smtClean="0"/>
              <a:t>Bản</a:t>
            </a:r>
            <a:r>
              <a:rPr lang="en-GB" b="1" dirty="0" smtClean="0"/>
              <a:t> </a:t>
            </a:r>
            <a:r>
              <a:rPr lang="en-GB" b="1" dirty="0" err="1" smtClean="0"/>
              <a:t>đồ</a:t>
            </a:r>
            <a:r>
              <a:rPr lang="en-GB" b="1" dirty="0" smtClean="0"/>
              <a:t> 3.7a. </a:t>
            </a:r>
            <a:r>
              <a:rPr lang="en-GB" b="1" dirty="0" err="1" smtClean="0"/>
              <a:t>Chỉ</a:t>
            </a:r>
            <a:r>
              <a:rPr lang="en-GB" b="1" dirty="0" smtClean="0"/>
              <a:t> </a:t>
            </a:r>
            <a:r>
              <a:rPr lang="en-GB" b="1" dirty="0" err="1" smtClean="0"/>
              <a:t>số</a:t>
            </a:r>
            <a:r>
              <a:rPr lang="en-GB" b="1" dirty="0" smtClean="0"/>
              <a:t> </a:t>
            </a:r>
            <a:r>
              <a:rPr lang="en-GB" b="1" dirty="0" err="1" smtClean="0"/>
              <a:t>tổng</a:t>
            </a:r>
            <a:r>
              <a:rPr lang="en-GB" b="1" dirty="0" smtClean="0"/>
              <a:t> </a:t>
            </a:r>
            <a:r>
              <a:rPr lang="en-GB" b="1" dirty="0" err="1" smtClean="0"/>
              <a:t>hợp</a:t>
            </a:r>
            <a:r>
              <a:rPr lang="en-GB" b="1" dirty="0" smtClean="0"/>
              <a:t> PAPI 2011 (</a:t>
            </a:r>
            <a:r>
              <a:rPr lang="en-GB" b="1" dirty="0" err="1" smtClean="0"/>
              <a:t>chưa</a:t>
            </a:r>
            <a:r>
              <a:rPr lang="en-GB" b="1" dirty="0" smtClean="0"/>
              <a:t> </a:t>
            </a:r>
            <a:r>
              <a:rPr lang="en-GB" b="1" dirty="0" err="1" smtClean="0"/>
              <a:t>có</a:t>
            </a:r>
            <a:r>
              <a:rPr lang="en-GB" b="1" dirty="0" smtClean="0"/>
              <a:t> </a:t>
            </a:r>
            <a:r>
              <a:rPr lang="en-GB" b="1" dirty="0" err="1" smtClean="0"/>
              <a:t>trọng</a:t>
            </a:r>
            <a:r>
              <a:rPr lang="en-GB" b="1" dirty="0" smtClean="0"/>
              <a:t> </a:t>
            </a:r>
            <a:r>
              <a:rPr lang="en-GB" b="1" dirty="0" err="1" smtClean="0"/>
              <a:t>số</a:t>
            </a:r>
            <a:r>
              <a:rPr lang="en-GB" b="1" dirty="0" smtClean="0"/>
              <a:t>) </a:t>
            </a:r>
            <a:r>
              <a:rPr lang="en-GB" b="1" dirty="0" err="1" smtClean="0"/>
              <a:t>phân</a:t>
            </a:r>
            <a:r>
              <a:rPr lang="en-GB" b="1" dirty="0" smtClean="0"/>
              <a:t> </a:t>
            </a:r>
            <a:r>
              <a:rPr lang="en-GB" b="1" dirty="0" err="1" smtClean="0"/>
              <a:t>theo</a:t>
            </a:r>
            <a:r>
              <a:rPr lang="en-GB" b="1" dirty="0" smtClean="0"/>
              <a:t> 4 </a:t>
            </a:r>
            <a:r>
              <a:rPr lang="en-GB" b="1" dirty="0" err="1" smtClean="0"/>
              <a:t>cấp</a:t>
            </a:r>
            <a:r>
              <a:rPr lang="en-GB" b="1" dirty="0" smtClean="0"/>
              <a:t> </a:t>
            </a:r>
            <a:r>
              <a:rPr lang="en-GB" b="1" dirty="0" err="1" smtClean="0"/>
              <a:t>độ</a:t>
            </a:r>
            <a:r>
              <a:rPr lang="en-GB" b="1" dirty="0" smtClean="0"/>
              <a:t> </a:t>
            </a:r>
            <a:r>
              <a:rPr lang="en-GB" b="1" dirty="0" err="1" smtClean="0"/>
              <a:t>hiệu</a:t>
            </a:r>
            <a:r>
              <a:rPr lang="en-GB" b="1" dirty="0" smtClean="0"/>
              <a:t> </a:t>
            </a:r>
            <a:r>
              <a:rPr lang="en-GB" b="1" dirty="0" err="1" smtClean="0"/>
              <a:t>quả</a:t>
            </a:r>
            <a:endParaRPr lang="en-GB" b="1" dirty="0">
              <a:latin typeface="Arial" pitchFamily="34" charset="0"/>
              <a:cs typeface="Arial" pitchFamily="34" charset="0"/>
            </a:endParaRPr>
          </a:p>
        </p:txBody>
      </p:sp>
      <p:pic>
        <p:nvPicPr>
          <p:cNvPr id="4" name="Picture 2"/>
          <p:cNvPicPr>
            <a:picLocks noChangeAspect="1" noChangeArrowheads="1"/>
          </p:cNvPicPr>
          <p:nvPr/>
        </p:nvPicPr>
        <p:blipFill>
          <a:blip r:embed="rId2" cstate="screen"/>
          <a:srcRect/>
          <a:stretch>
            <a:fillRect/>
          </a:stretch>
        </p:blipFill>
        <p:spPr bwMode="auto">
          <a:xfrm>
            <a:off x="1905000" y="457200"/>
            <a:ext cx="5488572" cy="6400800"/>
          </a:xfrm>
          <a:prstGeom prst="rect">
            <a:avLst/>
          </a:prstGeom>
          <a:noFill/>
          <a:ln w="9525">
            <a:noFill/>
            <a:miter lim="800000"/>
            <a:headEnd/>
            <a:tailEnd/>
          </a:ln>
        </p:spPr>
      </p:pic>
      <p:sp>
        <p:nvSpPr>
          <p:cNvPr id="6" name="TextBox 5"/>
          <p:cNvSpPr txBox="1"/>
          <p:nvPr/>
        </p:nvSpPr>
        <p:spPr>
          <a:xfrm>
            <a:off x="7543800" y="3088481"/>
            <a:ext cx="1447800" cy="32778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a:t>
            </a:r>
            <a:r>
              <a:rPr lang="en-US" sz="900" spc="-10" dirty="0" smtClean="0">
                <a:latin typeface="Arial" pitchFamily="34" charset="0"/>
                <a:cs typeface="Arial" pitchFamily="34" charset="0"/>
              </a:rPr>
              <a:t>, tr. 107 </a:t>
            </a:r>
            <a:endParaRPr lang="en-GB" sz="1050" dirty="0">
              <a:latin typeface="Arial" pitchFamily="34" charset="0"/>
              <a:cs typeface="Arial" pitchFamily="34" charset="0"/>
            </a:endParaRPr>
          </a:p>
        </p:txBody>
      </p:sp>
    </p:spTree>
    <p:extLst>
      <p:ext uri="{BB962C8B-B14F-4D97-AF65-F5344CB8AC3E}">
        <p14:creationId xmlns="" xmlns:p14="http://schemas.microsoft.com/office/powerpoint/2010/main" val="41608261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7800" y="0"/>
            <a:ext cx="6248400" cy="369332"/>
          </a:xfrm>
          <a:prstGeom prst="rect">
            <a:avLst/>
          </a:prstGeom>
        </p:spPr>
        <p:txBody>
          <a:bodyPr wrap="square">
            <a:spAutoFit/>
          </a:bodyPr>
          <a:lstStyle/>
          <a:p>
            <a:pPr algn="ctr"/>
            <a:r>
              <a:rPr lang="en-GB" b="1" dirty="0" err="1" smtClean="0"/>
              <a:t>Biểu</a:t>
            </a:r>
            <a:r>
              <a:rPr lang="en-GB" b="1" dirty="0" smtClean="0"/>
              <a:t> </a:t>
            </a:r>
            <a:r>
              <a:rPr lang="en-GB" b="1" dirty="0" err="1" smtClean="0"/>
              <a:t>đồ</a:t>
            </a:r>
            <a:r>
              <a:rPr lang="en-GB" b="1" dirty="0" smtClean="0"/>
              <a:t> 3.7c: </a:t>
            </a:r>
            <a:r>
              <a:rPr lang="en-GB" b="1" dirty="0" err="1" smtClean="0"/>
              <a:t>Chỉ</a:t>
            </a:r>
            <a:r>
              <a:rPr lang="en-GB" b="1" dirty="0" smtClean="0"/>
              <a:t> </a:t>
            </a:r>
            <a:r>
              <a:rPr lang="en-GB" b="1" dirty="0" err="1" smtClean="0"/>
              <a:t>số</a:t>
            </a:r>
            <a:r>
              <a:rPr lang="en-GB" b="1" dirty="0" smtClean="0"/>
              <a:t> </a:t>
            </a:r>
            <a:r>
              <a:rPr lang="en-GB" b="1" dirty="0" err="1" smtClean="0"/>
              <a:t>tổng</a:t>
            </a:r>
            <a:r>
              <a:rPr lang="en-GB" b="1" dirty="0" smtClean="0"/>
              <a:t> </a:t>
            </a:r>
            <a:r>
              <a:rPr lang="en-GB" b="1" dirty="0" err="1" smtClean="0"/>
              <a:t>hợp</a:t>
            </a:r>
            <a:r>
              <a:rPr lang="en-GB" b="1" dirty="0" smtClean="0"/>
              <a:t> PAPI (</a:t>
            </a:r>
            <a:r>
              <a:rPr lang="en-GB" b="1" dirty="0" err="1" smtClean="0"/>
              <a:t>chưa</a:t>
            </a:r>
            <a:r>
              <a:rPr lang="en-GB" b="1" dirty="0" smtClean="0"/>
              <a:t> </a:t>
            </a:r>
            <a:r>
              <a:rPr lang="en-GB" b="1" dirty="0" err="1" smtClean="0"/>
              <a:t>có</a:t>
            </a:r>
            <a:r>
              <a:rPr lang="en-GB" b="1" dirty="0" smtClean="0"/>
              <a:t> </a:t>
            </a:r>
            <a:r>
              <a:rPr lang="en-GB" b="1" dirty="0" err="1" smtClean="0"/>
              <a:t>trọng</a:t>
            </a:r>
            <a:r>
              <a:rPr lang="en-GB" b="1" dirty="0" smtClean="0"/>
              <a:t> </a:t>
            </a:r>
            <a:r>
              <a:rPr lang="en-GB" b="1" dirty="0" err="1" smtClean="0"/>
              <a:t>số</a:t>
            </a:r>
            <a:r>
              <a:rPr lang="en-GB" b="1" dirty="0" smtClean="0"/>
              <a:t>)</a:t>
            </a:r>
            <a:endParaRPr lang="en-GB" b="1" dirty="0">
              <a:latin typeface="Arial" pitchFamily="34" charset="0"/>
              <a:cs typeface="Arial" pitchFamily="34" charset="0"/>
            </a:endParaRPr>
          </a:p>
        </p:txBody>
      </p:sp>
      <p:grpSp>
        <p:nvGrpSpPr>
          <p:cNvPr id="13" name="Group 12"/>
          <p:cNvGrpSpPr/>
          <p:nvPr/>
        </p:nvGrpSpPr>
        <p:grpSpPr>
          <a:xfrm>
            <a:off x="228600" y="381001"/>
            <a:ext cx="8534400" cy="5562600"/>
            <a:chOff x="228600" y="381000"/>
            <a:chExt cx="8534400" cy="6476999"/>
          </a:xfrm>
        </p:grpSpPr>
        <p:pic>
          <p:nvPicPr>
            <p:cNvPr id="4" name="Picture 3"/>
            <p:cNvPicPr/>
            <p:nvPr/>
          </p:nvPicPr>
          <p:blipFill>
            <a:blip r:embed="rId2" cstate="print"/>
            <a:srcRect/>
            <a:stretch>
              <a:fillRect/>
            </a:stretch>
          </p:blipFill>
          <p:spPr bwMode="auto">
            <a:xfrm>
              <a:off x="228600" y="381000"/>
              <a:ext cx="8534400" cy="6476999"/>
            </a:xfrm>
            <a:prstGeom prst="rect">
              <a:avLst/>
            </a:prstGeom>
            <a:noFill/>
            <a:ln w="9525">
              <a:noFill/>
              <a:miter lim="800000"/>
              <a:headEnd/>
              <a:tailEnd/>
            </a:ln>
          </p:spPr>
        </p:pic>
        <p:grpSp>
          <p:nvGrpSpPr>
            <p:cNvPr id="12" name="Group 11"/>
            <p:cNvGrpSpPr/>
            <p:nvPr/>
          </p:nvGrpSpPr>
          <p:grpSpPr>
            <a:xfrm>
              <a:off x="6324600" y="4267200"/>
              <a:ext cx="1945590" cy="1828800"/>
              <a:chOff x="6324600" y="4267200"/>
              <a:chExt cx="1945590" cy="1828800"/>
            </a:xfrm>
          </p:grpSpPr>
          <p:sp>
            <p:nvSpPr>
              <p:cNvPr id="6" name="TextBox 5"/>
              <p:cNvSpPr txBox="1"/>
              <p:nvPr/>
            </p:nvSpPr>
            <p:spPr bwMode="auto">
              <a:xfrm>
                <a:off x="6324600" y="4267200"/>
                <a:ext cx="1941512" cy="276999"/>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n-US" sz="1200" dirty="0" err="1" smtClean="0">
                    <a:solidFill>
                      <a:schemeClr val="tx1"/>
                    </a:solidFill>
                    <a:latin typeface="Arial" pitchFamily="34" charset="0"/>
                    <a:cs typeface="Arial" pitchFamily="34" charset="0"/>
                  </a:rPr>
                  <a:t>Tham</a:t>
                </a:r>
                <a:r>
                  <a:rPr lang="en-US" sz="1200" dirty="0" smtClean="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gia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của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người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dân</a:t>
                </a:r>
                <a:endParaRPr lang="en-GB" sz="1200" dirty="0">
                  <a:solidFill>
                    <a:schemeClr val="tx1"/>
                  </a:solidFill>
                  <a:latin typeface="Arial" pitchFamily="34" charset="0"/>
                  <a:cs typeface="Arial" pitchFamily="34" charset="0"/>
                </a:endParaRPr>
              </a:p>
            </p:txBody>
          </p:sp>
          <p:sp>
            <p:nvSpPr>
              <p:cNvPr id="7" name="TextBox 6"/>
              <p:cNvSpPr txBox="1"/>
              <p:nvPr/>
            </p:nvSpPr>
            <p:spPr bwMode="auto">
              <a:xfrm>
                <a:off x="6324600" y="4599801"/>
                <a:ext cx="1945590" cy="276999"/>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n-US" sz="1200" dirty="0" err="1" smtClean="0">
                    <a:solidFill>
                      <a:schemeClr val="tx1"/>
                    </a:solidFill>
                    <a:latin typeface="Arial" pitchFamily="34" charset="0"/>
                    <a:cs typeface="Arial" pitchFamily="34" charset="0"/>
                  </a:rPr>
                  <a:t>Công</a:t>
                </a:r>
                <a:r>
                  <a:rPr lang="en-US" sz="1200" dirty="0" smtClean="0">
                    <a:solidFill>
                      <a:schemeClr val="tx1"/>
                    </a:solidFill>
                    <a:latin typeface="Arial" pitchFamily="34" charset="0"/>
                    <a:cs typeface="Arial" pitchFamily="34" charset="0"/>
                  </a:rPr>
                  <a:t> </a:t>
                </a:r>
                <a:r>
                  <a:rPr lang="en-US" sz="1200" dirty="0" err="1" smtClean="0">
                    <a:solidFill>
                      <a:schemeClr val="tx1"/>
                    </a:solidFill>
                    <a:latin typeface="Arial" pitchFamily="34" charset="0"/>
                    <a:cs typeface="Arial" pitchFamily="34" charset="0"/>
                  </a:rPr>
                  <a:t>khai</a:t>
                </a:r>
                <a:r>
                  <a:rPr lang="en-US" sz="1200" dirty="0" smtClean="0">
                    <a:solidFill>
                      <a:schemeClr val="tx1"/>
                    </a:solidFill>
                    <a:latin typeface="Arial" pitchFamily="34" charset="0"/>
                    <a:cs typeface="Arial" pitchFamily="34" charset="0"/>
                  </a:rPr>
                  <a:t>, minh </a:t>
                </a:r>
                <a:r>
                  <a:rPr lang="en-US" sz="1200" dirty="0" err="1">
                    <a:solidFill>
                      <a:schemeClr val="tx1"/>
                    </a:solidFill>
                    <a:latin typeface="Arial" pitchFamily="34" charset="0"/>
                    <a:cs typeface="Arial" pitchFamily="34" charset="0"/>
                  </a:rPr>
                  <a:t>bạch</a:t>
                </a:r>
                <a:endParaRPr lang="en-GB" sz="1200" dirty="0">
                  <a:solidFill>
                    <a:schemeClr val="tx1"/>
                  </a:solidFill>
                  <a:latin typeface="Arial" pitchFamily="34" charset="0"/>
                  <a:cs typeface="Arial" pitchFamily="34" charset="0"/>
                </a:endParaRPr>
              </a:p>
            </p:txBody>
          </p:sp>
          <p:sp>
            <p:nvSpPr>
              <p:cNvPr id="8" name="TextBox 7"/>
              <p:cNvSpPr txBox="1"/>
              <p:nvPr/>
            </p:nvSpPr>
            <p:spPr bwMode="auto">
              <a:xfrm>
                <a:off x="6324600" y="4904601"/>
                <a:ext cx="1945590" cy="276999"/>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n-US" sz="1200" dirty="0" err="1">
                    <a:solidFill>
                      <a:schemeClr val="tx1"/>
                    </a:solidFill>
                    <a:latin typeface="Arial" pitchFamily="34" charset="0"/>
                    <a:cs typeface="Arial" pitchFamily="34" charset="0"/>
                  </a:rPr>
                  <a:t>Trách</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nhiệm</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giải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trình</a:t>
                </a:r>
                <a:endParaRPr lang="en-GB" sz="1200" dirty="0">
                  <a:solidFill>
                    <a:schemeClr val="tx1"/>
                  </a:solidFill>
                  <a:latin typeface="Arial" pitchFamily="34" charset="0"/>
                  <a:cs typeface="Arial" pitchFamily="34" charset="0"/>
                </a:endParaRPr>
              </a:p>
            </p:txBody>
          </p:sp>
          <p:sp>
            <p:nvSpPr>
              <p:cNvPr id="9" name="TextBox 8"/>
              <p:cNvSpPr txBox="1"/>
              <p:nvPr/>
            </p:nvSpPr>
            <p:spPr bwMode="auto">
              <a:xfrm>
                <a:off x="6324600" y="5209401"/>
                <a:ext cx="1945590" cy="276999"/>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n-US" sz="1200" dirty="0" err="1">
                    <a:solidFill>
                      <a:schemeClr val="tx1"/>
                    </a:solidFill>
                    <a:latin typeface="Arial" pitchFamily="34" charset="0"/>
                    <a:cs typeface="Arial" pitchFamily="34" charset="0"/>
                  </a:rPr>
                  <a:t>Kiểm</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soát</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tham</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nhũng</a:t>
                </a:r>
                <a:endParaRPr lang="en-GB" sz="1200" dirty="0">
                  <a:solidFill>
                    <a:schemeClr val="tx1"/>
                  </a:solidFill>
                  <a:latin typeface="Arial" pitchFamily="34" charset="0"/>
                  <a:cs typeface="Arial" pitchFamily="34" charset="0"/>
                </a:endParaRPr>
              </a:p>
            </p:txBody>
          </p:sp>
          <p:sp>
            <p:nvSpPr>
              <p:cNvPr id="10" name="TextBox 9"/>
              <p:cNvSpPr txBox="1"/>
              <p:nvPr/>
            </p:nvSpPr>
            <p:spPr bwMode="auto">
              <a:xfrm>
                <a:off x="6324600" y="5514201"/>
                <a:ext cx="1945590" cy="276999"/>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n-US" sz="1200" dirty="0" err="1">
                    <a:solidFill>
                      <a:schemeClr val="tx1"/>
                    </a:solidFill>
                    <a:latin typeface="Arial" pitchFamily="34" charset="0"/>
                    <a:cs typeface="Arial" pitchFamily="34" charset="0"/>
                  </a:rPr>
                  <a:t>Thủ</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tục</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hành</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chính</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công</a:t>
                </a:r>
                <a:endParaRPr lang="en-GB" sz="1200" dirty="0">
                  <a:solidFill>
                    <a:schemeClr val="tx1"/>
                  </a:solidFill>
                  <a:latin typeface="Arial" pitchFamily="34" charset="0"/>
                  <a:cs typeface="Arial" pitchFamily="34" charset="0"/>
                </a:endParaRPr>
              </a:p>
            </p:txBody>
          </p:sp>
          <p:sp>
            <p:nvSpPr>
              <p:cNvPr id="11" name="TextBox 10"/>
              <p:cNvSpPr txBox="1"/>
              <p:nvPr/>
            </p:nvSpPr>
            <p:spPr bwMode="auto">
              <a:xfrm>
                <a:off x="6324600" y="5819001"/>
                <a:ext cx="1945590" cy="276999"/>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n-US" sz="1200" dirty="0" err="1" smtClean="0">
                    <a:solidFill>
                      <a:schemeClr val="tx1"/>
                    </a:solidFill>
                    <a:latin typeface="Arial" pitchFamily="34" charset="0"/>
                    <a:cs typeface="Arial" pitchFamily="34" charset="0"/>
                  </a:rPr>
                  <a:t>Cung</a:t>
                </a:r>
                <a:r>
                  <a:rPr lang="en-US" sz="1200" dirty="0" smtClean="0">
                    <a:solidFill>
                      <a:schemeClr val="tx1"/>
                    </a:solidFill>
                    <a:latin typeface="Arial" pitchFamily="34" charset="0"/>
                    <a:cs typeface="Arial" pitchFamily="34" charset="0"/>
                  </a:rPr>
                  <a:t> </a:t>
                </a:r>
                <a:r>
                  <a:rPr lang="en-US" sz="1200" dirty="0" err="1" smtClean="0">
                    <a:solidFill>
                      <a:schemeClr val="tx1"/>
                    </a:solidFill>
                    <a:latin typeface="Arial" pitchFamily="34" charset="0"/>
                    <a:cs typeface="Arial" pitchFamily="34" charset="0"/>
                  </a:rPr>
                  <a:t>ứng</a:t>
                </a:r>
                <a:r>
                  <a:rPr lang="en-US" sz="1200" dirty="0" smtClean="0">
                    <a:solidFill>
                      <a:schemeClr val="tx1"/>
                    </a:solidFill>
                    <a:latin typeface="Arial" pitchFamily="34" charset="0"/>
                    <a:cs typeface="Arial" pitchFamily="34" charset="0"/>
                  </a:rPr>
                  <a:t> </a:t>
                </a:r>
                <a:r>
                  <a:rPr lang="en-US" sz="1200" dirty="0" err="1" smtClean="0">
                    <a:solidFill>
                      <a:schemeClr val="tx1"/>
                    </a:solidFill>
                    <a:latin typeface="Arial" pitchFamily="34" charset="0"/>
                    <a:cs typeface="Arial" pitchFamily="34" charset="0"/>
                  </a:rPr>
                  <a:t>dịch</a:t>
                </a:r>
                <a:r>
                  <a:rPr lang="en-US" sz="1200" dirty="0" smtClean="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vụ</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công</a:t>
                </a:r>
                <a:endParaRPr lang="en-GB" sz="1200" dirty="0">
                  <a:solidFill>
                    <a:schemeClr val="tx1"/>
                  </a:solidFill>
                  <a:latin typeface="Arial" pitchFamily="34" charset="0"/>
                  <a:cs typeface="Arial" pitchFamily="34" charset="0"/>
                </a:endParaRPr>
              </a:p>
            </p:txBody>
          </p:sp>
        </p:grpSp>
      </p:grpSp>
      <p:sp>
        <p:nvSpPr>
          <p:cNvPr id="14" name="TextBox 13"/>
          <p:cNvSpPr txBox="1"/>
          <p:nvPr/>
        </p:nvSpPr>
        <p:spPr>
          <a:xfrm>
            <a:off x="152400" y="6193440"/>
            <a:ext cx="8839200"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a:t>
            </a:r>
            <a:r>
              <a:rPr lang="en-US" sz="900" dirty="0" smtClean="0">
                <a:latin typeface="Arial" pitchFamily="34" charset="0"/>
                <a:cs typeface="Arial" pitchFamily="34" charset="0"/>
              </a:rPr>
              <a:t>Nam, tr. 109</a:t>
            </a:r>
            <a:endParaRPr lang="en-GB" sz="1050" dirty="0">
              <a:latin typeface="Arial" pitchFamily="34" charset="0"/>
              <a:cs typeface="Arial" pitchFamily="34" charset="0"/>
            </a:endParaRPr>
          </a:p>
        </p:txBody>
      </p:sp>
    </p:spTree>
    <p:extLst>
      <p:ext uri="{BB962C8B-B14F-4D97-AF65-F5344CB8AC3E}">
        <p14:creationId xmlns="" xmlns:p14="http://schemas.microsoft.com/office/powerpoint/2010/main" val="16874017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7800" y="0"/>
            <a:ext cx="6248400" cy="646331"/>
          </a:xfrm>
          <a:prstGeom prst="rect">
            <a:avLst/>
          </a:prstGeom>
        </p:spPr>
        <p:txBody>
          <a:bodyPr wrap="square">
            <a:spAutoFit/>
          </a:bodyPr>
          <a:lstStyle/>
          <a:p>
            <a:pPr algn="ctr"/>
            <a:r>
              <a:rPr lang="en-GB" b="1" dirty="0" err="1" smtClean="0"/>
              <a:t>Biểu</a:t>
            </a:r>
            <a:r>
              <a:rPr lang="en-GB" b="1" dirty="0" smtClean="0"/>
              <a:t> </a:t>
            </a:r>
            <a:r>
              <a:rPr lang="en-GB" b="1" dirty="0" err="1" smtClean="0"/>
              <a:t>đồ</a:t>
            </a:r>
            <a:r>
              <a:rPr lang="en-GB" b="1" dirty="0" smtClean="0"/>
              <a:t> 3.7d: </a:t>
            </a:r>
            <a:r>
              <a:rPr lang="en-GB" b="1" dirty="0" err="1" smtClean="0"/>
              <a:t>Chỉ</a:t>
            </a:r>
            <a:r>
              <a:rPr lang="en-GB" b="1" dirty="0" smtClean="0"/>
              <a:t> </a:t>
            </a:r>
            <a:r>
              <a:rPr lang="en-GB" b="1" dirty="0" err="1" smtClean="0"/>
              <a:t>số</a:t>
            </a:r>
            <a:r>
              <a:rPr lang="en-GB" b="1" dirty="0" smtClean="0"/>
              <a:t> </a:t>
            </a:r>
            <a:r>
              <a:rPr lang="en-GB" b="1" dirty="0" err="1" smtClean="0"/>
              <a:t>tổng</a:t>
            </a:r>
            <a:r>
              <a:rPr lang="en-GB" b="1" dirty="0" smtClean="0"/>
              <a:t> </a:t>
            </a:r>
            <a:r>
              <a:rPr lang="en-GB" b="1" dirty="0" err="1" smtClean="0"/>
              <a:t>hợp</a:t>
            </a:r>
            <a:r>
              <a:rPr lang="en-GB" b="1" dirty="0" smtClean="0"/>
              <a:t> PAPI 2011 </a:t>
            </a:r>
            <a:r>
              <a:rPr lang="en-GB" b="1" dirty="0" err="1" smtClean="0"/>
              <a:t>chưa</a:t>
            </a:r>
            <a:r>
              <a:rPr lang="en-GB" b="1" dirty="0" smtClean="0"/>
              <a:t> </a:t>
            </a:r>
            <a:r>
              <a:rPr lang="en-GB" b="1" dirty="0" err="1" smtClean="0"/>
              <a:t>có</a:t>
            </a:r>
            <a:r>
              <a:rPr lang="en-GB" b="1" dirty="0" smtClean="0"/>
              <a:t> </a:t>
            </a:r>
            <a:r>
              <a:rPr lang="en-GB" b="1" dirty="0" err="1" smtClean="0"/>
              <a:t>trọng</a:t>
            </a:r>
            <a:r>
              <a:rPr lang="en-GB" b="1" dirty="0" smtClean="0"/>
              <a:t> </a:t>
            </a:r>
            <a:r>
              <a:rPr lang="en-GB" b="1" dirty="0" err="1" smtClean="0"/>
              <a:t>số</a:t>
            </a:r>
            <a:r>
              <a:rPr lang="en-GB" b="1" dirty="0" smtClean="0"/>
              <a:t> (</a:t>
            </a:r>
            <a:r>
              <a:rPr lang="en-GB" b="1" dirty="0" err="1" smtClean="0"/>
              <a:t>với</a:t>
            </a:r>
            <a:r>
              <a:rPr lang="en-GB" b="1" dirty="0" smtClean="0"/>
              <a:t> </a:t>
            </a:r>
            <a:r>
              <a:rPr lang="en-GB" b="1" dirty="0" err="1" smtClean="0"/>
              <a:t>khoảng</a:t>
            </a:r>
            <a:r>
              <a:rPr lang="en-GB" b="1" dirty="0" smtClean="0"/>
              <a:t> tin </a:t>
            </a:r>
            <a:r>
              <a:rPr lang="en-GB" b="1" dirty="0" err="1" smtClean="0"/>
              <a:t>cậy</a:t>
            </a:r>
            <a:r>
              <a:rPr lang="en-GB" b="1" dirty="0" smtClean="0"/>
              <a:t> 95%)</a:t>
            </a:r>
            <a:endParaRPr lang="en-GB" b="1" dirty="0">
              <a:latin typeface="Arial" pitchFamily="34" charset="0"/>
              <a:cs typeface="Arial" pitchFamily="34" charset="0"/>
            </a:endParaRPr>
          </a:p>
        </p:txBody>
      </p:sp>
      <p:graphicFrame>
        <p:nvGraphicFramePr>
          <p:cNvPr id="4" name="Chart 3"/>
          <p:cNvGraphicFramePr>
            <a:graphicFrameLocks noGrp="1"/>
          </p:cNvGraphicFramePr>
          <p:nvPr/>
        </p:nvGraphicFramePr>
        <p:xfrm>
          <a:off x="1" y="563507"/>
          <a:ext cx="8915399" cy="6065893"/>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533400" y="2971800"/>
            <a:ext cx="8153400" cy="0"/>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010400" y="2743200"/>
            <a:ext cx="1752600" cy="246221"/>
          </a:xfrm>
          <a:prstGeom prst="rect">
            <a:avLst/>
          </a:prstGeom>
          <a:noFill/>
        </p:spPr>
        <p:txBody>
          <a:bodyPr wrap="square" rtlCol="0">
            <a:spAutoFit/>
          </a:bodyPr>
          <a:lstStyle/>
          <a:p>
            <a:pPr algn="r"/>
            <a:r>
              <a:rPr lang="en-US" sz="1000" dirty="0" err="1" smtClean="0">
                <a:latin typeface="Arial" pitchFamily="34" charset="0"/>
                <a:cs typeface="Arial" pitchFamily="34" charset="0"/>
              </a:rPr>
              <a:t>Bách</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phân</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vị</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thứ</a:t>
            </a:r>
            <a:r>
              <a:rPr lang="en-US" sz="1000" dirty="0" smtClean="0">
                <a:latin typeface="Arial" pitchFamily="34" charset="0"/>
                <a:cs typeface="Arial" pitchFamily="34" charset="0"/>
              </a:rPr>
              <a:t> 75</a:t>
            </a:r>
            <a:endParaRPr lang="en-GB" sz="1000" dirty="0">
              <a:latin typeface="Arial" pitchFamily="34" charset="0"/>
              <a:cs typeface="Arial" pitchFamily="34" charset="0"/>
            </a:endParaRPr>
          </a:p>
        </p:txBody>
      </p:sp>
      <p:cxnSp>
        <p:nvCxnSpPr>
          <p:cNvPr id="11" name="Straight Connector 10"/>
          <p:cNvCxnSpPr/>
          <p:nvPr/>
        </p:nvCxnSpPr>
        <p:spPr>
          <a:xfrm>
            <a:off x="533400" y="3810000"/>
            <a:ext cx="8153400" cy="0"/>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010400" y="3581400"/>
            <a:ext cx="1752600" cy="246221"/>
          </a:xfrm>
          <a:prstGeom prst="rect">
            <a:avLst/>
          </a:prstGeom>
          <a:noFill/>
        </p:spPr>
        <p:txBody>
          <a:bodyPr wrap="square" rtlCol="0">
            <a:spAutoFit/>
          </a:bodyPr>
          <a:lstStyle/>
          <a:p>
            <a:pPr algn="r"/>
            <a:r>
              <a:rPr lang="en-US" sz="1000" dirty="0" err="1" smtClean="0">
                <a:latin typeface="Arial" pitchFamily="34" charset="0"/>
                <a:cs typeface="Arial" pitchFamily="34" charset="0"/>
              </a:rPr>
              <a:t>Bách</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phân</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vị</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thứ</a:t>
            </a:r>
            <a:r>
              <a:rPr lang="en-US" sz="1000" dirty="0" smtClean="0">
                <a:latin typeface="Arial" pitchFamily="34" charset="0"/>
                <a:cs typeface="Arial" pitchFamily="34" charset="0"/>
              </a:rPr>
              <a:t> 25</a:t>
            </a:r>
            <a:endParaRPr lang="en-GB" sz="1000" dirty="0">
              <a:latin typeface="Arial" pitchFamily="34" charset="0"/>
              <a:cs typeface="Arial" pitchFamily="34" charset="0"/>
            </a:endParaRPr>
          </a:p>
        </p:txBody>
      </p:sp>
      <p:sp>
        <p:nvSpPr>
          <p:cNvPr id="9" name="TextBox 8"/>
          <p:cNvSpPr txBox="1"/>
          <p:nvPr/>
        </p:nvSpPr>
        <p:spPr>
          <a:xfrm>
            <a:off x="304800" y="6488668"/>
            <a:ext cx="8839200"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600" i="1" dirty="0" err="1" smtClean="0">
                <a:latin typeface="Arial" pitchFamily="34" charset="0"/>
                <a:cs typeface="Arial" pitchFamily="34" charset="0"/>
              </a:rPr>
              <a:t>Tên</a:t>
            </a:r>
            <a:r>
              <a:rPr lang="en-US" sz="600" i="1" dirty="0" smtClean="0">
                <a:latin typeface="Arial" pitchFamily="34" charset="0"/>
                <a:cs typeface="Arial" pitchFamily="34" charset="0"/>
              </a:rPr>
              <a:t> </a:t>
            </a:r>
            <a:r>
              <a:rPr lang="en-US" sz="600" i="1" dirty="0" err="1" smtClean="0">
                <a:latin typeface="Arial" pitchFamily="34" charset="0"/>
                <a:cs typeface="Arial" pitchFamily="34" charset="0"/>
              </a:rPr>
              <a:t>trích</a:t>
            </a:r>
            <a:r>
              <a:rPr lang="en-US" sz="600" i="1" dirty="0" smtClean="0">
                <a:latin typeface="Arial" pitchFamily="34" charset="0"/>
                <a:cs typeface="Arial" pitchFamily="34" charset="0"/>
              </a:rPr>
              <a:t> </a:t>
            </a:r>
            <a:r>
              <a:rPr lang="en-US" sz="600" i="1" dirty="0" err="1" smtClean="0">
                <a:latin typeface="Arial" pitchFamily="34" charset="0"/>
                <a:cs typeface="Arial" pitchFamily="34" charset="0"/>
              </a:rPr>
              <a:t>dẫn</a:t>
            </a:r>
            <a:r>
              <a:rPr lang="en-US" sz="600" i="1" dirty="0" smtClean="0">
                <a:latin typeface="Arial" pitchFamily="34" charset="0"/>
                <a:cs typeface="Arial" pitchFamily="34" charset="0"/>
              </a:rPr>
              <a:t> </a:t>
            </a:r>
            <a:r>
              <a:rPr lang="en-US" sz="600" i="1" dirty="0" err="1" smtClean="0">
                <a:latin typeface="Arial" pitchFamily="34" charset="0"/>
                <a:cs typeface="Arial" pitchFamily="34" charset="0"/>
              </a:rPr>
              <a:t>nguồn</a:t>
            </a:r>
            <a:r>
              <a:rPr lang="en-US" sz="600" i="1" dirty="0" smtClean="0">
                <a:latin typeface="Arial" pitchFamily="34" charset="0"/>
                <a:cs typeface="Arial" pitchFamily="34" charset="0"/>
              </a:rPr>
              <a:t>:</a:t>
            </a:r>
            <a:r>
              <a:rPr lang="en-US" sz="600" dirty="0" smtClean="0">
                <a:latin typeface="Arial" pitchFamily="34" charset="0"/>
                <a:cs typeface="Arial" pitchFamily="34" charset="0"/>
              </a:rPr>
              <a:t> CECODES, TCMT, BDN &amp; UNDP (2012). </a:t>
            </a:r>
            <a:br>
              <a:rPr lang="en-US" sz="600" dirty="0" smtClean="0">
                <a:latin typeface="Arial" pitchFamily="34" charset="0"/>
                <a:cs typeface="Arial" pitchFamily="34" charset="0"/>
              </a:rPr>
            </a:br>
            <a:r>
              <a:rPr lang="en-US" sz="600" b="1" dirty="0" err="1" smtClean="0">
                <a:latin typeface="Arial" pitchFamily="34" charset="0"/>
                <a:cs typeface="Arial" pitchFamily="34" charset="0"/>
              </a:rPr>
              <a:t>Chỉ</a:t>
            </a:r>
            <a:r>
              <a:rPr lang="en-US" sz="600" b="1" dirty="0" smtClean="0">
                <a:latin typeface="Arial" pitchFamily="34" charset="0"/>
                <a:cs typeface="Arial" pitchFamily="34" charset="0"/>
              </a:rPr>
              <a:t> </a:t>
            </a:r>
            <a:r>
              <a:rPr lang="en-US" sz="600" b="1" dirty="0" err="1" smtClean="0">
                <a:latin typeface="Arial" pitchFamily="34" charset="0"/>
                <a:cs typeface="Arial" pitchFamily="34" charset="0"/>
              </a:rPr>
              <a:t>số</a:t>
            </a:r>
            <a:r>
              <a:rPr lang="en-US" sz="600" b="1" dirty="0" smtClean="0">
                <a:latin typeface="Arial" pitchFamily="34" charset="0"/>
                <a:cs typeface="Arial" pitchFamily="34" charset="0"/>
              </a:rPr>
              <a:t> </a:t>
            </a:r>
            <a:r>
              <a:rPr lang="en-US" sz="600" b="1" dirty="0" err="1" smtClean="0">
                <a:latin typeface="Arial" pitchFamily="34" charset="0"/>
                <a:cs typeface="Arial" pitchFamily="34" charset="0"/>
              </a:rPr>
              <a:t>Hiệu</a:t>
            </a:r>
            <a:r>
              <a:rPr lang="en-US" sz="600" b="1" dirty="0" smtClean="0">
                <a:latin typeface="Arial" pitchFamily="34" charset="0"/>
                <a:cs typeface="Arial" pitchFamily="34" charset="0"/>
              </a:rPr>
              <a:t> </a:t>
            </a:r>
            <a:r>
              <a:rPr lang="en-US" sz="600" b="1" dirty="0" err="1" smtClean="0">
                <a:latin typeface="Arial" pitchFamily="34" charset="0"/>
                <a:cs typeface="Arial" pitchFamily="34" charset="0"/>
              </a:rPr>
              <a:t>quả</a:t>
            </a:r>
            <a:r>
              <a:rPr lang="en-US" sz="600" b="1" dirty="0" smtClean="0">
                <a:latin typeface="Arial" pitchFamily="34" charset="0"/>
                <a:cs typeface="Arial" pitchFamily="34" charset="0"/>
              </a:rPr>
              <a:t> </a:t>
            </a:r>
            <a:r>
              <a:rPr lang="en-US" sz="600" b="1" dirty="0" err="1" smtClean="0">
                <a:latin typeface="Arial" pitchFamily="34" charset="0"/>
                <a:cs typeface="Arial" pitchFamily="34" charset="0"/>
              </a:rPr>
              <a:t>Quản</a:t>
            </a:r>
            <a:r>
              <a:rPr lang="en-US" sz="600" b="1" dirty="0" smtClean="0">
                <a:latin typeface="Arial" pitchFamily="34" charset="0"/>
                <a:cs typeface="Arial" pitchFamily="34" charset="0"/>
              </a:rPr>
              <a:t> </a:t>
            </a:r>
            <a:r>
              <a:rPr lang="en-US" sz="600" b="1" dirty="0" err="1" smtClean="0">
                <a:latin typeface="Arial" pitchFamily="34" charset="0"/>
                <a:cs typeface="Arial" pitchFamily="34" charset="0"/>
              </a:rPr>
              <a:t>trị</a:t>
            </a:r>
            <a:r>
              <a:rPr lang="en-US" sz="600" b="1" dirty="0" smtClean="0">
                <a:latin typeface="Arial" pitchFamily="34" charset="0"/>
                <a:cs typeface="Arial" pitchFamily="34" charset="0"/>
              </a:rPr>
              <a:t> </a:t>
            </a:r>
            <a:r>
              <a:rPr lang="en-US" sz="600" b="1" dirty="0" err="1" smtClean="0">
                <a:latin typeface="Arial" pitchFamily="34" charset="0"/>
                <a:cs typeface="Arial" pitchFamily="34" charset="0"/>
              </a:rPr>
              <a:t>và</a:t>
            </a:r>
            <a:r>
              <a:rPr lang="en-US" sz="600" b="1" dirty="0" smtClean="0">
                <a:latin typeface="Arial" pitchFamily="34" charset="0"/>
                <a:cs typeface="Arial" pitchFamily="34" charset="0"/>
              </a:rPr>
              <a:t> </a:t>
            </a:r>
            <a:r>
              <a:rPr lang="en-US" sz="600" b="1" dirty="0" err="1" smtClean="0">
                <a:latin typeface="Arial" pitchFamily="34" charset="0"/>
                <a:cs typeface="Arial" pitchFamily="34" charset="0"/>
              </a:rPr>
              <a:t>Hành</a:t>
            </a:r>
            <a:r>
              <a:rPr lang="en-US" sz="600" b="1" dirty="0" smtClean="0">
                <a:latin typeface="Arial" pitchFamily="34" charset="0"/>
                <a:cs typeface="Arial" pitchFamily="34" charset="0"/>
              </a:rPr>
              <a:t> </a:t>
            </a:r>
            <a:r>
              <a:rPr lang="en-US" sz="600" b="1" dirty="0" err="1" smtClean="0">
                <a:latin typeface="Arial" pitchFamily="34" charset="0"/>
                <a:cs typeface="Arial" pitchFamily="34" charset="0"/>
              </a:rPr>
              <a:t>chính</a:t>
            </a:r>
            <a:r>
              <a:rPr lang="en-US" sz="600" b="1" dirty="0" smtClean="0">
                <a:latin typeface="Arial" pitchFamily="34" charset="0"/>
                <a:cs typeface="Arial" pitchFamily="34" charset="0"/>
              </a:rPr>
              <a:t> </a:t>
            </a:r>
            <a:r>
              <a:rPr lang="en-US" sz="600" b="1" dirty="0" err="1" smtClean="0">
                <a:latin typeface="Arial" pitchFamily="34" charset="0"/>
                <a:cs typeface="Arial" pitchFamily="34" charset="0"/>
              </a:rPr>
              <a:t>công</a:t>
            </a:r>
            <a:r>
              <a:rPr lang="en-US" sz="600" b="1" dirty="0" smtClean="0">
                <a:latin typeface="Arial" pitchFamily="34" charset="0"/>
                <a:cs typeface="Arial" pitchFamily="34" charset="0"/>
              </a:rPr>
              <a:t> </a:t>
            </a:r>
            <a:r>
              <a:rPr lang="en-US" sz="600" b="1" dirty="0" err="1" smtClean="0">
                <a:latin typeface="Arial" pitchFamily="34" charset="0"/>
                <a:cs typeface="Arial" pitchFamily="34" charset="0"/>
              </a:rPr>
              <a:t>cấp</a:t>
            </a:r>
            <a:r>
              <a:rPr lang="en-US" sz="600" b="1" dirty="0" smtClean="0">
                <a:latin typeface="Arial" pitchFamily="34" charset="0"/>
                <a:cs typeface="Arial" pitchFamily="34" charset="0"/>
              </a:rPr>
              <a:t> </a:t>
            </a:r>
            <a:r>
              <a:rPr lang="en-US" sz="600" b="1" dirty="0" err="1" smtClean="0">
                <a:latin typeface="Arial" pitchFamily="34" charset="0"/>
                <a:cs typeface="Arial" pitchFamily="34" charset="0"/>
              </a:rPr>
              <a:t>tỉnh</a:t>
            </a:r>
            <a:r>
              <a:rPr lang="en-US" sz="600" b="1" dirty="0" smtClean="0">
                <a:latin typeface="Arial" pitchFamily="34" charset="0"/>
                <a:cs typeface="Arial" pitchFamily="34" charset="0"/>
              </a:rPr>
              <a:t> ở </a:t>
            </a:r>
            <a:r>
              <a:rPr lang="en-US" sz="600" b="1" dirty="0" err="1" smtClean="0">
                <a:latin typeface="Arial" pitchFamily="34" charset="0"/>
                <a:cs typeface="Arial" pitchFamily="34" charset="0"/>
              </a:rPr>
              <a:t>Việt</a:t>
            </a:r>
            <a:r>
              <a:rPr lang="en-US" sz="600" b="1" dirty="0" smtClean="0">
                <a:latin typeface="Arial" pitchFamily="34" charset="0"/>
                <a:cs typeface="Arial" pitchFamily="34" charset="0"/>
              </a:rPr>
              <a:t> Nam: </a:t>
            </a:r>
            <a:r>
              <a:rPr lang="en-US" sz="600" b="1" dirty="0" err="1" smtClean="0">
                <a:latin typeface="Arial" pitchFamily="34" charset="0"/>
                <a:cs typeface="Arial" pitchFamily="34" charset="0"/>
              </a:rPr>
              <a:t>Đo</a:t>
            </a:r>
            <a:r>
              <a:rPr lang="en-US" sz="600" b="1" dirty="0" smtClean="0">
                <a:latin typeface="Arial" pitchFamily="34" charset="0"/>
                <a:cs typeface="Arial" pitchFamily="34" charset="0"/>
              </a:rPr>
              <a:t> </a:t>
            </a:r>
            <a:r>
              <a:rPr lang="en-US" sz="600" b="1" dirty="0" err="1" smtClean="0">
                <a:latin typeface="Arial" pitchFamily="34" charset="0"/>
                <a:cs typeface="Arial" pitchFamily="34" charset="0"/>
              </a:rPr>
              <a:t>lường</a:t>
            </a:r>
            <a:r>
              <a:rPr lang="en-US" sz="600" b="1" dirty="0" smtClean="0">
                <a:latin typeface="Arial" pitchFamily="34" charset="0"/>
                <a:cs typeface="Arial" pitchFamily="34" charset="0"/>
              </a:rPr>
              <a:t> </a:t>
            </a:r>
            <a:r>
              <a:rPr lang="en-US" sz="600" b="1" dirty="0" err="1" smtClean="0">
                <a:latin typeface="Arial" pitchFamily="34" charset="0"/>
                <a:cs typeface="Arial" pitchFamily="34" charset="0"/>
              </a:rPr>
              <a:t>từ</a:t>
            </a:r>
            <a:r>
              <a:rPr lang="en-US" sz="600" b="1" dirty="0" smtClean="0">
                <a:latin typeface="Arial" pitchFamily="34" charset="0"/>
                <a:cs typeface="Arial" pitchFamily="34" charset="0"/>
              </a:rPr>
              <a:t> </a:t>
            </a:r>
            <a:r>
              <a:rPr lang="en-US" sz="600" b="1" dirty="0" err="1" smtClean="0">
                <a:latin typeface="Arial" pitchFamily="34" charset="0"/>
                <a:cs typeface="Arial" pitchFamily="34" charset="0"/>
              </a:rPr>
              <a:t>kinh</a:t>
            </a:r>
            <a:r>
              <a:rPr lang="en-US" sz="600" b="1" dirty="0" smtClean="0">
                <a:latin typeface="Arial" pitchFamily="34" charset="0"/>
                <a:cs typeface="Arial" pitchFamily="34" charset="0"/>
              </a:rPr>
              <a:t> </a:t>
            </a:r>
            <a:r>
              <a:rPr lang="en-US" sz="600" b="1" dirty="0" err="1" smtClean="0">
                <a:latin typeface="Arial" pitchFamily="34" charset="0"/>
                <a:cs typeface="Arial" pitchFamily="34" charset="0"/>
              </a:rPr>
              <a:t>nghiệm</a:t>
            </a:r>
            <a:r>
              <a:rPr lang="en-US" sz="600" b="1" dirty="0" smtClean="0">
                <a:latin typeface="Arial" pitchFamily="34" charset="0"/>
                <a:cs typeface="Arial" pitchFamily="34" charset="0"/>
              </a:rPr>
              <a:t> </a:t>
            </a:r>
            <a:r>
              <a:rPr lang="en-US" sz="600" b="1" dirty="0" err="1" smtClean="0">
                <a:latin typeface="Arial" pitchFamily="34" charset="0"/>
                <a:cs typeface="Arial" pitchFamily="34" charset="0"/>
              </a:rPr>
              <a:t>thực</a:t>
            </a:r>
            <a:r>
              <a:rPr lang="en-US" sz="600" b="1" dirty="0" smtClean="0">
                <a:latin typeface="Arial" pitchFamily="34" charset="0"/>
                <a:cs typeface="Arial" pitchFamily="34" charset="0"/>
              </a:rPr>
              <a:t> </a:t>
            </a:r>
            <a:r>
              <a:rPr lang="en-US" sz="600" b="1" dirty="0" err="1" smtClean="0">
                <a:latin typeface="Arial" pitchFamily="34" charset="0"/>
                <a:cs typeface="Arial" pitchFamily="34" charset="0"/>
              </a:rPr>
              <a:t>tiễn</a:t>
            </a:r>
            <a:r>
              <a:rPr lang="en-US" sz="600" b="1" dirty="0" smtClean="0">
                <a:latin typeface="Arial" pitchFamily="34" charset="0"/>
                <a:cs typeface="Arial" pitchFamily="34" charset="0"/>
              </a:rPr>
              <a:t> </a:t>
            </a:r>
            <a:r>
              <a:rPr lang="en-US" sz="600" b="1" dirty="0" err="1" smtClean="0">
                <a:latin typeface="Arial" pitchFamily="34" charset="0"/>
                <a:cs typeface="Arial" pitchFamily="34" charset="0"/>
              </a:rPr>
              <a:t>của</a:t>
            </a:r>
            <a:r>
              <a:rPr lang="en-US" sz="600" b="1" dirty="0" smtClean="0">
                <a:latin typeface="Arial" pitchFamily="34" charset="0"/>
                <a:cs typeface="Arial" pitchFamily="34" charset="0"/>
              </a:rPr>
              <a:t> </a:t>
            </a:r>
            <a:r>
              <a:rPr lang="en-US" sz="600" b="1" dirty="0" err="1" smtClean="0">
                <a:latin typeface="Arial" pitchFamily="34" charset="0"/>
                <a:cs typeface="Arial" pitchFamily="34" charset="0"/>
              </a:rPr>
              <a:t>người</a:t>
            </a:r>
            <a:r>
              <a:rPr lang="en-US" sz="600" b="1" dirty="0" smtClean="0">
                <a:latin typeface="Arial" pitchFamily="34" charset="0"/>
                <a:cs typeface="Arial" pitchFamily="34" charset="0"/>
              </a:rPr>
              <a:t> </a:t>
            </a:r>
            <a:r>
              <a:rPr lang="en-US" sz="600" b="1" dirty="0" err="1" smtClean="0">
                <a:latin typeface="Arial" pitchFamily="34" charset="0"/>
                <a:cs typeface="Arial" pitchFamily="34" charset="0"/>
              </a:rPr>
              <a:t>dân</a:t>
            </a:r>
            <a:r>
              <a:rPr lang="en-US" sz="600" b="1" dirty="0" smtClean="0">
                <a:latin typeface="Arial" pitchFamily="34" charset="0"/>
                <a:cs typeface="Arial" pitchFamily="34" charset="0"/>
              </a:rPr>
              <a:t>.</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Báo</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cáo</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nghiên</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cứu</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chính</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sách</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chung</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của</a:t>
            </a:r>
            <a:r>
              <a:rPr lang="en-US" sz="600" dirty="0" smtClean="0">
                <a:latin typeface="Arial" pitchFamily="34" charset="0"/>
                <a:cs typeface="Arial" pitchFamily="34" charset="0"/>
              </a:rPr>
              <a:t> Trung </a:t>
            </a:r>
            <a:r>
              <a:rPr lang="en-US" sz="600" dirty="0" err="1" smtClean="0">
                <a:latin typeface="Arial" pitchFamily="34" charset="0"/>
                <a:cs typeface="Arial" pitchFamily="34" charset="0"/>
              </a:rPr>
              <a:t>tâm</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Nghiên</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cứu</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phát</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triển</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và</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Hỗ</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trợ</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cộng</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đồng</a:t>
            </a:r>
            <a:r>
              <a:rPr lang="en-US" sz="600" dirty="0" smtClean="0">
                <a:latin typeface="Arial" pitchFamily="34" charset="0"/>
                <a:cs typeface="Arial" pitchFamily="34" charset="0"/>
              </a:rPr>
              <a:t> (CECODES), </a:t>
            </a:r>
            <a:r>
              <a:rPr lang="en-US" sz="600" dirty="0" err="1" smtClean="0">
                <a:latin typeface="Arial" pitchFamily="34" charset="0"/>
                <a:cs typeface="Arial" pitchFamily="34" charset="0"/>
              </a:rPr>
              <a:t>Tạp</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chí</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Mặt</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trận</a:t>
            </a:r>
            <a:r>
              <a:rPr lang="en-US" sz="600" dirty="0" smtClean="0">
                <a:latin typeface="Arial" pitchFamily="34" charset="0"/>
                <a:cs typeface="Arial" pitchFamily="34" charset="0"/>
              </a:rPr>
              <a:t> – </a:t>
            </a:r>
            <a:r>
              <a:rPr lang="en-US" sz="600" dirty="0" err="1" smtClean="0">
                <a:latin typeface="Arial" pitchFamily="34" charset="0"/>
                <a:cs typeface="Arial" pitchFamily="34" charset="0"/>
              </a:rPr>
              <a:t>Ủy</a:t>
            </a:r>
            <a:r>
              <a:rPr lang="en-US" sz="600" dirty="0" smtClean="0">
                <a:latin typeface="Arial" pitchFamily="34" charset="0"/>
                <a:cs typeface="Arial" pitchFamily="34" charset="0"/>
              </a:rPr>
              <a:t> ban Trung </a:t>
            </a:r>
            <a:r>
              <a:rPr lang="en-US" sz="600" dirty="0" err="1" smtClean="0">
                <a:latin typeface="Arial" pitchFamily="34" charset="0"/>
                <a:cs typeface="Arial" pitchFamily="34" charset="0"/>
              </a:rPr>
              <a:t>ương</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Mặt</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trận</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Tổ</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quốc</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Việt</a:t>
            </a:r>
            <a:r>
              <a:rPr lang="en-US" sz="600" dirty="0" smtClean="0">
                <a:latin typeface="Arial" pitchFamily="34" charset="0"/>
                <a:cs typeface="Arial" pitchFamily="34" charset="0"/>
              </a:rPr>
              <a:t> Nam (TCMT), Ban </a:t>
            </a:r>
            <a:r>
              <a:rPr lang="en-US" sz="600" dirty="0" err="1" smtClean="0">
                <a:latin typeface="Arial" pitchFamily="34" charset="0"/>
                <a:cs typeface="Arial" pitchFamily="34" charset="0"/>
              </a:rPr>
              <a:t>Dân</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nguyện</a:t>
            </a:r>
            <a:r>
              <a:rPr lang="en-US" sz="600" dirty="0" smtClean="0">
                <a:latin typeface="Arial" pitchFamily="34" charset="0"/>
                <a:cs typeface="Arial" pitchFamily="34" charset="0"/>
              </a:rPr>
              <a:t> – </a:t>
            </a:r>
            <a:r>
              <a:rPr lang="en-US" sz="600" dirty="0" err="1" smtClean="0">
                <a:latin typeface="Arial" pitchFamily="34" charset="0"/>
                <a:cs typeface="Arial" pitchFamily="34" charset="0"/>
              </a:rPr>
              <a:t>Ủy</a:t>
            </a:r>
            <a:r>
              <a:rPr lang="en-US" sz="600" dirty="0" smtClean="0">
                <a:latin typeface="Arial" pitchFamily="34" charset="0"/>
                <a:cs typeface="Arial" pitchFamily="34" charset="0"/>
              </a:rPr>
              <a:t> ban </a:t>
            </a:r>
            <a:r>
              <a:rPr lang="en-US" sz="600" dirty="0" err="1" smtClean="0">
                <a:latin typeface="Arial" pitchFamily="34" charset="0"/>
                <a:cs typeface="Arial" pitchFamily="34" charset="0"/>
              </a:rPr>
              <a:t>thường</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vụ</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Quốc</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hội</a:t>
            </a:r>
            <a:r>
              <a:rPr lang="en-US" sz="600" dirty="0" smtClean="0">
                <a:latin typeface="Arial" pitchFamily="34" charset="0"/>
                <a:cs typeface="Arial" pitchFamily="34" charset="0"/>
              </a:rPr>
              <a:t> (BDN), </a:t>
            </a:r>
            <a:r>
              <a:rPr lang="en-US" sz="600" dirty="0" err="1" smtClean="0">
                <a:latin typeface="Arial" pitchFamily="34" charset="0"/>
                <a:cs typeface="Arial" pitchFamily="34" charset="0"/>
              </a:rPr>
              <a:t>và</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Chương</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trình</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Phát</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triển</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Liên</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Hợp</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quốc</a:t>
            </a:r>
            <a:r>
              <a:rPr lang="en-US" sz="600" dirty="0" smtClean="0">
                <a:latin typeface="Arial" pitchFamily="34" charset="0"/>
                <a:cs typeface="Arial" pitchFamily="34" charset="0"/>
              </a:rPr>
              <a:t> (UNDP). </a:t>
            </a:r>
            <a:r>
              <a:rPr lang="en-US" sz="600" dirty="0" err="1" smtClean="0">
                <a:latin typeface="Arial" pitchFamily="34" charset="0"/>
                <a:cs typeface="Arial" pitchFamily="34" charset="0"/>
              </a:rPr>
              <a:t>Hà</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Nội</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Việt</a:t>
            </a:r>
            <a:r>
              <a:rPr lang="en-US" sz="600" dirty="0" smtClean="0">
                <a:latin typeface="Arial" pitchFamily="34" charset="0"/>
                <a:cs typeface="Arial" pitchFamily="34" charset="0"/>
              </a:rPr>
              <a:t> </a:t>
            </a:r>
            <a:r>
              <a:rPr lang="en-US" sz="600" dirty="0" smtClean="0">
                <a:latin typeface="Arial" pitchFamily="34" charset="0"/>
                <a:cs typeface="Arial" pitchFamily="34" charset="0"/>
              </a:rPr>
              <a:t>Nam</a:t>
            </a:r>
            <a:r>
              <a:rPr lang="en-US" sz="600" spc="-10" dirty="0" smtClean="0">
                <a:latin typeface="Arial" pitchFamily="34" charset="0"/>
                <a:cs typeface="Arial" pitchFamily="34" charset="0"/>
              </a:rPr>
              <a:t>, tr. 110</a:t>
            </a:r>
            <a:endParaRPr lang="en-GB" sz="800" dirty="0">
              <a:latin typeface="Arial" pitchFamily="34" charset="0"/>
              <a:cs typeface="Arial" pitchFamily="34" charset="0"/>
            </a:endParaRPr>
          </a:p>
        </p:txBody>
      </p:sp>
    </p:spTree>
    <p:extLst>
      <p:ext uri="{BB962C8B-B14F-4D97-AF65-F5344CB8AC3E}">
        <p14:creationId xmlns="" xmlns:p14="http://schemas.microsoft.com/office/powerpoint/2010/main" val="25429388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0"/>
            <a:ext cx="8686800" cy="369332"/>
          </a:xfrm>
          <a:prstGeom prst="rect">
            <a:avLst/>
          </a:prstGeom>
        </p:spPr>
        <p:txBody>
          <a:bodyPr wrap="square">
            <a:spAutoFit/>
          </a:bodyPr>
          <a:lstStyle/>
          <a:p>
            <a:pPr algn="ctr"/>
            <a:r>
              <a:rPr lang="en-GB" b="1" dirty="0" err="1" smtClean="0"/>
              <a:t>Bản</a:t>
            </a:r>
            <a:r>
              <a:rPr lang="en-GB" b="1" dirty="0" smtClean="0"/>
              <a:t> </a:t>
            </a:r>
            <a:r>
              <a:rPr lang="en-GB" b="1" dirty="0" err="1" smtClean="0"/>
              <a:t>đồ</a:t>
            </a:r>
            <a:r>
              <a:rPr lang="en-GB" b="1" dirty="0" smtClean="0"/>
              <a:t> 3.7b. </a:t>
            </a:r>
            <a:r>
              <a:rPr lang="en-GB" b="1" dirty="0" err="1" smtClean="0"/>
              <a:t>Chỉ</a:t>
            </a:r>
            <a:r>
              <a:rPr lang="en-GB" b="1" dirty="0" smtClean="0"/>
              <a:t> </a:t>
            </a:r>
            <a:r>
              <a:rPr lang="en-GB" b="1" dirty="0" err="1" smtClean="0"/>
              <a:t>số</a:t>
            </a:r>
            <a:r>
              <a:rPr lang="en-GB" b="1" dirty="0" smtClean="0"/>
              <a:t> </a:t>
            </a:r>
            <a:r>
              <a:rPr lang="en-GB" b="1" dirty="0" err="1" smtClean="0"/>
              <a:t>tổng</a:t>
            </a:r>
            <a:r>
              <a:rPr lang="en-GB" b="1" dirty="0" smtClean="0"/>
              <a:t> </a:t>
            </a:r>
            <a:r>
              <a:rPr lang="en-GB" b="1" dirty="0" err="1" smtClean="0"/>
              <a:t>hợp</a:t>
            </a:r>
            <a:r>
              <a:rPr lang="en-GB" b="1" dirty="0" smtClean="0"/>
              <a:t> PAPI 2011 (</a:t>
            </a:r>
            <a:r>
              <a:rPr lang="en-GB" b="1" dirty="0" err="1" smtClean="0"/>
              <a:t>có</a:t>
            </a:r>
            <a:r>
              <a:rPr lang="en-GB" b="1" dirty="0" smtClean="0"/>
              <a:t> </a:t>
            </a:r>
            <a:r>
              <a:rPr lang="en-GB" b="1" dirty="0" err="1" smtClean="0"/>
              <a:t>trọng</a:t>
            </a:r>
            <a:r>
              <a:rPr lang="en-GB" b="1" dirty="0" smtClean="0"/>
              <a:t> </a:t>
            </a:r>
            <a:r>
              <a:rPr lang="en-GB" b="1" dirty="0" err="1" smtClean="0"/>
              <a:t>số</a:t>
            </a:r>
            <a:r>
              <a:rPr lang="en-GB" b="1" dirty="0" smtClean="0"/>
              <a:t>) </a:t>
            </a:r>
            <a:r>
              <a:rPr lang="en-GB" b="1" dirty="0" err="1" smtClean="0"/>
              <a:t>phân</a:t>
            </a:r>
            <a:r>
              <a:rPr lang="en-GB" b="1" dirty="0" smtClean="0"/>
              <a:t> </a:t>
            </a:r>
            <a:r>
              <a:rPr lang="en-GB" b="1" dirty="0" err="1" smtClean="0"/>
              <a:t>theo</a:t>
            </a:r>
            <a:r>
              <a:rPr lang="en-GB" b="1" dirty="0" smtClean="0"/>
              <a:t> 4 </a:t>
            </a:r>
            <a:r>
              <a:rPr lang="en-GB" b="1" dirty="0" err="1" smtClean="0"/>
              <a:t>cấp</a:t>
            </a:r>
            <a:r>
              <a:rPr lang="en-GB" b="1" dirty="0" smtClean="0"/>
              <a:t> </a:t>
            </a:r>
            <a:r>
              <a:rPr lang="en-GB" b="1" dirty="0" err="1" smtClean="0"/>
              <a:t>độ</a:t>
            </a:r>
            <a:r>
              <a:rPr lang="en-GB" b="1" dirty="0" smtClean="0"/>
              <a:t> </a:t>
            </a:r>
            <a:r>
              <a:rPr lang="en-GB" b="1" dirty="0" err="1" smtClean="0"/>
              <a:t>hiệu</a:t>
            </a:r>
            <a:r>
              <a:rPr lang="en-GB" b="1" dirty="0" smtClean="0"/>
              <a:t> </a:t>
            </a:r>
            <a:r>
              <a:rPr lang="en-GB" b="1" dirty="0" err="1" smtClean="0"/>
              <a:t>quả</a:t>
            </a:r>
            <a:endParaRPr lang="en-GB" b="1" dirty="0">
              <a:solidFill>
                <a:srgbClr val="FF0000"/>
              </a:solidFill>
              <a:latin typeface="Arial" pitchFamily="34" charset="0"/>
              <a:cs typeface="Arial" pitchFamily="34" charset="0"/>
            </a:endParaRPr>
          </a:p>
        </p:txBody>
      </p:sp>
      <p:pic>
        <p:nvPicPr>
          <p:cNvPr id="4" name="Picture 2"/>
          <p:cNvPicPr>
            <a:picLocks noChangeAspect="1" noChangeArrowheads="1"/>
          </p:cNvPicPr>
          <p:nvPr/>
        </p:nvPicPr>
        <p:blipFill>
          <a:blip r:embed="rId2" cstate="screen"/>
          <a:srcRect/>
          <a:stretch>
            <a:fillRect/>
          </a:stretch>
        </p:blipFill>
        <p:spPr bwMode="auto">
          <a:xfrm>
            <a:off x="1752600" y="381000"/>
            <a:ext cx="5513161" cy="6477000"/>
          </a:xfrm>
          <a:prstGeom prst="rect">
            <a:avLst/>
          </a:prstGeom>
          <a:noFill/>
          <a:ln w="9525">
            <a:noFill/>
            <a:miter lim="800000"/>
            <a:headEnd/>
            <a:tailEnd/>
          </a:ln>
        </p:spPr>
      </p:pic>
      <p:sp>
        <p:nvSpPr>
          <p:cNvPr id="6" name="TextBox 5"/>
          <p:cNvSpPr txBox="1"/>
          <p:nvPr/>
        </p:nvSpPr>
        <p:spPr>
          <a:xfrm>
            <a:off x="7620000" y="3088481"/>
            <a:ext cx="1371600" cy="369331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a:t>
            </a:r>
            <a:r>
              <a:rPr lang="en-US" sz="900" spc="-10" dirty="0" smtClean="0">
                <a:latin typeface="Arial" pitchFamily="34" charset="0"/>
                <a:cs typeface="Arial" pitchFamily="34" charset="0"/>
              </a:rPr>
              <a:t>, tr. 112</a:t>
            </a:r>
            <a:endParaRPr lang="en-GB" sz="1050" dirty="0">
              <a:latin typeface="Arial" pitchFamily="34" charset="0"/>
              <a:cs typeface="Arial" pitchFamily="34" charset="0"/>
            </a:endParaRPr>
          </a:p>
        </p:txBody>
      </p:sp>
    </p:spTree>
    <p:extLst>
      <p:ext uri="{BB962C8B-B14F-4D97-AF65-F5344CB8AC3E}">
        <p14:creationId xmlns="" xmlns:p14="http://schemas.microsoft.com/office/powerpoint/2010/main" val="40979901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7800" y="0"/>
            <a:ext cx="6248400" cy="646331"/>
          </a:xfrm>
          <a:prstGeom prst="rect">
            <a:avLst/>
          </a:prstGeom>
        </p:spPr>
        <p:txBody>
          <a:bodyPr wrap="square">
            <a:spAutoFit/>
          </a:bodyPr>
          <a:lstStyle/>
          <a:p>
            <a:pPr algn="ctr"/>
            <a:r>
              <a:rPr lang="en-GB" b="1" dirty="0" err="1" smtClean="0"/>
              <a:t>Biểu</a:t>
            </a:r>
            <a:r>
              <a:rPr lang="en-GB" b="1" dirty="0" smtClean="0"/>
              <a:t> </a:t>
            </a:r>
            <a:r>
              <a:rPr lang="en-GB" b="1" dirty="0" err="1" smtClean="0"/>
              <a:t>đồ</a:t>
            </a:r>
            <a:r>
              <a:rPr lang="en-GB" b="1" dirty="0" smtClean="0"/>
              <a:t> 3.7e: </a:t>
            </a:r>
            <a:r>
              <a:rPr lang="en-US" b="1" dirty="0" err="1" smtClean="0"/>
              <a:t>Thước</a:t>
            </a:r>
            <a:r>
              <a:rPr lang="en-US" b="1" dirty="0" smtClean="0"/>
              <a:t> </a:t>
            </a:r>
            <a:r>
              <a:rPr lang="en-US" b="1" dirty="0" err="1" smtClean="0"/>
              <a:t>đo</a:t>
            </a:r>
            <a:r>
              <a:rPr lang="en-US" b="1" dirty="0" smtClean="0"/>
              <a:t> </a:t>
            </a:r>
            <a:r>
              <a:rPr lang="en-US" b="1" dirty="0" err="1" smtClean="0"/>
              <a:t>mức</a:t>
            </a:r>
            <a:r>
              <a:rPr lang="en-US" b="1" dirty="0" smtClean="0"/>
              <a:t> </a:t>
            </a:r>
            <a:r>
              <a:rPr lang="en-US" b="1" dirty="0" err="1" smtClean="0"/>
              <a:t>độ</a:t>
            </a:r>
            <a:r>
              <a:rPr lang="en-US" b="1" dirty="0" smtClean="0"/>
              <a:t> </a:t>
            </a:r>
            <a:r>
              <a:rPr lang="en-US" b="1" dirty="0" err="1" smtClean="0"/>
              <a:t>hài</a:t>
            </a:r>
            <a:r>
              <a:rPr lang="en-US" b="1" dirty="0" smtClean="0"/>
              <a:t> </a:t>
            </a:r>
            <a:r>
              <a:rPr lang="en-US" b="1" dirty="0" err="1" smtClean="0"/>
              <a:t>lòng</a:t>
            </a:r>
            <a:r>
              <a:rPr lang="en-US" b="1" dirty="0" smtClean="0"/>
              <a:t> </a:t>
            </a:r>
            <a:r>
              <a:rPr lang="en-US" b="1" dirty="0" err="1" smtClean="0"/>
              <a:t>về</a:t>
            </a:r>
            <a:r>
              <a:rPr lang="en-US" b="1" dirty="0" smtClean="0"/>
              <a:t> </a:t>
            </a:r>
            <a:r>
              <a:rPr lang="en-US" b="1" dirty="0" err="1" smtClean="0"/>
              <a:t>chất</a:t>
            </a:r>
            <a:r>
              <a:rPr lang="en-US" b="1" dirty="0" smtClean="0"/>
              <a:t> </a:t>
            </a:r>
            <a:r>
              <a:rPr lang="en-US" b="1" dirty="0" err="1" smtClean="0"/>
              <a:t>lượng</a:t>
            </a:r>
            <a:r>
              <a:rPr lang="en-US" b="1" dirty="0" smtClean="0"/>
              <a:t> </a:t>
            </a:r>
            <a:r>
              <a:rPr lang="en-US" b="1" dirty="0" err="1" smtClean="0"/>
              <a:t>công</a:t>
            </a:r>
            <a:r>
              <a:rPr lang="en-US" b="1" dirty="0" smtClean="0"/>
              <a:t> </a:t>
            </a:r>
            <a:r>
              <a:rPr lang="en-US" b="1" dirty="0" err="1" smtClean="0"/>
              <a:t>việc</a:t>
            </a:r>
            <a:r>
              <a:rPr lang="en-US" b="1" dirty="0" smtClean="0"/>
              <a:t> </a:t>
            </a:r>
            <a:r>
              <a:rPr lang="en-US" b="1" dirty="0" err="1" smtClean="0"/>
              <a:t>của</a:t>
            </a:r>
            <a:r>
              <a:rPr lang="en-US" b="1" dirty="0" smtClean="0"/>
              <a:t> </a:t>
            </a:r>
            <a:r>
              <a:rPr lang="en-US" b="1" dirty="0" err="1" smtClean="0"/>
              <a:t>các</a:t>
            </a:r>
            <a:r>
              <a:rPr lang="en-US" b="1" dirty="0" smtClean="0"/>
              <a:t> </a:t>
            </a:r>
            <a:r>
              <a:rPr lang="en-US" b="1" dirty="0" err="1" smtClean="0"/>
              <a:t>cấp</a:t>
            </a:r>
            <a:r>
              <a:rPr lang="en-US" b="1" dirty="0" smtClean="0"/>
              <a:t> </a:t>
            </a:r>
            <a:r>
              <a:rPr lang="en-US" b="1" dirty="0" err="1" smtClean="0"/>
              <a:t>chính</a:t>
            </a:r>
            <a:r>
              <a:rPr lang="en-US" b="1" dirty="0" smtClean="0"/>
              <a:t> </a:t>
            </a:r>
            <a:r>
              <a:rPr lang="en-US" b="1" dirty="0" err="1" smtClean="0"/>
              <a:t>quyền</a:t>
            </a:r>
            <a:r>
              <a:rPr lang="en-US" b="1" dirty="0" smtClean="0"/>
              <a:t> (</a:t>
            </a:r>
            <a:r>
              <a:rPr lang="en-US" b="1" dirty="0" err="1" smtClean="0"/>
              <a:t>với</a:t>
            </a:r>
            <a:r>
              <a:rPr lang="en-US" b="1" dirty="0" smtClean="0"/>
              <a:t> </a:t>
            </a:r>
            <a:r>
              <a:rPr lang="en-US" b="1" dirty="0" err="1" smtClean="0"/>
              <a:t>khoảng</a:t>
            </a:r>
            <a:r>
              <a:rPr lang="en-US" b="1" dirty="0" smtClean="0"/>
              <a:t> tin </a:t>
            </a:r>
            <a:r>
              <a:rPr lang="en-US" b="1" dirty="0" err="1" smtClean="0"/>
              <a:t>cậy</a:t>
            </a:r>
            <a:r>
              <a:rPr lang="en-US" b="1" dirty="0" smtClean="0"/>
              <a:t> 95%)</a:t>
            </a:r>
            <a:endParaRPr lang="en-GB" b="1" dirty="0">
              <a:solidFill>
                <a:srgbClr val="FF0000"/>
              </a:solidFill>
              <a:latin typeface="Arial" pitchFamily="34" charset="0"/>
              <a:cs typeface="Arial" pitchFamily="34" charset="0"/>
            </a:endParaRPr>
          </a:p>
        </p:txBody>
      </p:sp>
      <p:grpSp>
        <p:nvGrpSpPr>
          <p:cNvPr id="18" name="Group 17"/>
          <p:cNvGrpSpPr/>
          <p:nvPr/>
        </p:nvGrpSpPr>
        <p:grpSpPr>
          <a:xfrm>
            <a:off x="0" y="228600"/>
            <a:ext cx="8839200" cy="6468913"/>
            <a:chOff x="0" y="228600"/>
            <a:chExt cx="8839200" cy="6468913"/>
          </a:xfrm>
        </p:grpSpPr>
        <p:pic>
          <p:nvPicPr>
            <p:cNvPr id="17" name="Picture 2"/>
            <p:cNvPicPr>
              <a:picLocks noChangeAspect="1" noChangeArrowheads="1"/>
            </p:cNvPicPr>
            <p:nvPr/>
          </p:nvPicPr>
          <p:blipFill>
            <a:blip r:embed="rId2" cstate="print"/>
            <a:srcRect/>
            <a:stretch>
              <a:fillRect/>
            </a:stretch>
          </p:blipFill>
          <p:spPr bwMode="auto">
            <a:xfrm>
              <a:off x="0" y="228600"/>
              <a:ext cx="8839200" cy="6468913"/>
            </a:xfrm>
            <a:prstGeom prst="rect">
              <a:avLst/>
            </a:prstGeom>
            <a:noFill/>
            <a:ln w="9525">
              <a:noFill/>
              <a:miter lim="800000"/>
              <a:headEnd/>
              <a:tailEnd/>
            </a:ln>
            <a:effectLst/>
          </p:spPr>
        </p:pic>
        <p:sp>
          <p:nvSpPr>
            <p:cNvPr id="4" name="TextBox 3"/>
            <p:cNvSpPr txBox="1"/>
            <p:nvPr/>
          </p:nvSpPr>
          <p:spPr bwMode="auto">
            <a:xfrm rot="16200000">
              <a:off x="-1405087" y="2395687"/>
              <a:ext cx="3881439" cy="461665"/>
            </a:xfrm>
            <a:prstGeom prst="rect">
              <a:avLst/>
            </a:prstGeom>
            <a:solidFill>
              <a:srgbClr val="EAF1FA"/>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defRPr/>
              </a:pPr>
              <a:r>
                <a:rPr lang="en-US" sz="1200" b="1" dirty="0" err="1">
                  <a:solidFill>
                    <a:schemeClr val="tx1"/>
                  </a:solidFill>
                  <a:latin typeface="Arial" pitchFamily="34" charset="0"/>
                  <a:cs typeface="Arial" pitchFamily="34" charset="0"/>
                </a:rPr>
                <a:t>Giá</a:t>
              </a:r>
              <a:r>
                <a:rPr lang="en-US" sz="1200" b="1" dirty="0">
                  <a:solidFill>
                    <a:schemeClr val="tx1"/>
                  </a:solidFill>
                  <a:latin typeface="Arial" pitchFamily="34" charset="0"/>
                  <a:cs typeface="Arial" pitchFamily="34" charset="0"/>
                </a:rPr>
                <a:t> </a:t>
              </a:r>
              <a:r>
                <a:rPr lang="en-US" sz="1200" b="1" dirty="0" err="1">
                  <a:solidFill>
                    <a:schemeClr val="tx1"/>
                  </a:solidFill>
                  <a:latin typeface="Arial" pitchFamily="34" charset="0"/>
                  <a:cs typeface="Arial" pitchFamily="34" charset="0"/>
                </a:rPr>
                <a:t>trị</a:t>
              </a:r>
              <a:r>
                <a:rPr lang="en-US" sz="1200" b="1" dirty="0">
                  <a:solidFill>
                    <a:schemeClr val="tx1"/>
                  </a:solidFill>
                  <a:latin typeface="Arial" pitchFamily="34" charset="0"/>
                  <a:cs typeface="Arial" pitchFamily="34" charset="0"/>
                </a:rPr>
                <a:t> </a:t>
              </a:r>
              <a:r>
                <a:rPr lang="en-US" sz="1200" b="1" dirty="0" err="1">
                  <a:solidFill>
                    <a:schemeClr val="tx1"/>
                  </a:solidFill>
                  <a:latin typeface="Arial" pitchFamily="34" charset="0"/>
                  <a:cs typeface="Arial" pitchFamily="34" charset="0"/>
                </a:rPr>
                <a:t>trung</a:t>
              </a:r>
              <a:r>
                <a:rPr lang="en-US" sz="1200" b="1" dirty="0">
                  <a:solidFill>
                    <a:schemeClr val="tx1"/>
                  </a:solidFill>
                  <a:latin typeface="Arial" pitchFamily="34" charset="0"/>
                  <a:cs typeface="Arial" pitchFamily="34" charset="0"/>
                </a:rPr>
                <a:t> </a:t>
              </a:r>
              <a:r>
                <a:rPr lang="en-US" sz="1200" b="1" dirty="0" err="1">
                  <a:solidFill>
                    <a:schemeClr val="tx1"/>
                  </a:solidFill>
                  <a:latin typeface="Arial" pitchFamily="34" charset="0"/>
                  <a:cs typeface="Arial" pitchFamily="34" charset="0"/>
                </a:rPr>
                <a:t>bình</a:t>
              </a:r>
              <a:r>
                <a:rPr lang="en-US" sz="1200" b="1" dirty="0">
                  <a:solidFill>
                    <a:schemeClr val="tx1"/>
                  </a:solidFill>
                  <a:latin typeface="Arial" pitchFamily="34" charset="0"/>
                  <a:cs typeface="Arial" pitchFamily="34" charset="0"/>
                </a:rPr>
                <a:t> </a:t>
              </a:r>
              <a:r>
                <a:rPr lang="en-US" sz="1200" b="1" dirty="0" err="1">
                  <a:solidFill>
                    <a:schemeClr val="tx1"/>
                  </a:solidFill>
                  <a:latin typeface="Arial" pitchFamily="34" charset="0"/>
                  <a:cs typeface="Arial" pitchFamily="34" charset="0"/>
                </a:rPr>
                <a:t>của</a:t>
              </a:r>
              <a:r>
                <a:rPr lang="en-US" sz="1200" b="1" dirty="0">
                  <a:solidFill>
                    <a:schemeClr val="tx1"/>
                  </a:solidFill>
                  <a:latin typeface="Arial" pitchFamily="34" charset="0"/>
                  <a:cs typeface="Arial" pitchFamily="34" charset="0"/>
                </a:rPr>
                <a:t> </a:t>
              </a:r>
              <a:r>
                <a:rPr lang="en-US" sz="1200" b="1" dirty="0" err="1">
                  <a:solidFill>
                    <a:schemeClr val="tx1"/>
                  </a:solidFill>
                  <a:latin typeface="Arial" pitchFamily="34" charset="0"/>
                  <a:cs typeface="Arial" pitchFamily="34" charset="0"/>
                </a:rPr>
                <a:t>mức</a:t>
              </a:r>
              <a:r>
                <a:rPr lang="en-US" sz="1200" b="1" dirty="0">
                  <a:solidFill>
                    <a:schemeClr val="tx1"/>
                  </a:solidFill>
                  <a:latin typeface="Arial" pitchFamily="34" charset="0"/>
                  <a:cs typeface="Arial" pitchFamily="34" charset="0"/>
                </a:rPr>
                <a:t> </a:t>
              </a:r>
              <a:r>
                <a:rPr lang="en-US" sz="1200" b="1" dirty="0" err="1">
                  <a:solidFill>
                    <a:schemeClr val="tx1"/>
                  </a:solidFill>
                  <a:latin typeface="Arial" pitchFamily="34" charset="0"/>
                  <a:cs typeface="Arial" pitchFamily="34" charset="0"/>
                </a:rPr>
                <a:t>độ</a:t>
              </a:r>
              <a:r>
                <a:rPr lang="en-US" sz="1200" b="1" dirty="0">
                  <a:solidFill>
                    <a:schemeClr val="tx1"/>
                  </a:solidFill>
                  <a:latin typeface="Arial" pitchFamily="34" charset="0"/>
                  <a:cs typeface="Arial" pitchFamily="34" charset="0"/>
                </a:rPr>
                <a:t> </a:t>
              </a:r>
              <a:r>
                <a:rPr lang="en-US" sz="1200" b="1" dirty="0" err="1">
                  <a:solidFill>
                    <a:schemeClr val="tx1"/>
                  </a:solidFill>
                  <a:latin typeface="Arial" pitchFamily="34" charset="0"/>
                  <a:cs typeface="Arial" pitchFamily="34" charset="0"/>
                </a:rPr>
                <a:t>hài</a:t>
              </a:r>
              <a:r>
                <a:rPr lang="en-US" sz="1200" b="1" dirty="0">
                  <a:solidFill>
                    <a:schemeClr val="tx1"/>
                  </a:solidFill>
                  <a:latin typeface="Arial" pitchFamily="34" charset="0"/>
                  <a:cs typeface="Arial" pitchFamily="34" charset="0"/>
                </a:rPr>
                <a:t> </a:t>
              </a:r>
              <a:r>
                <a:rPr lang="en-US" sz="1200" b="1" dirty="0" err="1">
                  <a:solidFill>
                    <a:schemeClr val="tx1"/>
                  </a:solidFill>
                  <a:latin typeface="Arial" pitchFamily="34" charset="0"/>
                  <a:cs typeface="Arial" pitchFamily="34" charset="0"/>
                </a:rPr>
                <a:t>lòng</a:t>
              </a:r>
              <a:r>
                <a:rPr lang="en-US" sz="1200" b="1" dirty="0">
                  <a:solidFill>
                    <a:schemeClr val="tx1"/>
                  </a:solidFill>
                  <a:latin typeface="Arial" pitchFamily="34" charset="0"/>
                  <a:cs typeface="Arial" pitchFamily="34" charset="0"/>
                </a:rPr>
                <a:t> </a:t>
              </a:r>
              <a:r>
                <a:rPr lang="en-US" sz="1200" b="1" dirty="0" err="1">
                  <a:solidFill>
                    <a:schemeClr val="tx1"/>
                  </a:solidFill>
                  <a:latin typeface="Arial" pitchFamily="34" charset="0"/>
                  <a:cs typeface="Arial" pitchFamily="34" charset="0"/>
                </a:rPr>
                <a:t>về</a:t>
              </a:r>
              <a:r>
                <a:rPr lang="en-US" sz="1200" b="1" dirty="0">
                  <a:solidFill>
                    <a:schemeClr val="tx1"/>
                  </a:solidFill>
                  <a:latin typeface="Arial" pitchFamily="34" charset="0"/>
                  <a:cs typeface="Arial" pitchFamily="34" charset="0"/>
                </a:rPr>
                <a:t> </a:t>
              </a:r>
              <a:r>
                <a:rPr lang="en-US" sz="1200" b="1" dirty="0" err="1">
                  <a:solidFill>
                    <a:schemeClr val="tx1"/>
                  </a:solidFill>
                  <a:latin typeface="Arial" pitchFamily="34" charset="0"/>
                  <a:cs typeface="Arial" pitchFamily="34" charset="0"/>
                </a:rPr>
                <a:t>chất</a:t>
              </a:r>
              <a:r>
                <a:rPr lang="en-US" sz="1200" b="1" dirty="0">
                  <a:solidFill>
                    <a:schemeClr val="tx1"/>
                  </a:solidFill>
                  <a:latin typeface="Arial" pitchFamily="34" charset="0"/>
                  <a:cs typeface="Arial" pitchFamily="34" charset="0"/>
                </a:rPr>
                <a:t> </a:t>
              </a:r>
              <a:r>
                <a:rPr lang="en-US" sz="1200" b="1" dirty="0" err="1">
                  <a:solidFill>
                    <a:schemeClr val="tx1"/>
                  </a:solidFill>
                  <a:latin typeface="Arial" pitchFamily="34" charset="0"/>
                  <a:cs typeface="Arial" pitchFamily="34" charset="0"/>
                </a:rPr>
                <a:t>lượng</a:t>
              </a:r>
              <a:r>
                <a:rPr lang="en-US" sz="1200" b="1" dirty="0">
                  <a:solidFill>
                    <a:schemeClr val="tx1"/>
                  </a:solidFill>
                  <a:latin typeface="Arial" pitchFamily="34" charset="0"/>
                  <a:cs typeface="Arial" pitchFamily="34" charset="0"/>
                </a:rPr>
                <a:t> </a:t>
              </a:r>
              <a:r>
                <a:rPr lang="en-US" sz="1200" b="1" dirty="0" err="1">
                  <a:solidFill>
                    <a:schemeClr val="tx1"/>
                  </a:solidFill>
                  <a:latin typeface="Arial" pitchFamily="34" charset="0"/>
                  <a:cs typeface="Arial" pitchFamily="34" charset="0"/>
                </a:rPr>
                <a:t>công</a:t>
              </a:r>
              <a:r>
                <a:rPr lang="en-US" sz="1200" b="1" dirty="0">
                  <a:solidFill>
                    <a:schemeClr val="tx1"/>
                  </a:solidFill>
                  <a:latin typeface="Arial" pitchFamily="34" charset="0"/>
                  <a:cs typeface="Arial" pitchFamily="34" charset="0"/>
                </a:rPr>
                <a:t> </a:t>
              </a:r>
              <a:r>
                <a:rPr lang="en-US" sz="1200" b="1" dirty="0" err="1">
                  <a:solidFill>
                    <a:schemeClr val="tx1"/>
                  </a:solidFill>
                  <a:latin typeface="Arial" pitchFamily="34" charset="0"/>
                  <a:cs typeface="Arial" pitchFamily="34" charset="0"/>
                </a:rPr>
                <a:t>việc</a:t>
              </a:r>
              <a:endParaRPr lang="en-GB" sz="1200" b="1" dirty="0">
                <a:solidFill>
                  <a:schemeClr val="tx1"/>
                </a:solidFill>
                <a:latin typeface="Arial" pitchFamily="34" charset="0"/>
                <a:cs typeface="Arial" pitchFamily="34" charset="0"/>
              </a:endParaRPr>
            </a:p>
          </p:txBody>
        </p:sp>
        <p:sp>
          <p:nvSpPr>
            <p:cNvPr id="7" name="TextBox 6"/>
            <p:cNvSpPr txBox="1"/>
            <p:nvPr/>
          </p:nvSpPr>
          <p:spPr bwMode="auto">
            <a:xfrm rot="18902462">
              <a:off x="172621" y="5110163"/>
              <a:ext cx="1498600" cy="461665"/>
            </a:xfrm>
            <a:prstGeom prst="rect">
              <a:avLst/>
            </a:prstGeom>
            <a:solidFill>
              <a:srgbClr val="EAF1FA"/>
            </a:solid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r">
                <a:defRPr/>
              </a:pPr>
              <a:r>
                <a:rPr lang="en-US" sz="1200" b="1" dirty="0">
                  <a:solidFill>
                    <a:schemeClr val="tx1"/>
                  </a:solidFill>
                  <a:latin typeface="Arial" pitchFamily="34" charset="0"/>
                  <a:cs typeface="Arial" pitchFamily="34" charset="0"/>
                </a:rPr>
                <a:t>Trung </a:t>
              </a:r>
              <a:r>
                <a:rPr lang="en-US" sz="1200" b="1" dirty="0" err="1">
                  <a:solidFill>
                    <a:schemeClr val="tx1"/>
                  </a:solidFill>
                  <a:latin typeface="Arial" pitchFamily="34" charset="0"/>
                  <a:cs typeface="Arial" pitchFamily="34" charset="0"/>
                </a:rPr>
                <a:t>bình</a:t>
              </a:r>
              <a:r>
                <a:rPr lang="en-US" sz="1200" b="1" dirty="0">
                  <a:solidFill>
                    <a:schemeClr val="tx1"/>
                  </a:solidFill>
                  <a:latin typeface="Arial" pitchFamily="34" charset="0"/>
                  <a:cs typeface="Arial" pitchFamily="34" charset="0"/>
                </a:rPr>
                <a:t> </a:t>
              </a:r>
              <a:r>
                <a:rPr lang="en-US" sz="1200" b="1" dirty="0" err="1">
                  <a:solidFill>
                    <a:schemeClr val="tx1"/>
                  </a:solidFill>
                  <a:latin typeface="Arial" pitchFamily="34" charset="0"/>
                  <a:cs typeface="Arial" pitchFamily="34" charset="0"/>
                </a:rPr>
                <a:t>chung</a:t>
              </a:r>
              <a:r>
                <a:rPr lang="en-US" sz="1200" b="1" dirty="0">
                  <a:solidFill>
                    <a:schemeClr val="tx1"/>
                  </a:solidFill>
                  <a:latin typeface="Arial" pitchFamily="34" charset="0"/>
                  <a:cs typeface="Arial" pitchFamily="34" charset="0"/>
                </a:rPr>
                <a:t> </a:t>
              </a:r>
              <a:r>
                <a:rPr lang="en-US" sz="1200" b="1" dirty="0" err="1">
                  <a:solidFill>
                    <a:schemeClr val="tx1"/>
                  </a:solidFill>
                  <a:latin typeface="Arial" pitchFamily="34" charset="0"/>
                  <a:cs typeface="Arial" pitchFamily="34" charset="0"/>
                </a:rPr>
                <a:t>cấp</a:t>
              </a:r>
              <a:r>
                <a:rPr lang="en-US" sz="1200" b="1" dirty="0">
                  <a:solidFill>
                    <a:schemeClr val="tx1"/>
                  </a:solidFill>
                  <a:latin typeface="Arial" pitchFamily="34" charset="0"/>
                  <a:cs typeface="Arial" pitchFamily="34" charset="0"/>
                </a:rPr>
                <a:t> </a:t>
              </a:r>
              <a:r>
                <a:rPr lang="en-US" sz="1200" b="1" dirty="0" err="1">
                  <a:solidFill>
                    <a:schemeClr val="tx1"/>
                  </a:solidFill>
                  <a:latin typeface="Arial" pitchFamily="34" charset="0"/>
                  <a:cs typeface="Arial" pitchFamily="34" charset="0"/>
                </a:rPr>
                <a:t>cơ</a:t>
              </a:r>
              <a:r>
                <a:rPr lang="en-US" sz="1200" b="1" dirty="0">
                  <a:solidFill>
                    <a:schemeClr val="tx1"/>
                  </a:solidFill>
                  <a:latin typeface="Arial" pitchFamily="34" charset="0"/>
                  <a:cs typeface="Arial" pitchFamily="34" charset="0"/>
                </a:rPr>
                <a:t> </a:t>
              </a:r>
              <a:r>
                <a:rPr lang="en-US" sz="1200" b="1" dirty="0" err="1">
                  <a:solidFill>
                    <a:schemeClr val="tx1"/>
                  </a:solidFill>
                  <a:latin typeface="Arial" pitchFamily="34" charset="0"/>
                  <a:cs typeface="Arial" pitchFamily="34" charset="0"/>
                </a:rPr>
                <a:t>sở</a:t>
              </a:r>
              <a:endParaRPr lang="en-GB" sz="1200" b="1" dirty="0">
                <a:solidFill>
                  <a:schemeClr val="tx1"/>
                </a:solidFill>
                <a:latin typeface="Arial" pitchFamily="34" charset="0"/>
                <a:cs typeface="Arial" pitchFamily="34" charset="0"/>
              </a:endParaRPr>
            </a:p>
          </p:txBody>
        </p:sp>
        <p:sp>
          <p:nvSpPr>
            <p:cNvPr id="8" name="TextBox 7"/>
            <p:cNvSpPr txBox="1"/>
            <p:nvPr/>
          </p:nvSpPr>
          <p:spPr bwMode="auto">
            <a:xfrm rot="18902462">
              <a:off x="1380149" y="5101202"/>
              <a:ext cx="1504056" cy="461665"/>
            </a:xfrm>
            <a:prstGeom prst="rect">
              <a:avLst/>
            </a:prstGeom>
            <a:solidFill>
              <a:srgbClr val="EAF1FA"/>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r">
                <a:defRPr/>
              </a:pPr>
              <a:r>
                <a:rPr lang="en-US" sz="1200" b="1" dirty="0" err="1">
                  <a:solidFill>
                    <a:schemeClr val="tx1"/>
                  </a:solidFill>
                  <a:latin typeface="Arial" pitchFamily="34" charset="0"/>
                  <a:cs typeface="Arial" pitchFamily="34" charset="0"/>
                </a:rPr>
                <a:t>Trưởng</a:t>
              </a:r>
              <a:r>
                <a:rPr lang="en-US" sz="1200" b="1" dirty="0">
                  <a:solidFill>
                    <a:schemeClr val="tx1"/>
                  </a:solidFill>
                  <a:latin typeface="Arial" pitchFamily="34" charset="0"/>
                  <a:cs typeface="Arial" pitchFamily="34" charset="0"/>
                </a:rPr>
                <a:t> </a:t>
              </a:r>
              <a:r>
                <a:rPr lang="en-US" sz="1200" b="1" dirty="0" err="1">
                  <a:solidFill>
                    <a:schemeClr val="tx1"/>
                  </a:solidFill>
                  <a:latin typeface="Arial" pitchFamily="34" charset="0"/>
                  <a:cs typeface="Arial" pitchFamily="34" charset="0"/>
                </a:rPr>
                <a:t>thôn</a:t>
              </a:r>
              <a:r>
                <a:rPr lang="en-US" sz="1200" b="1" dirty="0">
                  <a:solidFill>
                    <a:schemeClr val="tx1"/>
                  </a:solidFill>
                  <a:latin typeface="Arial" pitchFamily="34" charset="0"/>
                  <a:cs typeface="Arial" pitchFamily="34" charset="0"/>
                </a:rPr>
                <a:t>/</a:t>
              </a:r>
              <a:r>
                <a:rPr lang="en-US" sz="1200" b="1" dirty="0" err="1">
                  <a:solidFill>
                    <a:schemeClr val="tx1"/>
                  </a:solidFill>
                  <a:latin typeface="Arial" pitchFamily="34" charset="0"/>
                  <a:cs typeface="Arial" pitchFamily="34" charset="0"/>
                </a:rPr>
                <a:t>Tổ</a:t>
              </a:r>
              <a:r>
                <a:rPr lang="en-US" sz="1200" b="1" dirty="0">
                  <a:solidFill>
                    <a:schemeClr val="tx1"/>
                  </a:solidFill>
                  <a:latin typeface="Arial" pitchFamily="34" charset="0"/>
                  <a:cs typeface="Arial" pitchFamily="34" charset="0"/>
                </a:rPr>
                <a:t> </a:t>
              </a:r>
              <a:r>
                <a:rPr lang="en-US" sz="1200" b="1" dirty="0" err="1">
                  <a:solidFill>
                    <a:schemeClr val="tx1"/>
                  </a:solidFill>
                  <a:latin typeface="Arial" pitchFamily="34" charset="0"/>
                  <a:cs typeface="Arial" pitchFamily="34" charset="0"/>
                </a:rPr>
                <a:t>trưởng</a:t>
              </a:r>
              <a:r>
                <a:rPr lang="en-US" sz="1200" b="1" dirty="0">
                  <a:solidFill>
                    <a:schemeClr val="tx1"/>
                  </a:solidFill>
                  <a:latin typeface="Arial" pitchFamily="34" charset="0"/>
                  <a:cs typeface="Arial" pitchFamily="34" charset="0"/>
                </a:rPr>
                <a:t> TDP</a:t>
              </a:r>
              <a:endParaRPr lang="en-GB" sz="1200" b="1" dirty="0">
                <a:solidFill>
                  <a:schemeClr val="tx1"/>
                </a:solidFill>
                <a:latin typeface="Arial" pitchFamily="34" charset="0"/>
                <a:cs typeface="Arial" pitchFamily="34" charset="0"/>
              </a:endParaRPr>
            </a:p>
          </p:txBody>
        </p:sp>
        <p:sp>
          <p:nvSpPr>
            <p:cNvPr id="9" name="TextBox 8"/>
            <p:cNvSpPr txBox="1"/>
            <p:nvPr/>
          </p:nvSpPr>
          <p:spPr bwMode="auto">
            <a:xfrm rot="18902462">
              <a:off x="2382740" y="5162871"/>
              <a:ext cx="1571372" cy="276999"/>
            </a:xfrm>
            <a:prstGeom prst="rect">
              <a:avLst/>
            </a:prstGeom>
            <a:solidFill>
              <a:srgbClr val="EAF1FA"/>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r">
                <a:defRPr/>
              </a:pPr>
              <a:r>
                <a:rPr lang="en-US" sz="1200" b="1" dirty="0">
                  <a:solidFill>
                    <a:schemeClr val="tx1"/>
                  </a:solidFill>
                  <a:latin typeface="Arial" pitchFamily="34" charset="0"/>
                  <a:cs typeface="Arial" pitchFamily="34" charset="0"/>
                </a:rPr>
                <a:t>UBND </a:t>
              </a:r>
              <a:r>
                <a:rPr lang="en-US" sz="1200" b="1" dirty="0" err="1">
                  <a:solidFill>
                    <a:schemeClr val="tx1"/>
                  </a:solidFill>
                  <a:latin typeface="Arial" pitchFamily="34" charset="0"/>
                  <a:cs typeface="Arial" pitchFamily="34" charset="0"/>
                </a:rPr>
                <a:t>xã</a:t>
              </a:r>
              <a:r>
                <a:rPr lang="en-US" sz="1200" b="1" dirty="0">
                  <a:solidFill>
                    <a:schemeClr val="tx1"/>
                  </a:solidFill>
                  <a:latin typeface="Arial" pitchFamily="34" charset="0"/>
                  <a:cs typeface="Arial" pitchFamily="34" charset="0"/>
                </a:rPr>
                <a:t>/</a:t>
              </a:r>
              <a:r>
                <a:rPr lang="en-US" sz="1200" b="1" dirty="0" err="1">
                  <a:solidFill>
                    <a:schemeClr val="tx1"/>
                  </a:solidFill>
                  <a:latin typeface="Arial" pitchFamily="34" charset="0"/>
                  <a:cs typeface="Arial" pitchFamily="34" charset="0"/>
                </a:rPr>
                <a:t>phường</a:t>
              </a:r>
              <a:endParaRPr lang="en-GB" sz="1200" b="1" dirty="0">
                <a:solidFill>
                  <a:schemeClr val="tx1"/>
                </a:solidFill>
                <a:latin typeface="Arial" pitchFamily="34" charset="0"/>
                <a:cs typeface="Arial" pitchFamily="34" charset="0"/>
              </a:endParaRPr>
            </a:p>
          </p:txBody>
        </p:sp>
        <p:sp>
          <p:nvSpPr>
            <p:cNvPr id="10" name="TextBox 9"/>
            <p:cNvSpPr txBox="1"/>
            <p:nvPr/>
          </p:nvSpPr>
          <p:spPr bwMode="auto">
            <a:xfrm rot="18902462">
              <a:off x="3677822" y="5110162"/>
              <a:ext cx="1498600" cy="461665"/>
            </a:xfrm>
            <a:prstGeom prst="rect">
              <a:avLst/>
            </a:prstGeom>
            <a:solidFill>
              <a:srgbClr val="EAF1FA"/>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r">
                <a:defRPr/>
              </a:pPr>
              <a:r>
                <a:rPr lang="en-US" sz="1200" b="1" dirty="0">
                  <a:solidFill>
                    <a:schemeClr val="tx1"/>
                  </a:solidFill>
                  <a:latin typeface="Arial" pitchFamily="34" charset="0"/>
                  <a:cs typeface="Arial" pitchFamily="34" charset="0"/>
                </a:rPr>
                <a:t>UBND </a:t>
              </a:r>
              <a:r>
                <a:rPr lang="en-US" sz="1200" b="1" dirty="0" err="1">
                  <a:solidFill>
                    <a:schemeClr val="tx1"/>
                  </a:solidFill>
                  <a:latin typeface="Arial" pitchFamily="34" charset="0"/>
                  <a:cs typeface="Arial" pitchFamily="34" charset="0"/>
                </a:rPr>
                <a:t>quận</a:t>
              </a:r>
              <a:r>
                <a:rPr lang="en-US" sz="1200" b="1" dirty="0">
                  <a:solidFill>
                    <a:schemeClr val="tx1"/>
                  </a:solidFill>
                  <a:latin typeface="Arial" pitchFamily="34" charset="0"/>
                  <a:cs typeface="Arial" pitchFamily="34" charset="0"/>
                </a:rPr>
                <a:t>/</a:t>
              </a:r>
              <a:r>
                <a:rPr lang="en-US" sz="1200" b="1" dirty="0" err="1">
                  <a:solidFill>
                    <a:schemeClr val="tx1"/>
                  </a:solidFill>
                  <a:latin typeface="Arial" pitchFamily="34" charset="0"/>
                  <a:cs typeface="Arial" pitchFamily="34" charset="0"/>
                </a:rPr>
                <a:t>huyện</a:t>
              </a:r>
              <a:endParaRPr lang="en-GB" sz="1200" b="1" dirty="0">
                <a:solidFill>
                  <a:schemeClr val="tx1"/>
                </a:solidFill>
                <a:latin typeface="Arial" pitchFamily="34" charset="0"/>
                <a:cs typeface="Arial" pitchFamily="34" charset="0"/>
              </a:endParaRPr>
            </a:p>
          </p:txBody>
        </p:sp>
        <p:sp>
          <p:nvSpPr>
            <p:cNvPr id="11" name="TextBox 10"/>
            <p:cNvSpPr txBox="1"/>
            <p:nvPr/>
          </p:nvSpPr>
          <p:spPr bwMode="auto">
            <a:xfrm rot="18902462">
              <a:off x="4820139" y="5035611"/>
              <a:ext cx="1503263" cy="461665"/>
            </a:xfrm>
            <a:prstGeom prst="rect">
              <a:avLst/>
            </a:prstGeom>
            <a:solidFill>
              <a:srgbClr val="EAF1FA"/>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r">
                <a:defRPr/>
              </a:pPr>
              <a:r>
                <a:rPr lang="en-US" sz="1200" b="1" dirty="0">
                  <a:solidFill>
                    <a:schemeClr val="tx1"/>
                  </a:solidFill>
                  <a:latin typeface="Arial" pitchFamily="34" charset="0"/>
                  <a:cs typeface="Arial" pitchFamily="34" charset="0"/>
                </a:rPr>
                <a:t>UBND </a:t>
              </a:r>
              <a:r>
                <a:rPr lang="en-US" sz="1200" b="1" dirty="0" err="1">
                  <a:solidFill>
                    <a:schemeClr val="tx1"/>
                  </a:solidFill>
                  <a:latin typeface="Arial" pitchFamily="34" charset="0"/>
                  <a:cs typeface="Arial" pitchFamily="34" charset="0"/>
                </a:rPr>
                <a:t>tỉnh</a:t>
              </a:r>
              <a:r>
                <a:rPr lang="en-US" sz="1200" b="1" dirty="0">
                  <a:solidFill>
                    <a:schemeClr val="tx1"/>
                  </a:solidFill>
                  <a:latin typeface="Arial" pitchFamily="34" charset="0"/>
                  <a:cs typeface="Arial" pitchFamily="34" charset="0"/>
                </a:rPr>
                <a:t>/</a:t>
              </a:r>
              <a:br>
                <a:rPr lang="en-US" sz="1200" b="1" dirty="0">
                  <a:solidFill>
                    <a:schemeClr val="tx1"/>
                  </a:solidFill>
                  <a:latin typeface="Arial" pitchFamily="34" charset="0"/>
                  <a:cs typeface="Arial" pitchFamily="34" charset="0"/>
                </a:rPr>
              </a:br>
              <a:r>
                <a:rPr lang="en-US" sz="1200" b="1" dirty="0" err="1">
                  <a:solidFill>
                    <a:schemeClr val="tx1"/>
                  </a:solidFill>
                  <a:latin typeface="Arial" pitchFamily="34" charset="0"/>
                  <a:cs typeface="Arial" pitchFamily="34" charset="0"/>
                </a:rPr>
                <a:t>thành</a:t>
              </a:r>
              <a:r>
                <a:rPr lang="en-US" sz="1200" b="1" dirty="0">
                  <a:solidFill>
                    <a:schemeClr val="tx1"/>
                  </a:solidFill>
                  <a:latin typeface="Arial" pitchFamily="34" charset="0"/>
                  <a:cs typeface="Arial" pitchFamily="34" charset="0"/>
                </a:rPr>
                <a:t> </a:t>
              </a:r>
              <a:r>
                <a:rPr lang="en-US" sz="1200" b="1" dirty="0" err="1">
                  <a:solidFill>
                    <a:schemeClr val="tx1"/>
                  </a:solidFill>
                  <a:latin typeface="Arial" pitchFamily="34" charset="0"/>
                  <a:cs typeface="Arial" pitchFamily="34" charset="0"/>
                </a:rPr>
                <a:t>phố</a:t>
              </a:r>
              <a:endParaRPr lang="en-GB" sz="1200" b="1" dirty="0">
                <a:solidFill>
                  <a:schemeClr val="tx1"/>
                </a:solidFill>
                <a:latin typeface="Arial" pitchFamily="34" charset="0"/>
                <a:cs typeface="Arial" pitchFamily="34" charset="0"/>
              </a:endParaRPr>
            </a:p>
          </p:txBody>
        </p:sp>
        <p:sp>
          <p:nvSpPr>
            <p:cNvPr id="12" name="TextBox 11"/>
            <p:cNvSpPr txBox="1"/>
            <p:nvPr/>
          </p:nvSpPr>
          <p:spPr bwMode="auto">
            <a:xfrm rot="18902462">
              <a:off x="5975420" y="5135608"/>
              <a:ext cx="1494208" cy="276999"/>
            </a:xfrm>
            <a:prstGeom prst="rect">
              <a:avLst/>
            </a:prstGeom>
            <a:solidFill>
              <a:srgbClr val="EAF1FA"/>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r">
                <a:defRPr/>
              </a:pPr>
              <a:r>
                <a:rPr lang="en-US" sz="1200" b="1" dirty="0" err="1">
                  <a:solidFill>
                    <a:schemeClr val="tx1"/>
                  </a:solidFill>
                  <a:latin typeface="Arial" pitchFamily="34" charset="0"/>
                  <a:cs typeface="Arial" pitchFamily="34" charset="0"/>
                </a:rPr>
                <a:t>Chính</a:t>
              </a:r>
              <a:r>
                <a:rPr lang="en-US" sz="1200" b="1" dirty="0">
                  <a:solidFill>
                    <a:schemeClr val="tx1"/>
                  </a:solidFill>
                  <a:latin typeface="Arial" pitchFamily="34" charset="0"/>
                  <a:cs typeface="Arial" pitchFamily="34" charset="0"/>
                </a:rPr>
                <a:t> </a:t>
              </a:r>
              <a:r>
                <a:rPr lang="en-US" sz="1200" b="1" dirty="0" err="1">
                  <a:solidFill>
                    <a:schemeClr val="tx1"/>
                  </a:solidFill>
                  <a:latin typeface="Arial" pitchFamily="34" charset="0"/>
                  <a:cs typeface="Arial" pitchFamily="34" charset="0"/>
                </a:rPr>
                <a:t>phủ</a:t>
              </a:r>
              <a:endParaRPr lang="en-GB" sz="1200" b="1" dirty="0">
                <a:solidFill>
                  <a:schemeClr val="tx1"/>
                </a:solidFill>
                <a:latin typeface="Arial" pitchFamily="34" charset="0"/>
                <a:cs typeface="Arial" pitchFamily="34" charset="0"/>
              </a:endParaRPr>
            </a:p>
          </p:txBody>
        </p:sp>
        <p:sp>
          <p:nvSpPr>
            <p:cNvPr id="13" name="TextBox 12"/>
            <p:cNvSpPr txBox="1"/>
            <p:nvPr/>
          </p:nvSpPr>
          <p:spPr bwMode="auto">
            <a:xfrm rot="18902462">
              <a:off x="6647105" y="5353871"/>
              <a:ext cx="2111992" cy="276999"/>
            </a:xfrm>
            <a:prstGeom prst="rect">
              <a:avLst/>
            </a:prstGeom>
            <a:solidFill>
              <a:srgbClr val="EAF1FA"/>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r">
                <a:defRPr/>
              </a:pPr>
              <a:r>
                <a:rPr lang="en-US" sz="1200" b="1" dirty="0" err="1">
                  <a:solidFill>
                    <a:schemeClr val="tx1"/>
                  </a:solidFill>
                  <a:latin typeface="Arial" pitchFamily="34" charset="0"/>
                  <a:cs typeface="Arial" pitchFamily="34" charset="0"/>
                </a:rPr>
                <a:t>Quốc</a:t>
              </a:r>
              <a:r>
                <a:rPr lang="en-US" sz="1200" b="1" dirty="0">
                  <a:solidFill>
                    <a:schemeClr val="tx1"/>
                  </a:solidFill>
                  <a:latin typeface="Arial" pitchFamily="34" charset="0"/>
                  <a:cs typeface="Arial" pitchFamily="34" charset="0"/>
                </a:rPr>
                <a:t> </a:t>
              </a:r>
              <a:r>
                <a:rPr lang="en-US" sz="1200" b="1" dirty="0" err="1">
                  <a:solidFill>
                    <a:schemeClr val="tx1"/>
                  </a:solidFill>
                  <a:latin typeface="Arial" pitchFamily="34" charset="0"/>
                  <a:cs typeface="Arial" pitchFamily="34" charset="0"/>
                </a:rPr>
                <a:t>hội</a:t>
              </a:r>
              <a:endParaRPr lang="en-GB" sz="1200" b="1" dirty="0">
                <a:solidFill>
                  <a:schemeClr val="tx1"/>
                </a:solidFill>
                <a:latin typeface="Arial" pitchFamily="34" charset="0"/>
                <a:cs typeface="Arial" pitchFamily="34" charset="0"/>
              </a:endParaRPr>
            </a:p>
          </p:txBody>
        </p:sp>
        <p:sp>
          <p:nvSpPr>
            <p:cNvPr id="14" name="TextBox 13"/>
            <p:cNvSpPr txBox="1"/>
            <p:nvPr/>
          </p:nvSpPr>
          <p:spPr bwMode="auto">
            <a:xfrm>
              <a:off x="2286000" y="990600"/>
              <a:ext cx="1143000" cy="246221"/>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n-US" sz="1000" dirty="0" err="1">
                  <a:solidFill>
                    <a:schemeClr val="tx1"/>
                  </a:solidFill>
                  <a:latin typeface="Arial" pitchFamily="34" charset="0"/>
                  <a:cs typeface="Arial" pitchFamily="34" charset="0"/>
                </a:rPr>
                <a:t>Giá</a:t>
              </a:r>
              <a:r>
                <a:rPr lang="en-US" sz="1000" dirty="0">
                  <a:solidFill>
                    <a:schemeClr val="tx1"/>
                  </a:solidFill>
                  <a:latin typeface="Arial" pitchFamily="34" charset="0"/>
                  <a:cs typeface="Arial" pitchFamily="34" charset="0"/>
                </a:rPr>
                <a:t> </a:t>
              </a:r>
              <a:r>
                <a:rPr lang="en-US" sz="1000" dirty="0" err="1">
                  <a:solidFill>
                    <a:schemeClr val="tx1"/>
                  </a:solidFill>
                  <a:latin typeface="Arial" pitchFamily="34" charset="0"/>
                  <a:cs typeface="Arial" pitchFamily="34" charset="0"/>
                </a:rPr>
                <a:t>trị</a:t>
              </a:r>
              <a:r>
                <a:rPr lang="en-US" sz="1000" dirty="0">
                  <a:solidFill>
                    <a:schemeClr val="tx1"/>
                  </a:solidFill>
                  <a:latin typeface="Arial" pitchFamily="34" charset="0"/>
                  <a:cs typeface="Arial" pitchFamily="34" charset="0"/>
                </a:rPr>
                <a:t> </a:t>
              </a:r>
              <a:r>
                <a:rPr lang="en-US" sz="1000" dirty="0" err="1">
                  <a:solidFill>
                    <a:schemeClr val="tx1"/>
                  </a:solidFill>
                  <a:latin typeface="Arial" pitchFamily="34" charset="0"/>
                  <a:cs typeface="Arial" pitchFamily="34" charset="0"/>
                </a:rPr>
                <a:t>trung</a:t>
              </a:r>
              <a:r>
                <a:rPr lang="en-US" sz="1000" dirty="0">
                  <a:solidFill>
                    <a:schemeClr val="tx1"/>
                  </a:solidFill>
                  <a:latin typeface="Arial" pitchFamily="34" charset="0"/>
                  <a:cs typeface="Arial" pitchFamily="34" charset="0"/>
                </a:rPr>
                <a:t> </a:t>
              </a:r>
              <a:r>
                <a:rPr lang="en-US" sz="1000" dirty="0" err="1">
                  <a:solidFill>
                    <a:schemeClr val="tx1"/>
                  </a:solidFill>
                  <a:latin typeface="Arial" pitchFamily="34" charset="0"/>
                  <a:cs typeface="Arial" pitchFamily="34" charset="0"/>
                </a:rPr>
                <a:t>bình</a:t>
              </a:r>
              <a:endParaRPr lang="en-GB" sz="1000" dirty="0">
                <a:solidFill>
                  <a:schemeClr val="tx1"/>
                </a:solidFill>
                <a:latin typeface="Arial" pitchFamily="34" charset="0"/>
                <a:cs typeface="Arial" pitchFamily="34" charset="0"/>
              </a:endParaRPr>
            </a:p>
          </p:txBody>
        </p:sp>
        <p:sp>
          <p:nvSpPr>
            <p:cNvPr id="15" name="TextBox 14"/>
            <p:cNvSpPr txBox="1"/>
            <p:nvPr/>
          </p:nvSpPr>
          <p:spPr bwMode="auto">
            <a:xfrm>
              <a:off x="2286000" y="685800"/>
              <a:ext cx="1150937" cy="37465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1000" dirty="0" err="1">
                  <a:solidFill>
                    <a:schemeClr val="tx1"/>
                  </a:solidFill>
                  <a:latin typeface="Arial" pitchFamily="34" charset="0"/>
                  <a:cs typeface="Arial" pitchFamily="34" charset="0"/>
                </a:rPr>
                <a:t>Khoảng</a:t>
              </a:r>
              <a:r>
                <a:rPr lang="en-US" sz="1000" dirty="0">
                  <a:solidFill>
                    <a:schemeClr val="tx1"/>
                  </a:solidFill>
                  <a:latin typeface="Arial" pitchFamily="34" charset="0"/>
                  <a:cs typeface="Arial" pitchFamily="34" charset="0"/>
                </a:rPr>
                <a:t> tin </a:t>
              </a:r>
              <a:r>
                <a:rPr lang="en-US" sz="1000" dirty="0" err="1">
                  <a:solidFill>
                    <a:schemeClr val="tx1"/>
                  </a:solidFill>
                  <a:latin typeface="Arial" pitchFamily="34" charset="0"/>
                  <a:cs typeface="Arial" pitchFamily="34" charset="0"/>
                </a:rPr>
                <a:t>cậy</a:t>
              </a:r>
              <a:r>
                <a:rPr lang="en-US" sz="1000" dirty="0">
                  <a:solidFill>
                    <a:schemeClr val="tx1"/>
                  </a:solidFill>
                  <a:latin typeface="Arial" pitchFamily="34" charset="0"/>
                  <a:cs typeface="Arial" pitchFamily="34" charset="0"/>
                </a:rPr>
                <a:t> 95%</a:t>
              </a:r>
              <a:endParaRPr lang="en-GB" sz="1000" dirty="0">
                <a:solidFill>
                  <a:schemeClr val="tx1"/>
                </a:solidFill>
                <a:latin typeface="Arial" pitchFamily="34" charset="0"/>
                <a:cs typeface="Arial" pitchFamily="34" charset="0"/>
              </a:endParaRPr>
            </a:p>
          </p:txBody>
        </p:sp>
      </p:grpSp>
      <p:sp>
        <p:nvSpPr>
          <p:cNvPr id="30" name="TextBox 29"/>
          <p:cNvSpPr txBox="1"/>
          <p:nvPr/>
        </p:nvSpPr>
        <p:spPr>
          <a:xfrm>
            <a:off x="152400" y="6193440"/>
            <a:ext cx="8839200"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a:t>
            </a:r>
            <a:r>
              <a:rPr lang="en-US" sz="900" dirty="0" smtClean="0">
                <a:latin typeface="Arial" pitchFamily="34" charset="0"/>
                <a:cs typeface="Arial" pitchFamily="34" charset="0"/>
              </a:rPr>
              <a:t>Nam</a:t>
            </a:r>
            <a:r>
              <a:rPr lang="en-US" sz="900" spc="-10" dirty="0" smtClean="0">
                <a:latin typeface="Arial" pitchFamily="34" charset="0"/>
                <a:cs typeface="Arial" pitchFamily="34" charset="0"/>
              </a:rPr>
              <a:t>, tr. 114</a:t>
            </a:r>
            <a:endParaRPr lang="en-GB" sz="1050" dirty="0">
              <a:latin typeface="Arial" pitchFamily="34" charset="0"/>
              <a:cs typeface="Arial" pitchFamily="34" charset="0"/>
            </a:endParaRPr>
          </a:p>
        </p:txBody>
      </p:sp>
    </p:spTree>
    <p:extLst>
      <p:ext uri="{BB962C8B-B14F-4D97-AF65-F5344CB8AC3E}">
        <p14:creationId xmlns="" xmlns:p14="http://schemas.microsoft.com/office/powerpoint/2010/main" val="25211754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
            <a:ext cx="8763000" cy="738664"/>
          </a:xfrm>
          <a:prstGeom prst="rect">
            <a:avLst/>
          </a:prstGeom>
        </p:spPr>
        <p:txBody>
          <a:bodyPr wrap="square">
            <a:spAutoFit/>
          </a:bodyPr>
          <a:lstStyle/>
          <a:p>
            <a:pPr algn="ctr"/>
            <a:r>
              <a:rPr lang="en-GB" sz="1400" b="1" dirty="0" err="1" smtClean="0">
                <a:latin typeface="Arial" pitchFamily="34" charset="0"/>
                <a:cs typeface="Arial" pitchFamily="34" charset="0"/>
              </a:rPr>
              <a:t>Biểu</a:t>
            </a:r>
            <a:r>
              <a:rPr lang="en-GB" sz="1400" b="1" dirty="0" smtClean="0">
                <a:latin typeface="Arial" pitchFamily="34" charset="0"/>
                <a:cs typeface="Arial" pitchFamily="34" charset="0"/>
              </a:rPr>
              <a:t> </a:t>
            </a:r>
            <a:r>
              <a:rPr lang="en-GB" sz="1400" b="1" dirty="0" err="1" smtClean="0">
                <a:latin typeface="Arial" pitchFamily="34" charset="0"/>
                <a:cs typeface="Arial" pitchFamily="34" charset="0"/>
              </a:rPr>
              <a:t>đồ</a:t>
            </a:r>
            <a:r>
              <a:rPr lang="en-GB" sz="1400" b="1" dirty="0" smtClean="0">
                <a:latin typeface="Arial" pitchFamily="34" charset="0"/>
                <a:cs typeface="Arial" pitchFamily="34" charset="0"/>
              </a:rPr>
              <a:t> 3.7g: </a:t>
            </a:r>
            <a:r>
              <a:rPr lang="en-GB" sz="1400" b="1" dirty="0" err="1" smtClean="0">
                <a:latin typeface="Arial" pitchFamily="34" charset="0"/>
                <a:cs typeface="Arial" pitchFamily="34" charset="0"/>
              </a:rPr>
              <a:t>Chỉ</a:t>
            </a:r>
            <a:r>
              <a:rPr lang="en-GB" sz="1400" b="1" dirty="0" smtClean="0">
                <a:latin typeface="Arial" pitchFamily="34" charset="0"/>
                <a:cs typeface="Arial" pitchFamily="34" charset="0"/>
              </a:rPr>
              <a:t> </a:t>
            </a:r>
            <a:r>
              <a:rPr lang="en-GB" sz="1400" b="1" dirty="0" err="1" smtClean="0">
                <a:latin typeface="Arial" pitchFamily="34" charset="0"/>
                <a:cs typeface="Arial" pitchFamily="34" charset="0"/>
              </a:rPr>
              <a:t>số</a:t>
            </a:r>
            <a:r>
              <a:rPr lang="en-GB" sz="1400" b="1" dirty="0" smtClean="0">
                <a:latin typeface="Arial" pitchFamily="34" charset="0"/>
                <a:cs typeface="Arial" pitchFamily="34" charset="0"/>
              </a:rPr>
              <a:t> </a:t>
            </a:r>
            <a:r>
              <a:rPr lang="en-GB" sz="1400" b="1" dirty="0" err="1" smtClean="0">
                <a:latin typeface="Arial" pitchFamily="34" charset="0"/>
                <a:cs typeface="Arial" pitchFamily="34" charset="0"/>
              </a:rPr>
              <a:t>tổng</a:t>
            </a:r>
            <a:r>
              <a:rPr lang="en-GB" sz="1400" b="1" dirty="0" smtClean="0">
                <a:latin typeface="Arial" pitchFamily="34" charset="0"/>
                <a:cs typeface="Arial" pitchFamily="34" charset="0"/>
              </a:rPr>
              <a:t> </a:t>
            </a:r>
            <a:r>
              <a:rPr lang="en-GB" sz="1400" b="1" dirty="0" err="1" smtClean="0">
                <a:latin typeface="Arial" pitchFamily="34" charset="0"/>
                <a:cs typeface="Arial" pitchFamily="34" charset="0"/>
              </a:rPr>
              <a:t>hợp</a:t>
            </a:r>
            <a:r>
              <a:rPr lang="en-GB" sz="1400" b="1" dirty="0" smtClean="0">
                <a:latin typeface="Arial" pitchFamily="34" charset="0"/>
                <a:cs typeface="Arial" pitchFamily="34" charset="0"/>
              </a:rPr>
              <a:t> PAPI 2011 </a:t>
            </a:r>
            <a:r>
              <a:rPr lang="en-GB" sz="1400" b="1" dirty="0" err="1" smtClean="0">
                <a:latin typeface="Arial" pitchFamily="34" charset="0"/>
                <a:cs typeface="Arial" pitchFamily="34" charset="0"/>
              </a:rPr>
              <a:t>theo</a:t>
            </a:r>
            <a:r>
              <a:rPr lang="en-GB" sz="1400" b="1" dirty="0" smtClean="0">
                <a:latin typeface="Arial" pitchFamily="34" charset="0"/>
                <a:cs typeface="Arial" pitchFamily="34" charset="0"/>
              </a:rPr>
              <a:t> </a:t>
            </a:r>
            <a:r>
              <a:rPr lang="en-GB" sz="1400" b="1" dirty="0" err="1" smtClean="0">
                <a:latin typeface="Arial" pitchFamily="34" charset="0"/>
                <a:cs typeface="Arial" pitchFamily="34" charset="0"/>
              </a:rPr>
              <a:t>trục</a:t>
            </a:r>
            <a:r>
              <a:rPr lang="en-GB" sz="1400" b="1" dirty="0" smtClean="0">
                <a:latin typeface="Arial" pitchFamily="34" charset="0"/>
                <a:cs typeface="Arial" pitchFamily="34" charset="0"/>
              </a:rPr>
              <a:t> </a:t>
            </a:r>
            <a:r>
              <a:rPr lang="en-GB" sz="1400" b="1" dirty="0" err="1" smtClean="0">
                <a:latin typeface="Arial" pitchFamily="34" charset="0"/>
                <a:cs typeface="Arial" pitchFamily="34" charset="0"/>
              </a:rPr>
              <a:t>nội</a:t>
            </a:r>
            <a:r>
              <a:rPr lang="en-GB" sz="1400" b="1" dirty="0" smtClean="0">
                <a:latin typeface="Arial" pitchFamily="34" charset="0"/>
                <a:cs typeface="Arial" pitchFamily="34" charset="0"/>
              </a:rPr>
              <a:t> dung</a:t>
            </a:r>
          </a:p>
          <a:p>
            <a:pPr algn="ctr"/>
            <a:r>
              <a:rPr lang="en-GB" sz="1400" dirty="0" smtClean="0">
                <a:latin typeface="Arial" pitchFamily="34" charset="0"/>
                <a:cs typeface="Arial" pitchFamily="34" charset="0"/>
              </a:rPr>
              <a:t>(</a:t>
            </a:r>
            <a:r>
              <a:rPr lang="en-GB" sz="1400" dirty="0" err="1" smtClean="0">
                <a:latin typeface="Arial" pitchFamily="34" charset="0"/>
                <a:cs typeface="Arial" pitchFamily="34" charset="0"/>
              </a:rPr>
              <a:t>Trục</a:t>
            </a:r>
            <a:r>
              <a:rPr lang="en-GB" sz="1400" dirty="0" smtClean="0">
                <a:latin typeface="Arial" pitchFamily="34" charset="0"/>
                <a:cs typeface="Arial" pitchFamily="34" charset="0"/>
              </a:rPr>
              <a:t> </a:t>
            </a:r>
            <a:r>
              <a:rPr lang="en-GB" sz="1400" dirty="0" err="1" smtClean="0">
                <a:latin typeface="Arial" pitchFamily="34" charset="0"/>
                <a:cs typeface="Arial" pitchFamily="34" charset="0"/>
              </a:rPr>
              <a:t>nội</a:t>
            </a:r>
            <a:r>
              <a:rPr lang="en-GB" sz="1400" dirty="0" smtClean="0">
                <a:latin typeface="Arial" pitchFamily="34" charset="0"/>
                <a:cs typeface="Arial" pitchFamily="34" charset="0"/>
              </a:rPr>
              <a:t> dung </a:t>
            </a:r>
            <a:r>
              <a:rPr lang="en-GB" sz="1400" dirty="0" err="1" smtClean="0">
                <a:latin typeface="Arial" pitchFamily="34" charset="0"/>
                <a:cs typeface="Arial" pitchFamily="34" charset="0"/>
              </a:rPr>
              <a:t>được</a:t>
            </a:r>
            <a:r>
              <a:rPr lang="en-GB" sz="1400" dirty="0" smtClean="0">
                <a:latin typeface="Arial" pitchFamily="34" charset="0"/>
                <a:cs typeface="Arial" pitchFamily="34" charset="0"/>
              </a:rPr>
              <a:t> </a:t>
            </a:r>
            <a:r>
              <a:rPr lang="en-GB" sz="1400" dirty="0" err="1" smtClean="0">
                <a:latin typeface="Arial" pitchFamily="34" charset="0"/>
                <a:cs typeface="Arial" pitchFamily="34" charset="0"/>
              </a:rPr>
              <a:t>hiển</a:t>
            </a:r>
            <a:r>
              <a:rPr lang="en-GB" sz="1400" dirty="0" smtClean="0">
                <a:latin typeface="Arial" pitchFamily="34" charset="0"/>
                <a:cs typeface="Arial" pitchFamily="34" charset="0"/>
              </a:rPr>
              <a:t> </a:t>
            </a:r>
            <a:r>
              <a:rPr lang="en-GB" sz="1400" dirty="0" err="1" smtClean="0">
                <a:latin typeface="Arial" pitchFamily="34" charset="0"/>
                <a:cs typeface="Arial" pitchFamily="34" charset="0"/>
              </a:rPr>
              <a:t>thị</a:t>
            </a:r>
            <a:r>
              <a:rPr lang="en-GB" sz="1400" dirty="0" smtClean="0">
                <a:latin typeface="Arial" pitchFamily="34" charset="0"/>
                <a:cs typeface="Arial" pitchFamily="34" charset="0"/>
              </a:rPr>
              <a:t> qua 6 </a:t>
            </a:r>
            <a:r>
              <a:rPr lang="en-GB" sz="1400" dirty="0" err="1" smtClean="0">
                <a:latin typeface="Arial" pitchFamily="34" charset="0"/>
                <a:cs typeface="Arial" pitchFamily="34" charset="0"/>
              </a:rPr>
              <a:t>màu</a:t>
            </a:r>
            <a:r>
              <a:rPr lang="en-GB" sz="1400" dirty="0" smtClean="0">
                <a:latin typeface="Arial" pitchFamily="34" charset="0"/>
                <a:cs typeface="Arial" pitchFamily="34" charset="0"/>
              </a:rPr>
              <a:t>, </a:t>
            </a:r>
            <a:r>
              <a:rPr lang="en-GB" sz="1400" dirty="0" err="1" smtClean="0">
                <a:latin typeface="Arial" pitchFamily="34" charset="0"/>
                <a:cs typeface="Arial" pitchFamily="34" charset="0"/>
              </a:rPr>
              <a:t>đã</a:t>
            </a:r>
            <a:r>
              <a:rPr lang="en-GB" sz="1400" dirty="0" smtClean="0">
                <a:latin typeface="Arial" pitchFamily="34" charset="0"/>
                <a:cs typeface="Arial" pitchFamily="34" charset="0"/>
              </a:rPr>
              <a:t> </a:t>
            </a:r>
            <a:r>
              <a:rPr lang="en-GB" sz="1400" dirty="0" err="1" smtClean="0">
                <a:latin typeface="Arial" pitchFamily="34" charset="0"/>
                <a:cs typeface="Arial" pitchFamily="34" charset="0"/>
              </a:rPr>
              <a:t>áp</a:t>
            </a:r>
            <a:r>
              <a:rPr lang="en-GB" sz="1400" dirty="0" smtClean="0">
                <a:latin typeface="Arial" pitchFamily="34" charset="0"/>
                <a:cs typeface="Arial" pitchFamily="34" charset="0"/>
              </a:rPr>
              <a:t> </a:t>
            </a:r>
            <a:r>
              <a:rPr lang="en-GB" sz="1400" dirty="0" err="1" smtClean="0">
                <a:latin typeface="Arial" pitchFamily="34" charset="0"/>
                <a:cs typeface="Arial" pitchFamily="34" charset="0"/>
              </a:rPr>
              <a:t>trọng</a:t>
            </a:r>
            <a:r>
              <a:rPr lang="en-GB" sz="1400" dirty="0" smtClean="0">
                <a:latin typeface="Arial" pitchFamily="34" charset="0"/>
                <a:cs typeface="Arial" pitchFamily="34" charset="0"/>
              </a:rPr>
              <a:t> </a:t>
            </a:r>
            <a:r>
              <a:rPr lang="en-GB" sz="1400" dirty="0" err="1" smtClean="0">
                <a:latin typeface="Arial" pitchFamily="34" charset="0"/>
                <a:cs typeface="Arial" pitchFamily="34" charset="0"/>
              </a:rPr>
              <a:t>số</a:t>
            </a:r>
            <a:r>
              <a:rPr lang="en-GB" sz="1400" dirty="0" smtClean="0">
                <a:latin typeface="Arial" pitchFamily="34" charset="0"/>
                <a:cs typeface="Arial" pitchFamily="34" charset="0"/>
              </a:rPr>
              <a:t> </a:t>
            </a:r>
            <a:r>
              <a:rPr lang="en-GB" sz="1400" dirty="0" err="1" smtClean="0">
                <a:latin typeface="Arial" pitchFamily="34" charset="0"/>
                <a:cs typeface="Arial" pitchFamily="34" charset="0"/>
              </a:rPr>
              <a:t>từ</a:t>
            </a:r>
            <a:r>
              <a:rPr lang="en-GB" sz="1400" dirty="0" smtClean="0">
                <a:latin typeface="Arial" pitchFamily="34" charset="0"/>
                <a:cs typeface="Arial" pitchFamily="34" charset="0"/>
              </a:rPr>
              <a:t> </a:t>
            </a:r>
            <a:r>
              <a:rPr lang="en-GB" sz="1400" dirty="0" err="1" smtClean="0">
                <a:latin typeface="Arial" pitchFamily="34" charset="0"/>
                <a:cs typeface="Arial" pitchFamily="34" charset="0"/>
              </a:rPr>
              <a:t>tác</a:t>
            </a:r>
            <a:r>
              <a:rPr lang="en-GB" sz="1400" dirty="0" smtClean="0">
                <a:latin typeface="Arial" pitchFamily="34" charset="0"/>
                <a:cs typeface="Arial" pitchFamily="34" charset="0"/>
              </a:rPr>
              <a:t> </a:t>
            </a:r>
            <a:r>
              <a:rPr lang="en-GB" sz="1400" dirty="0" err="1" smtClean="0">
                <a:latin typeface="Arial" pitchFamily="34" charset="0"/>
                <a:cs typeface="Arial" pitchFamily="34" charset="0"/>
              </a:rPr>
              <a:t>động</a:t>
            </a:r>
            <a:r>
              <a:rPr lang="en-GB" sz="1400" dirty="0" smtClean="0">
                <a:latin typeface="Arial" pitchFamily="34" charset="0"/>
                <a:cs typeface="Arial" pitchFamily="34" charset="0"/>
              </a:rPr>
              <a:t> </a:t>
            </a:r>
            <a:br>
              <a:rPr lang="en-GB" sz="1400" dirty="0" smtClean="0">
                <a:latin typeface="Arial" pitchFamily="34" charset="0"/>
                <a:cs typeface="Arial" pitchFamily="34" charset="0"/>
              </a:rPr>
            </a:br>
            <a:r>
              <a:rPr lang="en-GB" sz="1400" dirty="0" err="1" smtClean="0">
                <a:latin typeface="Arial" pitchFamily="34" charset="0"/>
                <a:cs typeface="Arial" pitchFamily="34" charset="0"/>
              </a:rPr>
              <a:t>của</a:t>
            </a:r>
            <a:r>
              <a:rPr lang="en-GB" sz="1400" dirty="0" smtClean="0">
                <a:latin typeface="Arial" pitchFamily="34" charset="0"/>
                <a:cs typeface="Arial" pitchFamily="34" charset="0"/>
              </a:rPr>
              <a:t> </a:t>
            </a:r>
            <a:r>
              <a:rPr lang="en-GB" sz="1400" dirty="0" err="1" smtClean="0">
                <a:latin typeface="Arial" pitchFamily="34" charset="0"/>
                <a:cs typeface="Arial" pitchFamily="34" charset="0"/>
              </a:rPr>
              <a:t>thước</a:t>
            </a:r>
            <a:r>
              <a:rPr lang="en-GB" sz="1400" dirty="0" smtClean="0">
                <a:latin typeface="Arial" pitchFamily="34" charset="0"/>
                <a:cs typeface="Arial" pitchFamily="34" charset="0"/>
              </a:rPr>
              <a:t> </a:t>
            </a:r>
            <a:r>
              <a:rPr lang="en-GB" sz="1400" dirty="0" err="1" smtClean="0">
                <a:latin typeface="Arial" pitchFamily="34" charset="0"/>
                <a:cs typeface="Arial" pitchFamily="34" charset="0"/>
              </a:rPr>
              <a:t>đo</a:t>
            </a:r>
            <a:r>
              <a:rPr lang="en-GB" sz="1400" dirty="0" smtClean="0">
                <a:latin typeface="Arial" pitchFamily="34" charset="0"/>
                <a:cs typeface="Arial" pitchFamily="34" charset="0"/>
              </a:rPr>
              <a:t> </a:t>
            </a:r>
            <a:r>
              <a:rPr lang="en-GB" sz="1400" dirty="0" err="1" smtClean="0">
                <a:latin typeface="Arial" pitchFamily="34" charset="0"/>
                <a:cs typeface="Arial" pitchFamily="34" charset="0"/>
              </a:rPr>
              <a:t>về</a:t>
            </a:r>
            <a:r>
              <a:rPr lang="en-GB" sz="1400" dirty="0" smtClean="0">
                <a:latin typeface="Arial" pitchFamily="34" charset="0"/>
                <a:cs typeface="Arial" pitchFamily="34" charset="0"/>
              </a:rPr>
              <a:t> </a:t>
            </a:r>
            <a:r>
              <a:rPr lang="en-GB" sz="1400" dirty="0" err="1" smtClean="0">
                <a:latin typeface="Arial" pitchFamily="34" charset="0"/>
                <a:cs typeface="Arial" pitchFamily="34" charset="0"/>
              </a:rPr>
              <a:t>chất</a:t>
            </a:r>
            <a:r>
              <a:rPr lang="en-GB" sz="1400" dirty="0" smtClean="0">
                <a:latin typeface="Arial" pitchFamily="34" charset="0"/>
                <a:cs typeface="Arial" pitchFamily="34" charset="0"/>
              </a:rPr>
              <a:t> </a:t>
            </a:r>
            <a:r>
              <a:rPr lang="en-GB" sz="1400" dirty="0" err="1" smtClean="0">
                <a:latin typeface="Arial" pitchFamily="34" charset="0"/>
                <a:cs typeface="Arial" pitchFamily="34" charset="0"/>
              </a:rPr>
              <a:t>lượng</a:t>
            </a:r>
            <a:r>
              <a:rPr lang="en-GB" sz="1400" dirty="0" smtClean="0">
                <a:latin typeface="Arial" pitchFamily="34" charset="0"/>
                <a:cs typeface="Arial" pitchFamily="34" charset="0"/>
              </a:rPr>
              <a:t> </a:t>
            </a:r>
            <a:r>
              <a:rPr lang="en-GB" sz="1400" dirty="0" err="1" smtClean="0">
                <a:latin typeface="Arial" pitchFamily="34" charset="0"/>
                <a:cs typeface="Arial" pitchFamily="34" charset="0"/>
              </a:rPr>
              <a:t>công</a:t>
            </a:r>
            <a:r>
              <a:rPr lang="en-GB" sz="1400" dirty="0" smtClean="0">
                <a:latin typeface="Arial" pitchFamily="34" charset="0"/>
                <a:cs typeface="Arial" pitchFamily="34" charset="0"/>
              </a:rPr>
              <a:t> </a:t>
            </a:r>
            <a:r>
              <a:rPr lang="en-GB" sz="1400" dirty="0" err="1" smtClean="0">
                <a:latin typeface="Arial" pitchFamily="34" charset="0"/>
                <a:cs typeface="Arial" pitchFamily="34" charset="0"/>
              </a:rPr>
              <a:t>việc</a:t>
            </a:r>
            <a:r>
              <a:rPr lang="en-GB" sz="1400" dirty="0" smtClean="0">
                <a:latin typeface="Arial" pitchFamily="34" charset="0"/>
                <a:cs typeface="Arial" pitchFamily="34" charset="0"/>
              </a:rPr>
              <a:t> </a:t>
            </a:r>
            <a:r>
              <a:rPr lang="en-GB" sz="1400" dirty="0" err="1" smtClean="0">
                <a:latin typeface="Arial" pitchFamily="34" charset="0"/>
                <a:cs typeface="Arial" pitchFamily="34" charset="0"/>
              </a:rPr>
              <a:t>của</a:t>
            </a:r>
            <a:r>
              <a:rPr lang="en-GB" sz="1400" dirty="0" smtClean="0">
                <a:latin typeface="Arial" pitchFamily="34" charset="0"/>
                <a:cs typeface="Arial" pitchFamily="34" charset="0"/>
              </a:rPr>
              <a:t> </a:t>
            </a:r>
            <a:r>
              <a:rPr lang="en-GB" sz="1400" dirty="0" err="1" smtClean="0">
                <a:latin typeface="Arial" pitchFamily="34" charset="0"/>
                <a:cs typeface="Arial" pitchFamily="34" charset="0"/>
              </a:rPr>
              <a:t>các</a:t>
            </a:r>
            <a:r>
              <a:rPr lang="en-GB" sz="1400" dirty="0" smtClean="0">
                <a:latin typeface="Arial" pitchFamily="34" charset="0"/>
                <a:cs typeface="Arial" pitchFamily="34" charset="0"/>
              </a:rPr>
              <a:t> </a:t>
            </a:r>
            <a:r>
              <a:rPr lang="en-GB" sz="1400" dirty="0" err="1" smtClean="0">
                <a:latin typeface="Arial" pitchFamily="34" charset="0"/>
                <a:cs typeface="Arial" pitchFamily="34" charset="0"/>
              </a:rPr>
              <a:t>cấp</a:t>
            </a:r>
            <a:r>
              <a:rPr lang="en-GB" sz="1400" dirty="0" smtClean="0">
                <a:latin typeface="Arial" pitchFamily="34" charset="0"/>
                <a:cs typeface="Arial" pitchFamily="34" charset="0"/>
              </a:rPr>
              <a:t> </a:t>
            </a:r>
            <a:r>
              <a:rPr lang="en-GB" sz="1400" dirty="0" err="1" smtClean="0">
                <a:latin typeface="Arial" pitchFamily="34" charset="0"/>
                <a:cs typeface="Arial" pitchFamily="34" charset="0"/>
              </a:rPr>
              <a:t>chính</a:t>
            </a:r>
            <a:r>
              <a:rPr lang="en-GB" sz="1400" dirty="0" smtClean="0">
                <a:latin typeface="Arial" pitchFamily="34" charset="0"/>
                <a:cs typeface="Arial" pitchFamily="34" charset="0"/>
              </a:rPr>
              <a:t> </a:t>
            </a:r>
            <a:r>
              <a:rPr lang="en-GB" sz="1400" dirty="0" err="1" smtClean="0">
                <a:latin typeface="Arial" pitchFamily="34" charset="0"/>
                <a:cs typeface="Arial" pitchFamily="34" charset="0"/>
              </a:rPr>
              <a:t>quyền</a:t>
            </a:r>
            <a:r>
              <a:rPr lang="en-GB" sz="1400" dirty="0" smtClean="0">
                <a:latin typeface="Arial" pitchFamily="34" charset="0"/>
                <a:cs typeface="Arial" pitchFamily="34" charset="0"/>
              </a:rPr>
              <a:t>)</a:t>
            </a:r>
            <a:endParaRPr lang="en-GB" sz="1400" b="1" dirty="0">
              <a:solidFill>
                <a:srgbClr val="FF0000"/>
              </a:solidFill>
              <a:latin typeface="Arial" pitchFamily="34" charset="0"/>
              <a:cs typeface="Arial" pitchFamily="34" charset="0"/>
            </a:endParaRPr>
          </a:p>
        </p:txBody>
      </p:sp>
      <p:grpSp>
        <p:nvGrpSpPr>
          <p:cNvPr id="12" name="Group 11"/>
          <p:cNvGrpSpPr/>
          <p:nvPr/>
        </p:nvGrpSpPr>
        <p:grpSpPr>
          <a:xfrm>
            <a:off x="0" y="609600"/>
            <a:ext cx="9144000" cy="5638800"/>
            <a:chOff x="0" y="609600"/>
            <a:chExt cx="9144000" cy="6248400"/>
          </a:xfrm>
        </p:grpSpPr>
        <p:pic>
          <p:nvPicPr>
            <p:cNvPr id="4" name="Picture 3"/>
            <p:cNvPicPr/>
            <p:nvPr/>
          </p:nvPicPr>
          <p:blipFill>
            <a:blip r:embed="rId2" cstate="print"/>
            <a:srcRect/>
            <a:stretch>
              <a:fillRect/>
            </a:stretch>
          </p:blipFill>
          <p:spPr bwMode="auto">
            <a:xfrm>
              <a:off x="0" y="609600"/>
              <a:ext cx="9144000" cy="6248400"/>
            </a:xfrm>
            <a:prstGeom prst="rect">
              <a:avLst/>
            </a:prstGeom>
            <a:noFill/>
            <a:ln w="9525">
              <a:noFill/>
              <a:miter lim="800000"/>
              <a:headEnd/>
              <a:tailEnd/>
            </a:ln>
          </p:spPr>
        </p:pic>
        <p:sp>
          <p:nvSpPr>
            <p:cNvPr id="6" name="TextBox 5"/>
            <p:cNvSpPr txBox="1"/>
            <p:nvPr/>
          </p:nvSpPr>
          <p:spPr bwMode="auto">
            <a:xfrm>
              <a:off x="6781800" y="4386590"/>
              <a:ext cx="1941512" cy="26161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n-US" sz="1100" dirty="0" err="1" smtClean="0">
                  <a:solidFill>
                    <a:schemeClr val="tx1"/>
                  </a:solidFill>
                  <a:latin typeface="Arial" pitchFamily="34" charset="0"/>
                  <a:cs typeface="Arial" pitchFamily="34" charset="0"/>
                </a:rPr>
                <a:t>Tham</a:t>
              </a:r>
              <a:r>
                <a:rPr lang="en-US" sz="1100" dirty="0" smtClean="0">
                  <a:solidFill>
                    <a:schemeClr val="tx1"/>
                  </a:solidFill>
                  <a:latin typeface="Arial" pitchFamily="34" charset="0"/>
                  <a:cs typeface="Arial" pitchFamily="34" charset="0"/>
                </a:rPr>
                <a:t> </a:t>
              </a:r>
              <a:r>
                <a:rPr lang="en-US" sz="1100" dirty="0" err="1">
                  <a:solidFill>
                    <a:schemeClr val="tx1"/>
                  </a:solidFill>
                  <a:latin typeface="Arial" pitchFamily="34" charset="0"/>
                  <a:cs typeface="Arial" pitchFamily="34" charset="0"/>
                </a:rPr>
                <a:t>gia</a:t>
              </a:r>
              <a:r>
                <a:rPr lang="en-US" sz="1100" dirty="0">
                  <a:solidFill>
                    <a:schemeClr val="tx1"/>
                  </a:solidFill>
                  <a:latin typeface="Arial" pitchFamily="34" charset="0"/>
                  <a:cs typeface="Arial" pitchFamily="34" charset="0"/>
                </a:rPr>
                <a:t> </a:t>
              </a:r>
              <a:r>
                <a:rPr lang="en-US" sz="1100" dirty="0" err="1">
                  <a:solidFill>
                    <a:schemeClr val="tx1"/>
                  </a:solidFill>
                  <a:latin typeface="Arial" pitchFamily="34" charset="0"/>
                  <a:cs typeface="Arial" pitchFamily="34" charset="0"/>
                </a:rPr>
                <a:t>của</a:t>
              </a:r>
              <a:r>
                <a:rPr lang="en-US" sz="1100" dirty="0">
                  <a:solidFill>
                    <a:schemeClr val="tx1"/>
                  </a:solidFill>
                  <a:latin typeface="Arial" pitchFamily="34" charset="0"/>
                  <a:cs typeface="Arial" pitchFamily="34" charset="0"/>
                </a:rPr>
                <a:t> </a:t>
              </a:r>
              <a:r>
                <a:rPr lang="en-US" sz="1100" dirty="0" err="1">
                  <a:solidFill>
                    <a:schemeClr val="tx1"/>
                  </a:solidFill>
                  <a:latin typeface="Arial" pitchFamily="34" charset="0"/>
                  <a:cs typeface="Arial" pitchFamily="34" charset="0"/>
                </a:rPr>
                <a:t>người</a:t>
              </a:r>
              <a:r>
                <a:rPr lang="en-US" sz="1100" dirty="0">
                  <a:solidFill>
                    <a:schemeClr val="tx1"/>
                  </a:solidFill>
                  <a:latin typeface="Arial" pitchFamily="34" charset="0"/>
                  <a:cs typeface="Arial" pitchFamily="34" charset="0"/>
                </a:rPr>
                <a:t> </a:t>
              </a:r>
              <a:r>
                <a:rPr lang="en-US" sz="1100" dirty="0" err="1">
                  <a:solidFill>
                    <a:schemeClr val="tx1"/>
                  </a:solidFill>
                  <a:latin typeface="Arial" pitchFamily="34" charset="0"/>
                  <a:cs typeface="Arial" pitchFamily="34" charset="0"/>
                </a:rPr>
                <a:t>dân</a:t>
              </a:r>
              <a:endParaRPr lang="en-GB" sz="1100" dirty="0">
                <a:solidFill>
                  <a:schemeClr val="tx1"/>
                </a:solidFill>
                <a:latin typeface="Arial" pitchFamily="34" charset="0"/>
                <a:cs typeface="Arial" pitchFamily="34" charset="0"/>
              </a:endParaRPr>
            </a:p>
          </p:txBody>
        </p:sp>
        <p:sp>
          <p:nvSpPr>
            <p:cNvPr id="7" name="TextBox 6"/>
            <p:cNvSpPr txBox="1"/>
            <p:nvPr/>
          </p:nvSpPr>
          <p:spPr bwMode="auto">
            <a:xfrm>
              <a:off x="6781800" y="4648200"/>
              <a:ext cx="1945590" cy="26161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n-US" sz="1100" dirty="0" err="1" smtClean="0">
                  <a:solidFill>
                    <a:schemeClr val="tx1"/>
                  </a:solidFill>
                  <a:latin typeface="Arial" pitchFamily="34" charset="0"/>
                  <a:cs typeface="Arial" pitchFamily="34" charset="0"/>
                </a:rPr>
                <a:t>Công</a:t>
              </a:r>
              <a:r>
                <a:rPr lang="en-US" sz="1100" dirty="0" smtClean="0">
                  <a:solidFill>
                    <a:schemeClr val="tx1"/>
                  </a:solidFill>
                  <a:latin typeface="Arial" pitchFamily="34" charset="0"/>
                  <a:cs typeface="Arial" pitchFamily="34" charset="0"/>
                </a:rPr>
                <a:t> </a:t>
              </a:r>
              <a:r>
                <a:rPr lang="en-US" sz="1100" dirty="0" err="1" smtClean="0">
                  <a:solidFill>
                    <a:schemeClr val="tx1"/>
                  </a:solidFill>
                  <a:latin typeface="Arial" pitchFamily="34" charset="0"/>
                  <a:cs typeface="Arial" pitchFamily="34" charset="0"/>
                </a:rPr>
                <a:t>khai</a:t>
              </a:r>
              <a:r>
                <a:rPr lang="en-US" sz="1100" dirty="0" smtClean="0">
                  <a:solidFill>
                    <a:schemeClr val="tx1"/>
                  </a:solidFill>
                  <a:latin typeface="Arial" pitchFamily="34" charset="0"/>
                  <a:cs typeface="Arial" pitchFamily="34" charset="0"/>
                </a:rPr>
                <a:t>, minh </a:t>
              </a:r>
              <a:r>
                <a:rPr lang="en-US" sz="1100" dirty="0" err="1">
                  <a:solidFill>
                    <a:schemeClr val="tx1"/>
                  </a:solidFill>
                  <a:latin typeface="Arial" pitchFamily="34" charset="0"/>
                  <a:cs typeface="Arial" pitchFamily="34" charset="0"/>
                </a:rPr>
                <a:t>bạch</a:t>
              </a:r>
              <a:endParaRPr lang="en-GB" sz="1100" dirty="0">
                <a:solidFill>
                  <a:schemeClr val="tx1"/>
                </a:solidFill>
                <a:latin typeface="Arial" pitchFamily="34" charset="0"/>
                <a:cs typeface="Arial" pitchFamily="34" charset="0"/>
              </a:endParaRPr>
            </a:p>
          </p:txBody>
        </p:sp>
        <p:sp>
          <p:nvSpPr>
            <p:cNvPr id="8" name="TextBox 7"/>
            <p:cNvSpPr txBox="1"/>
            <p:nvPr/>
          </p:nvSpPr>
          <p:spPr bwMode="auto">
            <a:xfrm>
              <a:off x="6781800" y="4953000"/>
              <a:ext cx="1945590" cy="26161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n-US" sz="1100" dirty="0" err="1">
                  <a:solidFill>
                    <a:schemeClr val="tx1"/>
                  </a:solidFill>
                  <a:latin typeface="Arial" pitchFamily="34" charset="0"/>
                  <a:cs typeface="Arial" pitchFamily="34" charset="0"/>
                </a:rPr>
                <a:t>Trách</a:t>
              </a:r>
              <a:r>
                <a:rPr lang="en-US" sz="1100" dirty="0">
                  <a:solidFill>
                    <a:schemeClr val="tx1"/>
                  </a:solidFill>
                  <a:latin typeface="Arial" pitchFamily="34" charset="0"/>
                  <a:cs typeface="Arial" pitchFamily="34" charset="0"/>
                </a:rPr>
                <a:t> </a:t>
              </a:r>
              <a:r>
                <a:rPr lang="en-US" sz="1100" dirty="0" err="1">
                  <a:solidFill>
                    <a:schemeClr val="tx1"/>
                  </a:solidFill>
                  <a:latin typeface="Arial" pitchFamily="34" charset="0"/>
                  <a:cs typeface="Arial" pitchFamily="34" charset="0"/>
                </a:rPr>
                <a:t>nhiệm</a:t>
              </a:r>
              <a:r>
                <a:rPr lang="en-US" sz="1100" dirty="0">
                  <a:solidFill>
                    <a:schemeClr val="tx1"/>
                  </a:solidFill>
                  <a:latin typeface="Arial" pitchFamily="34" charset="0"/>
                  <a:cs typeface="Arial" pitchFamily="34" charset="0"/>
                </a:rPr>
                <a:t> </a:t>
              </a:r>
              <a:r>
                <a:rPr lang="en-US" sz="1100" dirty="0" err="1">
                  <a:solidFill>
                    <a:schemeClr val="tx1"/>
                  </a:solidFill>
                  <a:latin typeface="Arial" pitchFamily="34" charset="0"/>
                  <a:cs typeface="Arial" pitchFamily="34" charset="0"/>
                </a:rPr>
                <a:t>giải</a:t>
              </a:r>
              <a:r>
                <a:rPr lang="en-US" sz="1100" dirty="0">
                  <a:solidFill>
                    <a:schemeClr val="tx1"/>
                  </a:solidFill>
                  <a:latin typeface="Arial" pitchFamily="34" charset="0"/>
                  <a:cs typeface="Arial" pitchFamily="34" charset="0"/>
                </a:rPr>
                <a:t> </a:t>
              </a:r>
              <a:r>
                <a:rPr lang="en-US" sz="1100" dirty="0" err="1">
                  <a:solidFill>
                    <a:schemeClr val="tx1"/>
                  </a:solidFill>
                  <a:latin typeface="Arial" pitchFamily="34" charset="0"/>
                  <a:cs typeface="Arial" pitchFamily="34" charset="0"/>
                </a:rPr>
                <a:t>trình</a:t>
              </a:r>
              <a:endParaRPr lang="en-GB" sz="1100" dirty="0">
                <a:solidFill>
                  <a:schemeClr val="tx1"/>
                </a:solidFill>
                <a:latin typeface="Arial" pitchFamily="34" charset="0"/>
                <a:cs typeface="Arial" pitchFamily="34" charset="0"/>
              </a:endParaRPr>
            </a:p>
          </p:txBody>
        </p:sp>
        <p:sp>
          <p:nvSpPr>
            <p:cNvPr id="9" name="TextBox 8"/>
            <p:cNvSpPr txBox="1"/>
            <p:nvPr/>
          </p:nvSpPr>
          <p:spPr bwMode="auto">
            <a:xfrm>
              <a:off x="6781800" y="5257800"/>
              <a:ext cx="1945590" cy="26161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n-US" sz="1100" dirty="0" err="1">
                  <a:solidFill>
                    <a:schemeClr val="tx1"/>
                  </a:solidFill>
                  <a:latin typeface="Arial" pitchFamily="34" charset="0"/>
                  <a:cs typeface="Arial" pitchFamily="34" charset="0"/>
                </a:rPr>
                <a:t>Kiểm</a:t>
              </a:r>
              <a:r>
                <a:rPr lang="en-US" sz="1100" dirty="0">
                  <a:solidFill>
                    <a:schemeClr val="tx1"/>
                  </a:solidFill>
                  <a:latin typeface="Arial" pitchFamily="34" charset="0"/>
                  <a:cs typeface="Arial" pitchFamily="34" charset="0"/>
                </a:rPr>
                <a:t> </a:t>
              </a:r>
              <a:r>
                <a:rPr lang="en-US" sz="1100" dirty="0" err="1">
                  <a:solidFill>
                    <a:schemeClr val="tx1"/>
                  </a:solidFill>
                  <a:latin typeface="Arial" pitchFamily="34" charset="0"/>
                  <a:cs typeface="Arial" pitchFamily="34" charset="0"/>
                </a:rPr>
                <a:t>soát</a:t>
              </a:r>
              <a:r>
                <a:rPr lang="en-US" sz="1100" dirty="0">
                  <a:solidFill>
                    <a:schemeClr val="tx1"/>
                  </a:solidFill>
                  <a:latin typeface="Arial" pitchFamily="34" charset="0"/>
                  <a:cs typeface="Arial" pitchFamily="34" charset="0"/>
                </a:rPr>
                <a:t> </a:t>
              </a:r>
              <a:r>
                <a:rPr lang="en-US" sz="1100" dirty="0" err="1">
                  <a:solidFill>
                    <a:schemeClr val="tx1"/>
                  </a:solidFill>
                  <a:latin typeface="Arial" pitchFamily="34" charset="0"/>
                  <a:cs typeface="Arial" pitchFamily="34" charset="0"/>
                </a:rPr>
                <a:t>tham</a:t>
              </a:r>
              <a:r>
                <a:rPr lang="en-US" sz="1100" dirty="0">
                  <a:solidFill>
                    <a:schemeClr val="tx1"/>
                  </a:solidFill>
                  <a:latin typeface="Arial" pitchFamily="34" charset="0"/>
                  <a:cs typeface="Arial" pitchFamily="34" charset="0"/>
                </a:rPr>
                <a:t> </a:t>
              </a:r>
              <a:r>
                <a:rPr lang="en-US" sz="1100" dirty="0" err="1">
                  <a:solidFill>
                    <a:schemeClr val="tx1"/>
                  </a:solidFill>
                  <a:latin typeface="Arial" pitchFamily="34" charset="0"/>
                  <a:cs typeface="Arial" pitchFamily="34" charset="0"/>
                </a:rPr>
                <a:t>nhũng</a:t>
              </a:r>
              <a:endParaRPr lang="en-GB" sz="1100" dirty="0">
                <a:solidFill>
                  <a:schemeClr val="tx1"/>
                </a:solidFill>
                <a:latin typeface="Arial" pitchFamily="34" charset="0"/>
                <a:cs typeface="Arial" pitchFamily="34" charset="0"/>
              </a:endParaRPr>
            </a:p>
          </p:txBody>
        </p:sp>
        <p:sp>
          <p:nvSpPr>
            <p:cNvPr id="10" name="TextBox 9"/>
            <p:cNvSpPr txBox="1"/>
            <p:nvPr/>
          </p:nvSpPr>
          <p:spPr bwMode="auto">
            <a:xfrm>
              <a:off x="6781800" y="5562600"/>
              <a:ext cx="1945590" cy="26161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n-US" sz="1100" dirty="0" err="1">
                  <a:solidFill>
                    <a:schemeClr val="tx1"/>
                  </a:solidFill>
                  <a:latin typeface="Arial" pitchFamily="34" charset="0"/>
                  <a:cs typeface="Arial" pitchFamily="34" charset="0"/>
                </a:rPr>
                <a:t>Thủ</a:t>
              </a:r>
              <a:r>
                <a:rPr lang="en-US" sz="1100" dirty="0">
                  <a:solidFill>
                    <a:schemeClr val="tx1"/>
                  </a:solidFill>
                  <a:latin typeface="Arial" pitchFamily="34" charset="0"/>
                  <a:cs typeface="Arial" pitchFamily="34" charset="0"/>
                </a:rPr>
                <a:t> </a:t>
              </a:r>
              <a:r>
                <a:rPr lang="en-US" sz="1100" dirty="0" err="1">
                  <a:solidFill>
                    <a:schemeClr val="tx1"/>
                  </a:solidFill>
                  <a:latin typeface="Arial" pitchFamily="34" charset="0"/>
                  <a:cs typeface="Arial" pitchFamily="34" charset="0"/>
                </a:rPr>
                <a:t>tục</a:t>
              </a:r>
              <a:r>
                <a:rPr lang="en-US" sz="1100" dirty="0">
                  <a:solidFill>
                    <a:schemeClr val="tx1"/>
                  </a:solidFill>
                  <a:latin typeface="Arial" pitchFamily="34" charset="0"/>
                  <a:cs typeface="Arial" pitchFamily="34" charset="0"/>
                </a:rPr>
                <a:t> </a:t>
              </a:r>
              <a:r>
                <a:rPr lang="en-US" sz="1100" dirty="0" err="1">
                  <a:solidFill>
                    <a:schemeClr val="tx1"/>
                  </a:solidFill>
                  <a:latin typeface="Arial" pitchFamily="34" charset="0"/>
                  <a:cs typeface="Arial" pitchFamily="34" charset="0"/>
                </a:rPr>
                <a:t>hành</a:t>
              </a:r>
              <a:r>
                <a:rPr lang="en-US" sz="1100" dirty="0">
                  <a:solidFill>
                    <a:schemeClr val="tx1"/>
                  </a:solidFill>
                  <a:latin typeface="Arial" pitchFamily="34" charset="0"/>
                  <a:cs typeface="Arial" pitchFamily="34" charset="0"/>
                </a:rPr>
                <a:t> </a:t>
              </a:r>
              <a:r>
                <a:rPr lang="en-US" sz="1100" dirty="0" err="1">
                  <a:solidFill>
                    <a:schemeClr val="tx1"/>
                  </a:solidFill>
                  <a:latin typeface="Arial" pitchFamily="34" charset="0"/>
                  <a:cs typeface="Arial" pitchFamily="34" charset="0"/>
                </a:rPr>
                <a:t>chính</a:t>
              </a:r>
              <a:r>
                <a:rPr lang="en-US" sz="1100" dirty="0">
                  <a:solidFill>
                    <a:schemeClr val="tx1"/>
                  </a:solidFill>
                  <a:latin typeface="Arial" pitchFamily="34" charset="0"/>
                  <a:cs typeface="Arial" pitchFamily="34" charset="0"/>
                </a:rPr>
                <a:t> </a:t>
              </a:r>
              <a:r>
                <a:rPr lang="en-US" sz="1100" dirty="0" err="1">
                  <a:solidFill>
                    <a:schemeClr val="tx1"/>
                  </a:solidFill>
                  <a:latin typeface="Arial" pitchFamily="34" charset="0"/>
                  <a:cs typeface="Arial" pitchFamily="34" charset="0"/>
                </a:rPr>
                <a:t>công</a:t>
              </a:r>
              <a:endParaRPr lang="en-GB" sz="1100" dirty="0">
                <a:solidFill>
                  <a:schemeClr val="tx1"/>
                </a:solidFill>
                <a:latin typeface="Arial" pitchFamily="34" charset="0"/>
                <a:cs typeface="Arial" pitchFamily="34" charset="0"/>
              </a:endParaRPr>
            </a:p>
          </p:txBody>
        </p:sp>
        <p:sp>
          <p:nvSpPr>
            <p:cNvPr id="11" name="TextBox 10"/>
            <p:cNvSpPr txBox="1"/>
            <p:nvPr/>
          </p:nvSpPr>
          <p:spPr bwMode="auto">
            <a:xfrm>
              <a:off x="6781800" y="5867400"/>
              <a:ext cx="1945590" cy="26161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n-US" sz="1100" dirty="0" err="1" smtClean="0">
                  <a:solidFill>
                    <a:schemeClr val="tx1"/>
                  </a:solidFill>
                  <a:latin typeface="Arial" pitchFamily="34" charset="0"/>
                  <a:cs typeface="Arial" pitchFamily="34" charset="0"/>
                </a:rPr>
                <a:t>Cung</a:t>
              </a:r>
              <a:r>
                <a:rPr lang="en-US" sz="1100" dirty="0" smtClean="0">
                  <a:solidFill>
                    <a:schemeClr val="tx1"/>
                  </a:solidFill>
                  <a:latin typeface="Arial" pitchFamily="34" charset="0"/>
                  <a:cs typeface="Arial" pitchFamily="34" charset="0"/>
                </a:rPr>
                <a:t> </a:t>
              </a:r>
              <a:r>
                <a:rPr lang="en-US" sz="1100" dirty="0" err="1" smtClean="0">
                  <a:solidFill>
                    <a:schemeClr val="tx1"/>
                  </a:solidFill>
                  <a:latin typeface="Arial" pitchFamily="34" charset="0"/>
                  <a:cs typeface="Arial" pitchFamily="34" charset="0"/>
                </a:rPr>
                <a:t>ứng</a:t>
              </a:r>
              <a:r>
                <a:rPr lang="en-US" sz="1100" dirty="0" smtClean="0">
                  <a:solidFill>
                    <a:schemeClr val="tx1"/>
                  </a:solidFill>
                  <a:latin typeface="Arial" pitchFamily="34" charset="0"/>
                  <a:cs typeface="Arial" pitchFamily="34" charset="0"/>
                </a:rPr>
                <a:t> </a:t>
              </a:r>
              <a:r>
                <a:rPr lang="en-US" sz="1100" dirty="0" err="1" smtClean="0">
                  <a:solidFill>
                    <a:schemeClr val="tx1"/>
                  </a:solidFill>
                  <a:latin typeface="Arial" pitchFamily="34" charset="0"/>
                  <a:cs typeface="Arial" pitchFamily="34" charset="0"/>
                </a:rPr>
                <a:t>dịch</a:t>
              </a:r>
              <a:r>
                <a:rPr lang="en-US" sz="1100" dirty="0" smtClean="0">
                  <a:solidFill>
                    <a:schemeClr val="tx1"/>
                  </a:solidFill>
                  <a:latin typeface="Arial" pitchFamily="34" charset="0"/>
                  <a:cs typeface="Arial" pitchFamily="34" charset="0"/>
                </a:rPr>
                <a:t> </a:t>
              </a:r>
              <a:r>
                <a:rPr lang="en-US" sz="1100" dirty="0" err="1">
                  <a:solidFill>
                    <a:schemeClr val="tx1"/>
                  </a:solidFill>
                  <a:latin typeface="Arial" pitchFamily="34" charset="0"/>
                  <a:cs typeface="Arial" pitchFamily="34" charset="0"/>
                </a:rPr>
                <a:t>vụ</a:t>
              </a:r>
              <a:r>
                <a:rPr lang="en-US" sz="1100" dirty="0">
                  <a:solidFill>
                    <a:schemeClr val="tx1"/>
                  </a:solidFill>
                  <a:latin typeface="Arial" pitchFamily="34" charset="0"/>
                  <a:cs typeface="Arial" pitchFamily="34" charset="0"/>
                </a:rPr>
                <a:t> </a:t>
              </a:r>
              <a:r>
                <a:rPr lang="en-US" sz="1100" dirty="0" err="1">
                  <a:solidFill>
                    <a:schemeClr val="tx1"/>
                  </a:solidFill>
                  <a:latin typeface="Arial" pitchFamily="34" charset="0"/>
                  <a:cs typeface="Arial" pitchFamily="34" charset="0"/>
                </a:rPr>
                <a:t>công</a:t>
              </a:r>
              <a:endParaRPr lang="en-GB" sz="1100" dirty="0">
                <a:solidFill>
                  <a:schemeClr val="tx1"/>
                </a:solidFill>
                <a:latin typeface="Arial" pitchFamily="34" charset="0"/>
                <a:cs typeface="Arial" pitchFamily="34" charset="0"/>
              </a:endParaRPr>
            </a:p>
          </p:txBody>
        </p:sp>
      </p:grpSp>
      <p:sp>
        <p:nvSpPr>
          <p:cNvPr id="13" name="TextBox 12"/>
          <p:cNvSpPr txBox="1"/>
          <p:nvPr/>
        </p:nvSpPr>
        <p:spPr>
          <a:xfrm>
            <a:off x="152400" y="6193440"/>
            <a:ext cx="8839200"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a:t>
            </a:r>
            <a:r>
              <a:rPr lang="en-US" sz="900" dirty="0" smtClean="0">
                <a:latin typeface="Arial" pitchFamily="34" charset="0"/>
                <a:cs typeface="Arial" pitchFamily="34" charset="0"/>
              </a:rPr>
              <a:t>Nam</a:t>
            </a:r>
            <a:r>
              <a:rPr lang="en-US" sz="900" spc="-10" dirty="0" smtClean="0">
                <a:latin typeface="Arial" pitchFamily="34" charset="0"/>
                <a:cs typeface="Arial" pitchFamily="34" charset="0"/>
              </a:rPr>
              <a:t>, tr. 118</a:t>
            </a:r>
            <a:endParaRPr lang="en-GB" sz="1050" dirty="0">
              <a:latin typeface="Arial" pitchFamily="34" charset="0"/>
              <a:cs typeface="Arial" pitchFamily="34" charset="0"/>
            </a:endParaRPr>
          </a:p>
        </p:txBody>
      </p:sp>
    </p:spTree>
    <p:extLst>
      <p:ext uri="{BB962C8B-B14F-4D97-AF65-F5344CB8AC3E}">
        <p14:creationId xmlns="" xmlns:p14="http://schemas.microsoft.com/office/powerpoint/2010/main" val="26122209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0"/>
            <a:ext cx="8763000" cy="646331"/>
          </a:xfrm>
          <a:prstGeom prst="rect">
            <a:avLst/>
          </a:prstGeom>
        </p:spPr>
        <p:txBody>
          <a:bodyPr wrap="square">
            <a:spAutoFit/>
          </a:bodyPr>
          <a:lstStyle/>
          <a:p>
            <a:pPr algn="ctr"/>
            <a:r>
              <a:rPr lang="en-GB" b="1" dirty="0" err="1" smtClean="0"/>
              <a:t>Biểu</a:t>
            </a:r>
            <a:r>
              <a:rPr lang="en-GB" b="1" dirty="0" smtClean="0"/>
              <a:t> </a:t>
            </a:r>
            <a:r>
              <a:rPr lang="en-GB" b="1" dirty="0" err="1" smtClean="0"/>
              <a:t>đồ</a:t>
            </a:r>
            <a:r>
              <a:rPr lang="en-GB" b="1" dirty="0" smtClean="0"/>
              <a:t> 3.7h: </a:t>
            </a:r>
            <a:r>
              <a:rPr lang="en-GB" b="1" dirty="0" err="1" smtClean="0"/>
              <a:t>Chỉ</a:t>
            </a:r>
            <a:r>
              <a:rPr lang="en-GB" b="1" dirty="0" smtClean="0"/>
              <a:t> </a:t>
            </a:r>
            <a:r>
              <a:rPr lang="en-GB" b="1" dirty="0" err="1" smtClean="0"/>
              <a:t>số</a:t>
            </a:r>
            <a:r>
              <a:rPr lang="en-GB" b="1" dirty="0" smtClean="0"/>
              <a:t> PAPI 2011 </a:t>
            </a:r>
            <a:r>
              <a:rPr lang="en-GB" b="1" dirty="0" err="1" smtClean="0"/>
              <a:t>tổng</a:t>
            </a:r>
            <a:r>
              <a:rPr lang="en-GB" b="1" dirty="0" smtClean="0"/>
              <a:t> </a:t>
            </a:r>
            <a:r>
              <a:rPr lang="en-GB" b="1" dirty="0" err="1" smtClean="0"/>
              <a:t>hợp</a:t>
            </a:r>
            <a:r>
              <a:rPr lang="en-GB" b="1" dirty="0" smtClean="0"/>
              <a:t> </a:t>
            </a:r>
            <a:r>
              <a:rPr lang="en-GB" b="1" dirty="0" err="1" smtClean="0"/>
              <a:t>có</a:t>
            </a:r>
            <a:r>
              <a:rPr lang="en-GB" b="1" dirty="0" smtClean="0"/>
              <a:t> </a:t>
            </a:r>
            <a:r>
              <a:rPr lang="en-GB" b="1" dirty="0" err="1" smtClean="0"/>
              <a:t>trọng</a:t>
            </a:r>
            <a:r>
              <a:rPr lang="en-GB" b="1" dirty="0" smtClean="0"/>
              <a:t> </a:t>
            </a:r>
            <a:r>
              <a:rPr lang="en-GB" b="1" dirty="0" err="1" smtClean="0"/>
              <a:t>số</a:t>
            </a:r>
            <a:r>
              <a:rPr lang="en-GB" b="1" dirty="0" smtClean="0"/>
              <a:t> </a:t>
            </a:r>
            <a:br>
              <a:rPr lang="en-GB" b="1" dirty="0" smtClean="0"/>
            </a:br>
            <a:r>
              <a:rPr lang="en-GB" dirty="0" smtClean="0"/>
              <a:t>(</a:t>
            </a:r>
            <a:r>
              <a:rPr lang="en-GB" dirty="0" err="1" smtClean="0"/>
              <a:t>với</a:t>
            </a:r>
            <a:r>
              <a:rPr lang="en-GB" dirty="0" smtClean="0"/>
              <a:t> </a:t>
            </a:r>
            <a:r>
              <a:rPr lang="en-GB" dirty="0" err="1" smtClean="0"/>
              <a:t>khoảng</a:t>
            </a:r>
            <a:r>
              <a:rPr lang="en-GB" dirty="0" smtClean="0"/>
              <a:t> tin </a:t>
            </a:r>
            <a:r>
              <a:rPr lang="en-GB" dirty="0" err="1" smtClean="0"/>
              <a:t>cậy</a:t>
            </a:r>
            <a:r>
              <a:rPr lang="en-GB" dirty="0" smtClean="0"/>
              <a:t> 95%)</a:t>
            </a:r>
            <a:endParaRPr lang="en-GB" dirty="0">
              <a:solidFill>
                <a:srgbClr val="FF0000"/>
              </a:solidFill>
              <a:latin typeface="Arial" pitchFamily="34" charset="0"/>
              <a:cs typeface="Arial" pitchFamily="34" charset="0"/>
            </a:endParaRPr>
          </a:p>
        </p:txBody>
      </p:sp>
      <p:graphicFrame>
        <p:nvGraphicFramePr>
          <p:cNvPr id="4" name="Chart 3"/>
          <p:cNvGraphicFramePr>
            <a:graphicFrameLocks noGrp="1"/>
          </p:cNvGraphicFramePr>
          <p:nvPr/>
        </p:nvGraphicFramePr>
        <p:xfrm>
          <a:off x="228601" y="457200"/>
          <a:ext cx="8763000" cy="5715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00" y="6193440"/>
            <a:ext cx="8839200"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a:t>
            </a:r>
            <a:r>
              <a:rPr lang="en-US" sz="900" dirty="0" smtClean="0">
                <a:latin typeface="Arial" pitchFamily="34" charset="0"/>
                <a:cs typeface="Arial" pitchFamily="34" charset="0"/>
              </a:rPr>
              <a:t>Nam</a:t>
            </a:r>
            <a:r>
              <a:rPr lang="en-US" sz="900" spc="-10" dirty="0" smtClean="0">
                <a:latin typeface="Arial" pitchFamily="34" charset="0"/>
                <a:cs typeface="Arial" pitchFamily="34" charset="0"/>
              </a:rPr>
              <a:t>, tr. 119</a:t>
            </a:r>
            <a:endParaRPr lang="en-GB" sz="1050" dirty="0">
              <a:latin typeface="Arial" pitchFamily="34" charset="0"/>
              <a:cs typeface="Arial" pitchFamily="34" charset="0"/>
            </a:endParaRPr>
          </a:p>
        </p:txBody>
      </p:sp>
    </p:spTree>
    <p:extLst>
      <p:ext uri="{BB962C8B-B14F-4D97-AF65-F5344CB8AC3E}">
        <p14:creationId xmlns="" xmlns:p14="http://schemas.microsoft.com/office/powerpoint/2010/main" val="2274244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0"/>
            <a:ext cx="8763000" cy="369332"/>
          </a:xfrm>
          <a:prstGeom prst="rect">
            <a:avLst/>
          </a:prstGeom>
        </p:spPr>
        <p:txBody>
          <a:bodyPr wrap="square">
            <a:spAutoFit/>
          </a:bodyPr>
          <a:lstStyle/>
          <a:p>
            <a:pPr algn="ctr"/>
            <a:r>
              <a:rPr lang="en-GB" b="1" dirty="0" err="1" smtClean="0"/>
              <a:t>Biểu</a:t>
            </a:r>
            <a:r>
              <a:rPr lang="en-GB" b="1" dirty="0" smtClean="0"/>
              <a:t> </a:t>
            </a:r>
            <a:r>
              <a:rPr lang="en-GB" b="1" dirty="0" err="1" smtClean="0"/>
              <a:t>đồ</a:t>
            </a:r>
            <a:r>
              <a:rPr lang="en-GB" b="1" dirty="0" smtClean="0"/>
              <a:t> 3.7i: </a:t>
            </a:r>
            <a:r>
              <a:rPr lang="en-GB" b="1" dirty="0" err="1" smtClean="0"/>
              <a:t>Mối</a:t>
            </a:r>
            <a:r>
              <a:rPr lang="en-GB" b="1" dirty="0" smtClean="0"/>
              <a:t> </a:t>
            </a:r>
            <a:r>
              <a:rPr lang="en-GB" b="1" dirty="0" err="1" smtClean="0"/>
              <a:t>tương</a:t>
            </a:r>
            <a:r>
              <a:rPr lang="en-GB" b="1" dirty="0" smtClean="0"/>
              <a:t> </a:t>
            </a:r>
            <a:r>
              <a:rPr lang="en-GB" b="1" dirty="0" err="1" smtClean="0"/>
              <a:t>quan</a:t>
            </a:r>
            <a:r>
              <a:rPr lang="en-GB" b="1" dirty="0" smtClean="0"/>
              <a:t> </a:t>
            </a:r>
            <a:r>
              <a:rPr lang="en-GB" b="1" dirty="0" err="1" smtClean="0"/>
              <a:t>giữa</a:t>
            </a:r>
            <a:r>
              <a:rPr lang="en-GB" b="1" dirty="0" smtClean="0"/>
              <a:t> </a:t>
            </a:r>
            <a:r>
              <a:rPr lang="en-GB" b="1" dirty="0" err="1" smtClean="0"/>
              <a:t>Chỉ</a:t>
            </a:r>
            <a:r>
              <a:rPr lang="en-GB" b="1" dirty="0" smtClean="0"/>
              <a:t> </a:t>
            </a:r>
            <a:r>
              <a:rPr lang="en-GB" b="1" dirty="0" err="1" smtClean="0"/>
              <a:t>số</a:t>
            </a:r>
            <a:r>
              <a:rPr lang="en-GB" b="1" dirty="0" smtClean="0"/>
              <a:t> PAPI 2010 </a:t>
            </a:r>
            <a:r>
              <a:rPr lang="en-GB" b="1" dirty="0" err="1" smtClean="0"/>
              <a:t>và</a:t>
            </a:r>
            <a:r>
              <a:rPr lang="en-GB" b="1" dirty="0" smtClean="0"/>
              <a:t> </a:t>
            </a:r>
            <a:r>
              <a:rPr lang="en-GB" b="1" dirty="0" err="1" smtClean="0"/>
              <a:t>Chỉ</a:t>
            </a:r>
            <a:r>
              <a:rPr lang="en-GB" b="1" dirty="0" smtClean="0"/>
              <a:t> </a:t>
            </a:r>
            <a:r>
              <a:rPr lang="en-GB" b="1" dirty="0" err="1" smtClean="0"/>
              <a:t>số</a:t>
            </a:r>
            <a:r>
              <a:rPr lang="en-GB" b="1" dirty="0" smtClean="0"/>
              <a:t> PAPI 2011</a:t>
            </a:r>
          </a:p>
        </p:txBody>
      </p:sp>
      <p:grpSp>
        <p:nvGrpSpPr>
          <p:cNvPr id="11" name="Group 10"/>
          <p:cNvGrpSpPr/>
          <p:nvPr/>
        </p:nvGrpSpPr>
        <p:grpSpPr>
          <a:xfrm>
            <a:off x="381000" y="381001"/>
            <a:ext cx="8382000" cy="5867400"/>
            <a:chOff x="152400" y="381000"/>
            <a:chExt cx="8991600" cy="6476999"/>
          </a:xfrm>
        </p:grpSpPr>
        <p:pic>
          <p:nvPicPr>
            <p:cNvPr id="7" name="Picture 6"/>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381000"/>
              <a:ext cx="8991600" cy="6476999"/>
            </a:xfrm>
            <a:prstGeom prst="rect">
              <a:avLst/>
            </a:prstGeom>
            <a:noFill/>
            <a:extLst/>
          </p:spPr>
        </p:pic>
        <p:sp>
          <p:nvSpPr>
            <p:cNvPr id="4" name="TextBox 3"/>
            <p:cNvSpPr txBox="1"/>
            <p:nvPr/>
          </p:nvSpPr>
          <p:spPr bwMode="auto">
            <a:xfrm rot="16200000">
              <a:off x="-1459319" y="2586931"/>
              <a:ext cx="3652838" cy="307777"/>
            </a:xfrm>
            <a:prstGeom prst="rect">
              <a:avLst/>
            </a:prstGeom>
            <a:solidFill>
              <a:srgbClr val="EAF1FA"/>
            </a:solid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1400" b="1" dirty="0" err="1" smtClean="0">
                  <a:solidFill>
                    <a:schemeClr val="tx1"/>
                  </a:solidFill>
                  <a:latin typeface="Arial" pitchFamily="34" charset="0"/>
                  <a:cs typeface="Arial" pitchFamily="34" charset="0"/>
                </a:rPr>
                <a:t>Chỉ</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số</a:t>
              </a:r>
              <a:r>
                <a:rPr lang="en-US" sz="1400" b="1" dirty="0" smtClean="0">
                  <a:solidFill>
                    <a:schemeClr val="tx1"/>
                  </a:solidFill>
                  <a:latin typeface="Arial" pitchFamily="34" charset="0"/>
                  <a:cs typeface="Arial" pitchFamily="34" charset="0"/>
                </a:rPr>
                <a:t> PAPI 2011 </a:t>
              </a:r>
              <a:r>
                <a:rPr lang="en-US" sz="1400" b="1" dirty="0" err="1" smtClean="0">
                  <a:solidFill>
                    <a:schemeClr val="tx1"/>
                  </a:solidFill>
                  <a:latin typeface="Arial" pitchFamily="34" charset="0"/>
                  <a:cs typeface="Arial" pitchFamily="34" charset="0"/>
                </a:rPr>
                <a:t>có</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trọng</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số</a:t>
              </a:r>
              <a:endParaRPr lang="en-GB" sz="1400" b="1" dirty="0">
                <a:solidFill>
                  <a:schemeClr val="tx1"/>
                </a:solidFill>
                <a:latin typeface="Arial" pitchFamily="34" charset="0"/>
                <a:cs typeface="Arial" pitchFamily="34" charset="0"/>
              </a:endParaRPr>
            </a:p>
          </p:txBody>
        </p:sp>
        <p:sp>
          <p:nvSpPr>
            <p:cNvPr id="6" name="TextBox 5"/>
            <p:cNvSpPr txBox="1"/>
            <p:nvPr/>
          </p:nvSpPr>
          <p:spPr bwMode="auto">
            <a:xfrm>
              <a:off x="2743200" y="5410200"/>
              <a:ext cx="3652838" cy="307777"/>
            </a:xfrm>
            <a:prstGeom prst="rect">
              <a:avLst/>
            </a:prstGeom>
            <a:solidFill>
              <a:srgbClr val="EAF1FA"/>
            </a:solid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1400" b="1" dirty="0" err="1" smtClean="0">
                  <a:solidFill>
                    <a:schemeClr val="tx1"/>
                  </a:solidFill>
                  <a:latin typeface="Arial" pitchFamily="34" charset="0"/>
                  <a:cs typeface="Arial" pitchFamily="34" charset="0"/>
                </a:rPr>
                <a:t>Chỉ</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số</a:t>
              </a:r>
              <a:r>
                <a:rPr lang="en-US" sz="1400" b="1" dirty="0" smtClean="0">
                  <a:solidFill>
                    <a:schemeClr val="tx1"/>
                  </a:solidFill>
                  <a:latin typeface="Arial" pitchFamily="34" charset="0"/>
                  <a:cs typeface="Arial" pitchFamily="34" charset="0"/>
                </a:rPr>
                <a:t> PAPI 2010 </a:t>
              </a:r>
              <a:r>
                <a:rPr lang="en-US" sz="1400" b="1" dirty="0" err="1" smtClean="0">
                  <a:solidFill>
                    <a:schemeClr val="tx1"/>
                  </a:solidFill>
                  <a:latin typeface="Arial" pitchFamily="34" charset="0"/>
                  <a:cs typeface="Arial" pitchFamily="34" charset="0"/>
                </a:rPr>
                <a:t>có</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trọng</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số</a:t>
              </a:r>
              <a:endParaRPr lang="en-GB" sz="1400" b="1" dirty="0">
                <a:solidFill>
                  <a:schemeClr val="tx1"/>
                </a:solidFill>
                <a:latin typeface="Arial" pitchFamily="34" charset="0"/>
                <a:cs typeface="Arial" pitchFamily="34" charset="0"/>
              </a:endParaRPr>
            </a:p>
          </p:txBody>
        </p:sp>
        <p:sp>
          <p:nvSpPr>
            <p:cNvPr id="8" name="TextBox 7"/>
            <p:cNvSpPr txBox="1"/>
            <p:nvPr/>
          </p:nvSpPr>
          <p:spPr bwMode="auto">
            <a:xfrm>
              <a:off x="2971800" y="6172200"/>
              <a:ext cx="2133600" cy="253916"/>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n-US" sz="1050" dirty="0" err="1" smtClean="0">
                  <a:solidFill>
                    <a:schemeClr val="tx1"/>
                  </a:solidFill>
                  <a:latin typeface="Arial" pitchFamily="34" charset="0"/>
                  <a:cs typeface="Arial" pitchFamily="34" charset="0"/>
                </a:rPr>
                <a:t>Chỉ</a:t>
              </a:r>
              <a:r>
                <a:rPr lang="en-US" sz="1050" dirty="0" smtClean="0">
                  <a:solidFill>
                    <a:schemeClr val="tx1"/>
                  </a:solidFill>
                  <a:latin typeface="Arial" pitchFamily="34" charset="0"/>
                  <a:cs typeface="Arial" pitchFamily="34" charset="0"/>
                </a:rPr>
                <a:t> </a:t>
              </a:r>
              <a:r>
                <a:rPr lang="en-US" sz="1050" dirty="0" err="1" smtClean="0">
                  <a:solidFill>
                    <a:schemeClr val="tx1"/>
                  </a:solidFill>
                  <a:latin typeface="Arial" pitchFamily="34" charset="0"/>
                  <a:cs typeface="Arial" pitchFamily="34" charset="0"/>
                </a:rPr>
                <a:t>số</a:t>
              </a:r>
              <a:r>
                <a:rPr lang="en-US" sz="1050" dirty="0" smtClean="0">
                  <a:solidFill>
                    <a:schemeClr val="tx1"/>
                  </a:solidFill>
                  <a:latin typeface="Arial" pitchFamily="34" charset="0"/>
                  <a:cs typeface="Arial" pitchFamily="34" charset="0"/>
                </a:rPr>
                <a:t> PAPI 2011 </a:t>
              </a:r>
              <a:r>
                <a:rPr lang="en-US" sz="1050" dirty="0" err="1" smtClean="0">
                  <a:solidFill>
                    <a:schemeClr val="tx1"/>
                  </a:solidFill>
                  <a:latin typeface="Arial" pitchFamily="34" charset="0"/>
                  <a:cs typeface="Arial" pitchFamily="34" charset="0"/>
                </a:rPr>
                <a:t>có</a:t>
              </a:r>
              <a:r>
                <a:rPr lang="en-US" sz="1050" dirty="0" smtClean="0">
                  <a:solidFill>
                    <a:schemeClr val="tx1"/>
                  </a:solidFill>
                  <a:latin typeface="Arial" pitchFamily="34" charset="0"/>
                  <a:cs typeface="Arial" pitchFamily="34" charset="0"/>
                </a:rPr>
                <a:t> </a:t>
              </a:r>
              <a:r>
                <a:rPr lang="en-US" sz="1050" dirty="0" err="1" smtClean="0">
                  <a:solidFill>
                    <a:schemeClr val="tx1"/>
                  </a:solidFill>
                  <a:latin typeface="Arial" pitchFamily="34" charset="0"/>
                  <a:cs typeface="Arial" pitchFamily="34" charset="0"/>
                </a:rPr>
                <a:t>trọng</a:t>
              </a:r>
              <a:r>
                <a:rPr lang="en-US" sz="1050" dirty="0" smtClean="0">
                  <a:solidFill>
                    <a:schemeClr val="tx1"/>
                  </a:solidFill>
                  <a:latin typeface="Arial" pitchFamily="34" charset="0"/>
                  <a:cs typeface="Arial" pitchFamily="34" charset="0"/>
                </a:rPr>
                <a:t> </a:t>
              </a:r>
              <a:r>
                <a:rPr lang="en-US" sz="1050" dirty="0" err="1" smtClean="0">
                  <a:solidFill>
                    <a:schemeClr val="tx1"/>
                  </a:solidFill>
                  <a:latin typeface="Arial" pitchFamily="34" charset="0"/>
                  <a:cs typeface="Arial" pitchFamily="34" charset="0"/>
                </a:rPr>
                <a:t>số</a:t>
              </a:r>
              <a:endParaRPr lang="en-GB" sz="1050" dirty="0">
                <a:solidFill>
                  <a:schemeClr val="tx1"/>
                </a:solidFill>
                <a:latin typeface="Arial" pitchFamily="34" charset="0"/>
                <a:cs typeface="Arial" pitchFamily="34" charset="0"/>
              </a:endParaRPr>
            </a:p>
          </p:txBody>
        </p:sp>
        <p:sp>
          <p:nvSpPr>
            <p:cNvPr id="9" name="TextBox 8"/>
            <p:cNvSpPr txBox="1"/>
            <p:nvPr/>
          </p:nvSpPr>
          <p:spPr bwMode="auto">
            <a:xfrm>
              <a:off x="2971800" y="5849779"/>
              <a:ext cx="1752600" cy="253916"/>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n-US" sz="1050" dirty="0" err="1">
                  <a:solidFill>
                    <a:schemeClr val="tx1"/>
                  </a:solidFill>
                  <a:latin typeface="Arial" pitchFamily="34" charset="0"/>
                  <a:cs typeface="Arial" pitchFamily="34" charset="0"/>
                </a:rPr>
                <a:t>Khoảng</a:t>
              </a:r>
              <a:r>
                <a:rPr lang="en-US" sz="1050" dirty="0">
                  <a:solidFill>
                    <a:schemeClr val="tx1"/>
                  </a:solidFill>
                  <a:latin typeface="Arial" pitchFamily="34" charset="0"/>
                  <a:cs typeface="Arial" pitchFamily="34" charset="0"/>
                </a:rPr>
                <a:t> tin </a:t>
              </a:r>
              <a:r>
                <a:rPr lang="en-US" sz="1050" dirty="0" err="1">
                  <a:solidFill>
                    <a:schemeClr val="tx1"/>
                  </a:solidFill>
                  <a:latin typeface="Arial" pitchFamily="34" charset="0"/>
                  <a:cs typeface="Arial" pitchFamily="34" charset="0"/>
                </a:rPr>
                <a:t>cậy</a:t>
              </a:r>
              <a:r>
                <a:rPr lang="en-US" sz="1050" dirty="0">
                  <a:solidFill>
                    <a:schemeClr val="tx1"/>
                  </a:solidFill>
                  <a:latin typeface="Arial" pitchFamily="34" charset="0"/>
                  <a:cs typeface="Arial" pitchFamily="34" charset="0"/>
                </a:rPr>
                <a:t> 95%</a:t>
              </a:r>
              <a:endParaRPr lang="en-GB" sz="1050" dirty="0">
                <a:solidFill>
                  <a:schemeClr val="tx1"/>
                </a:solidFill>
                <a:latin typeface="Arial" pitchFamily="34" charset="0"/>
                <a:cs typeface="Arial" pitchFamily="34" charset="0"/>
              </a:endParaRPr>
            </a:p>
          </p:txBody>
        </p:sp>
        <p:sp>
          <p:nvSpPr>
            <p:cNvPr id="10" name="TextBox 9"/>
            <p:cNvSpPr txBox="1"/>
            <p:nvPr/>
          </p:nvSpPr>
          <p:spPr bwMode="auto">
            <a:xfrm>
              <a:off x="5943600" y="5867400"/>
              <a:ext cx="1752600" cy="253916"/>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n-US" sz="1050" dirty="0" err="1" smtClean="0">
                  <a:solidFill>
                    <a:schemeClr val="tx1"/>
                  </a:solidFill>
                  <a:latin typeface="Arial" pitchFamily="34" charset="0"/>
                  <a:cs typeface="Arial" pitchFamily="34" charset="0"/>
                </a:rPr>
                <a:t>Đường</a:t>
              </a:r>
              <a:r>
                <a:rPr lang="en-US" sz="1050" dirty="0" smtClean="0">
                  <a:solidFill>
                    <a:schemeClr val="tx1"/>
                  </a:solidFill>
                  <a:latin typeface="Arial" pitchFamily="34" charset="0"/>
                  <a:cs typeface="Arial" pitchFamily="34" charset="0"/>
                </a:rPr>
                <a:t> </a:t>
              </a:r>
              <a:r>
                <a:rPr lang="en-US" sz="1050" dirty="0" err="1" smtClean="0">
                  <a:solidFill>
                    <a:schemeClr val="tx1"/>
                  </a:solidFill>
                  <a:latin typeface="Arial" pitchFamily="34" charset="0"/>
                  <a:cs typeface="Arial" pitchFamily="34" charset="0"/>
                </a:rPr>
                <a:t>hồi</a:t>
              </a:r>
              <a:r>
                <a:rPr lang="en-US" sz="1050" dirty="0" smtClean="0">
                  <a:solidFill>
                    <a:schemeClr val="tx1"/>
                  </a:solidFill>
                  <a:latin typeface="Arial" pitchFamily="34" charset="0"/>
                  <a:cs typeface="Arial" pitchFamily="34" charset="0"/>
                </a:rPr>
                <a:t> </a:t>
              </a:r>
              <a:r>
                <a:rPr lang="en-US" sz="1050" dirty="0" err="1" smtClean="0">
                  <a:solidFill>
                    <a:schemeClr val="tx1"/>
                  </a:solidFill>
                  <a:latin typeface="Arial" pitchFamily="34" charset="0"/>
                  <a:cs typeface="Arial" pitchFamily="34" charset="0"/>
                </a:rPr>
                <a:t>quy</a:t>
              </a:r>
              <a:endParaRPr lang="en-GB" sz="1050" dirty="0">
                <a:solidFill>
                  <a:schemeClr val="tx1"/>
                </a:solidFill>
                <a:latin typeface="Arial" pitchFamily="34" charset="0"/>
                <a:cs typeface="Arial" pitchFamily="34" charset="0"/>
              </a:endParaRPr>
            </a:p>
          </p:txBody>
        </p:sp>
      </p:grpSp>
      <p:sp>
        <p:nvSpPr>
          <p:cNvPr id="12" name="TextBox 11"/>
          <p:cNvSpPr txBox="1"/>
          <p:nvPr/>
        </p:nvSpPr>
        <p:spPr>
          <a:xfrm>
            <a:off x="152400" y="6193440"/>
            <a:ext cx="8839200"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a:t>
            </a:r>
            <a:r>
              <a:rPr lang="en-US" sz="900" dirty="0" smtClean="0">
                <a:latin typeface="Arial" pitchFamily="34" charset="0"/>
                <a:cs typeface="Arial" pitchFamily="34" charset="0"/>
              </a:rPr>
              <a:t>Nam</a:t>
            </a:r>
            <a:r>
              <a:rPr lang="en-US" sz="900" spc="-10" dirty="0" smtClean="0">
                <a:latin typeface="Arial" pitchFamily="34" charset="0"/>
                <a:cs typeface="Arial" pitchFamily="34" charset="0"/>
              </a:rPr>
              <a:t>, tr. 120</a:t>
            </a:r>
            <a:endParaRPr lang="en-GB" sz="1050" dirty="0">
              <a:latin typeface="Arial" pitchFamily="34" charset="0"/>
              <a:cs typeface="Arial" pitchFamily="34" charset="0"/>
            </a:endParaRPr>
          </a:p>
        </p:txBody>
      </p:sp>
    </p:spTree>
    <p:extLst>
      <p:ext uri="{BB962C8B-B14F-4D97-AF65-F5344CB8AC3E}">
        <p14:creationId xmlns="" xmlns:p14="http://schemas.microsoft.com/office/powerpoint/2010/main" val="3353643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534400" cy="369332"/>
          </a:xfrm>
          <a:prstGeom prst="rect">
            <a:avLst/>
          </a:prstGeom>
        </p:spPr>
        <p:txBody>
          <a:bodyPr wrap="square">
            <a:spAutoFit/>
          </a:bodyPr>
          <a:lstStyle/>
          <a:p>
            <a:pPr algn="ctr"/>
            <a:r>
              <a:rPr lang="en-GB" b="1" dirty="0" err="1" smtClean="0"/>
              <a:t>Biểu</a:t>
            </a:r>
            <a:r>
              <a:rPr lang="en-GB" b="1" dirty="0" smtClean="0"/>
              <a:t> </a:t>
            </a:r>
            <a:r>
              <a:rPr lang="en-GB" b="1" dirty="0" err="1" smtClean="0"/>
              <a:t>đồ</a:t>
            </a:r>
            <a:r>
              <a:rPr lang="en-GB" b="1" dirty="0" smtClean="0"/>
              <a:t> 3.1b: </a:t>
            </a:r>
            <a:r>
              <a:rPr lang="en-GB" b="1" dirty="0" err="1" smtClean="0"/>
              <a:t>Tham</a:t>
            </a:r>
            <a:r>
              <a:rPr lang="en-GB" b="1" dirty="0" smtClean="0"/>
              <a:t> </a:t>
            </a:r>
            <a:r>
              <a:rPr lang="en-GB" b="1" dirty="0" err="1" smtClean="0"/>
              <a:t>gia</a:t>
            </a:r>
            <a:r>
              <a:rPr lang="en-GB" b="1" dirty="0" smtClean="0"/>
              <a:t> </a:t>
            </a:r>
            <a:r>
              <a:rPr lang="en-GB" b="1" dirty="0" err="1" smtClean="0"/>
              <a:t>của</a:t>
            </a:r>
            <a:r>
              <a:rPr lang="en-GB" b="1" dirty="0" smtClean="0"/>
              <a:t> </a:t>
            </a:r>
            <a:r>
              <a:rPr lang="en-GB" b="1" dirty="0" err="1" smtClean="0"/>
              <a:t>người</a:t>
            </a:r>
            <a:r>
              <a:rPr lang="en-GB" b="1" dirty="0" smtClean="0"/>
              <a:t> </a:t>
            </a:r>
            <a:r>
              <a:rPr lang="en-GB" b="1" dirty="0" err="1" smtClean="0"/>
              <a:t>dân</a:t>
            </a:r>
            <a:r>
              <a:rPr lang="en-GB" b="1" dirty="0" smtClean="0"/>
              <a:t> ở </a:t>
            </a:r>
            <a:r>
              <a:rPr lang="en-GB" b="1" dirty="0" err="1" smtClean="0"/>
              <a:t>cấp</a:t>
            </a:r>
            <a:r>
              <a:rPr lang="en-GB" b="1" dirty="0" smtClean="0"/>
              <a:t> </a:t>
            </a:r>
            <a:r>
              <a:rPr lang="en-GB" b="1" dirty="0" err="1" smtClean="0"/>
              <a:t>cơ</a:t>
            </a:r>
            <a:r>
              <a:rPr lang="en-GB" b="1" dirty="0" smtClean="0"/>
              <a:t> </a:t>
            </a:r>
            <a:r>
              <a:rPr lang="en-GB" b="1" dirty="0" err="1" smtClean="0"/>
              <a:t>sở</a:t>
            </a:r>
            <a:r>
              <a:rPr lang="en-GB" b="1" dirty="0" smtClean="0"/>
              <a:t> (</a:t>
            </a:r>
            <a:r>
              <a:rPr lang="en-GB" b="1" dirty="0" err="1" smtClean="0"/>
              <a:t>với</a:t>
            </a:r>
            <a:r>
              <a:rPr lang="en-GB" b="1" dirty="0" smtClean="0"/>
              <a:t> </a:t>
            </a:r>
            <a:r>
              <a:rPr lang="en-GB" b="1" dirty="0" err="1" smtClean="0"/>
              <a:t>khoảng</a:t>
            </a:r>
            <a:r>
              <a:rPr lang="en-GB" b="1" dirty="0" smtClean="0"/>
              <a:t> tin </a:t>
            </a:r>
            <a:r>
              <a:rPr lang="en-GB" b="1" dirty="0" err="1" smtClean="0"/>
              <a:t>cậy</a:t>
            </a:r>
            <a:r>
              <a:rPr lang="en-GB" b="1" dirty="0" smtClean="0"/>
              <a:t> 95%)</a:t>
            </a:r>
          </a:p>
        </p:txBody>
      </p:sp>
      <p:graphicFrame>
        <p:nvGraphicFramePr>
          <p:cNvPr id="4" name="Chart 3"/>
          <p:cNvGraphicFramePr>
            <a:graphicFrameLocks noGrp="1"/>
          </p:cNvGraphicFramePr>
          <p:nvPr/>
        </p:nvGraphicFramePr>
        <p:xfrm>
          <a:off x="0" y="762000"/>
          <a:ext cx="90678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52400" y="6193440"/>
            <a:ext cx="8839200"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a:t>
            </a:r>
            <a:r>
              <a:rPr lang="en-US" sz="900" dirty="0" smtClean="0">
                <a:latin typeface="Arial" pitchFamily="34" charset="0"/>
                <a:cs typeface="Arial" pitchFamily="34" charset="0"/>
              </a:rPr>
              <a:t>Nam, tr. 34</a:t>
            </a:r>
            <a:endParaRPr lang="en-GB" sz="1050" dirty="0">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0"/>
            <a:ext cx="8763000" cy="369332"/>
          </a:xfrm>
          <a:prstGeom prst="rect">
            <a:avLst/>
          </a:prstGeom>
        </p:spPr>
        <p:txBody>
          <a:bodyPr wrap="square">
            <a:spAutoFit/>
          </a:bodyPr>
          <a:lstStyle/>
          <a:p>
            <a:pPr algn="ctr"/>
            <a:r>
              <a:rPr lang="en-GB" b="1" dirty="0" err="1" smtClean="0"/>
              <a:t>Biểu</a:t>
            </a:r>
            <a:r>
              <a:rPr lang="en-GB" b="1" dirty="0" smtClean="0"/>
              <a:t> </a:t>
            </a:r>
            <a:r>
              <a:rPr lang="en-GB" b="1" dirty="0" err="1" smtClean="0"/>
              <a:t>đồ</a:t>
            </a:r>
            <a:r>
              <a:rPr lang="en-GB" b="1" dirty="0" smtClean="0"/>
              <a:t> 3.7k: </a:t>
            </a:r>
            <a:r>
              <a:rPr lang="en-GB" b="1" dirty="0" err="1" smtClean="0"/>
              <a:t>Mối</a:t>
            </a:r>
            <a:r>
              <a:rPr lang="en-GB" b="1" dirty="0" smtClean="0"/>
              <a:t> </a:t>
            </a:r>
            <a:r>
              <a:rPr lang="en-GB" b="1" dirty="0" err="1" smtClean="0"/>
              <a:t>tương</a:t>
            </a:r>
            <a:r>
              <a:rPr lang="en-GB" b="1" dirty="0" smtClean="0"/>
              <a:t> </a:t>
            </a:r>
            <a:r>
              <a:rPr lang="en-GB" b="1" dirty="0" err="1" smtClean="0"/>
              <a:t>quan</a:t>
            </a:r>
            <a:r>
              <a:rPr lang="en-GB" b="1" dirty="0" smtClean="0"/>
              <a:t> </a:t>
            </a:r>
            <a:r>
              <a:rPr lang="en-GB" b="1" dirty="0" err="1" smtClean="0"/>
              <a:t>giữa</a:t>
            </a:r>
            <a:r>
              <a:rPr lang="en-GB" b="1" dirty="0" smtClean="0"/>
              <a:t> </a:t>
            </a:r>
            <a:r>
              <a:rPr lang="en-GB" b="1" dirty="0" err="1" smtClean="0"/>
              <a:t>Chỉ</a:t>
            </a:r>
            <a:r>
              <a:rPr lang="en-GB" b="1" dirty="0" smtClean="0"/>
              <a:t> </a:t>
            </a:r>
            <a:r>
              <a:rPr lang="en-GB" b="1" dirty="0" err="1" smtClean="0"/>
              <a:t>số</a:t>
            </a:r>
            <a:r>
              <a:rPr lang="en-GB" b="1" dirty="0" smtClean="0"/>
              <a:t> PAPI 2011 </a:t>
            </a:r>
            <a:r>
              <a:rPr lang="en-GB" b="1" dirty="0" err="1" smtClean="0"/>
              <a:t>và</a:t>
            </a:r>
            <a:r>
              <a:rPr lang="en-GB" b="1" dirty="0" smtClean="0"/>
              <a:t> </a:t>
            </a:r>
            <a:r>
              <a:rPr lang="en-GB" b="1" dirty="0" err="1" smtClean="0"/>
              <a:t>Chỉ</a:t>
            </a:r>
            <a:r>
              <a:rPr lang="en-GB" b="1" dirty="0" smtClean="0"/>
              <a:t> </a:t>
            </a:r>
            <a:r>
              <a:rPr lang="en-GB" b="1" dirty="0" err="1" smtClean="0"/>
              <a:t>số</a:t>
            </a:r>
            <a:r>
              <a:rPr lang="en-GB" b="1" dirty="0" smtClean="0"/>
              <a:t> PCI 2011</a:t>
            </a:r>
          </a:p>
        </p:txBody>
      </p:sp>
      <p:grpSp>
        <p:nvGrpSpPr>
          <p:cNvPr id="11" name="Group 10"/>
          <p:cNvGrpSpPr/>
          <p:nvPr/>
        </p:nvGrpSpPr>
        <p:grpSpPr>
          <a:xfrm>
            <a:off x="304800" y="381000"/>
            <a:ext cx="8534400" cy="5791200"/>
            <a:chOff x="0" y="381000"/>
            <a:chExt cx="9144000" cy="6477000"/>
          </a:xfrm>
        </p:grpSpPr>
        <p:pic>
          <p:nvPicPr>
            <p:cNvPr id="4" name="Picture 3"/>
            <p:cNvPicPr/>
            <p:nvPr/>
          </p:nvPicPr>
          <p:blipFill>
            <a:blip r:embed="rId2" cstate="print"/>
            <a:srcRect/>
            <a:stretch>
              <a:fillRect/>
            </a:stretch>
          </p:blipFill>
          <p:spPr bwMode="auto">
            <a:xfrm>
              <a:off x="0" y="381000"/>
              <a:ext cx="9144000" cy="6477000"/>
            </a:xfrm>
            <a:prstGeom prst="rect">
              <a:avLst/>
            </a:prstGeom>
            <a:noFill/>
            <a:ln w="9525">
              <a:noFill/>
              <a:miter lim="800000"/>
              <a:headEnd/>
              <a:tailEnd/>
            </a:ln>
          </p:spPr>
        </p:pic>
        <p:sp>
          <p:nvSpPr>
            <p:cNvPr id="6" name="TextBox 5"/>
            <p:cNvSpPr txBox="1"/>
            <p:nvPr/>
          </p:nvSpPr>
          <p:spPr bwMode="auto">
            <a:xfrm rot="16200000">
              <a:off x="-1370708" y="2586931"/>
              <a:ext cx="3652838" cy="307777"/>
            </a:xfrm>
            <a:prstGeom prst="rect">
              <a:avLst/>
            </a:prstGeom>
            <a:solidFill>
              <a:srgbClr val="EAF1FA"/>
            </a:solid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1400" b="1" dirty="0" err="1" smtClean="0">
                  <a:solidFill>
                    <a:schemeClr val="tx1"/>
                  </a:solidFill>
                  <a:latin typeface="Arial" pitchFamily="34" charset="0"/>
                  <a:cs typeface="Arial" pitchFamily="34" charset="0"/>
                </a:rPr>
                <a:t>Chỉ</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số</a:t>
              </a:r>
              <a:r>
                <a:rPr lang="en-US" sz="1400" b="1" dirty="0" smtClean="0">
                  <a:solidFill>
                    <a:schemeClr val="tx1"/>
                  </a:solidFill>
                  <a:latin typeface="Arial" pitchFamily="34" charset="0"/>
                  <a:cs typeface="Arial" pitchFamily="34" charset="0"/>
                </a:rPr>
                <a:t> PAPI 2011 </a:t>
              </a:r>
              <a:r>
                <a:rPr lang="en-US" sz="1400" b="1" dirty="0" err="1" smtClean="0">
                  <a:solidFill>
                    <a:schemeClr val="tx1"/>
                  </a:solidFill>
                  <a:latin typeface="Arial" pitchFamily="34" charset="0"/>
                  <a:cs typeface="Arial" pitchFamily="34" charset="0"/>
                </a:rPr>
                <a:t>có</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trọng</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số</a:t>
              </a:r>
              <a:endParaRPr lang="en-GB" sz="1400" b="1" dirty="0">
                <a:solidFill>
                  <a:schemeClr val="tx1"/>
                </a:solidFill>
                <a:latin typeface="Arial" pitchFamily="34" charset="0"/>
                <a:cs typeface="Arial" pitchFamily="34" charset="0"/>
              </a:endParaRPr>
            </a:p>
          </p:txBody>
        </p:sp>
        <p:sp>
          <p:nvSpPr>
            <p:cNvPr id="7" name="TextBox 6"/>
            <p:cNvSpPr txBox="1"/>
            <p:nvPr/>
          </p:nvSpPr>
          <p:spPr bwMode="auto">
            <a:xfrm>
              <a:off x="2514600" y="5410200"/>
              <a:ext cx="4876800" cy="307777"/>
            </a:xfrm>
            <a:prstGeom prst="rect">
              <a:avLst/>
            </a:prstGeom>
            <a:solidFill>
              <a:srgbClr val="EAF1FA"/>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defRPr/>
              </a:pPr>
              <a:r>
                <a:rPr lang="en-US" sz="1400" b="1" dirty="0" err="1" smtClean="0">
                  <a:solidFill>
                    <a:schemeClr val="tx1"/>
                  </a:solidFill>
                  <a:latin typeface="Arial" pitchFamily="34" charset="0"/>
                  <a:cs typeface="Arial" pitchFamily="34" charset="0"/>
                </a:rPr>
                <a:t>Chỉ</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số</a:t>
              </a:r>
              <a:r>
                <a:rPr lang="en-US" sz="1400" b="1" dirty="0" smtClean="0">
                  <a:solidFill>
                    <a:schemeClr val="tx1"/>
                  </a:solidFill>
                  <a:latin typeface="Arial" pitchFamily="34" charset="0"/>
                  <a:cs typeface="Arial" pitchFamily="34" charset="0"/>
                </a:rPr>
                <a:t> PCI 2011</a:t>
              </a:r>
              <a:endParaRPr lang="en-GB" sz="1400" b="1" dirty="0">
                <a:solidFill>
                  <a:schemeClr val="tx1"/>
                </a:solidFill>
                <a:latin typeface="Arial" pitchFamily="34" charset="0"/>
                <a:cs typeface="Arial" pitchFamily="34" charset="0"/>
              </a:endParaRPr>
            </a:p>
          </p:txBody>
        </p:sp>
        <p:sp>
          <p:nvSpPr>
            <p:cNvPr id="8" name="TextBox 7"/>
            <p:cNvSpPr txBox="1"/>
            <p:nvPr/>
          </p:nvSpPr>
          <p:spPr bwMode="auto">
            <a:xfrm>
              <a:off x="2971800" y="6172200"/>
              <a:ext cx="2133600" cy="253916"/>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n-US" sz="1050" dirty="0" err="1" smtClean="0">
                  <a:solidFill>
                    <a:schemeClr val="tx1"/>
                  </a:solidFill>
                  <a:latin typeface="Arial" pitchFamily="34" charset="0"/>
                  <a:cs typeface="Arial" pitchFamily="34" charset="0"/>
                </a:rPr>
                <a:t>Chỉ</a:t>
              </a:r>
              <a:r>
                <a:rPr lang="en-US" sz="1050" dirty="0" smtClean="0">
                  <a:solidFill>
                    <a:schemeClr val="tx1"/>
                  </a:solidFill>
                  <a:latin typeface="Arial" pitchFamily="34" charset="0"/>
                  <a:cs typeface="Arial" pitchFamily="34" charset="0"/>
                </a:rPr>
                <a:t> </a:t>
              </a:r>
              <a:r>
                <a:rPr lang="en-US" sz="1050" dirty="0" err="1" smtClean="0">
                  <a:solidFill>
                    <a:schemeClr val="tx1"/>
                  </a:solidFill>
                  <a:latin typeface="Arial" pitchFamily="34" charset="0"/>
                  <a:cs typeface="Arial" pitchFamily="34" charset="0"/>
                </a:rPr>
                <a:t>số</a:t>
              </a:r>
              <a:r>
                <a:rPr lang="en-US" sz="1050" dirty="0" smtClean="0">
                  <a:solidFill>
                    <a:schemeClr val="tx1"/>
                  </a:solidFill>
                  <a:latin typeface="Arial" pitchFamily="34" charset="0"/>
                  <a:cs typeface="Arial" pitchFamily="34" charset="0"/>
                </a:rPr>
                <a:t> PAPI 2011 </a:t>
              </a:r>
              <a:r>
                <a:rPr lang="en-US" sz="1050" dirty="0" err="1" smtClean="0">
                  <a:solidFill>
                    <a:schemeClr val="tx1"/>
                  </a:solidFill>
                  <a:latin typeface="Arial" pitchFamily="34" charset="0"/>
                  <a:cs typeface="Arial" pitchFamily="34" charset="0"/>
                </a:rPr>
                <a:t>có</a:t>
              </a:r>
              <a:r>
                <a:rPr lang="en-US" sz="1050" dirty="0" smtClean="0">
                  <a:solidFill>
                    <a:schemeClr val="tx1"/>
                  </a:solidFill>
                  <a:latin typeface="Arial" pitchFamily="34" charset="0"/>
                  <a:cs typeface="Arial" pitchFamily="34" charset="0"/>
                </a:rPr>
                <a:t> </a:t>
              </a:r>
              <a:r>
                <a:rPr lang="en-US" sz="1050" dirty="0" err="1" smtClean="0">
                  <a:solidFill>
                    <a:schemeClr val="tx1"/>
                  </a:solidFill>
                  <a:latin typeface="Arial" pitchFamily="34" charset="0"/>
                  <a:cs typeface="Arial" pitchFamily="34" charset="0"/>
                </a:rPr>
                <a:t>trọng</a:t>
              </a:r>
              <a:r>
                <a:rPr lang="en-US" sz="1050" dirty="0" smtClean="0">
                  <a:solidFill>
                    <a:schemeClr val="tx1"/>
                  </a:solidFill>
                  <a:latin typeface="Arial" pitchFamily="34" charset="0"/>
                  <a:cs typeface="Arial" pitchFamily="34" charset="0"/>
                </a:rPr>
                <a:t> </a:t>
              </a:r>
              <a:r>
                <a:rPr lang="en-US" sz="1050" dirty="0" err="1" smtClean="0">
                  <a:solidFill>
                    <a:schemeClr val="tx1"/>
                  </a:solidFill>
                  <a:latin typeface="Arial" pitchFamily="34" charset="0"/>
                  <a:cs typeface="Arial" pitchFamily="34" charset="0"/>
                </a:rPr>
                <a:t>số</a:t>
              </a:r>
              <a:endParaRPr lang="en-GB" sz="1050" dirty="0">
                <a:solidFill>
                  <a:schemeClr val="tx1"/>
                </a:solidFill>
                <a:latin typeface="Arial" pitchFamily="34" charset="0"/>
                <a:cs typeface="Arial" pitchFamily="34" charset="0"/>
              </a:endParaRPr>
            </a:p>
          </p:txBody>
        </p:sp>
        <p:sp>
          <p:nvSpPr>
            <p:cNvPr id="9" name="TextBox 8"/>
            <p:cNvSpPr txBox="1"/>
            <p:nvPr/>
          </p:nvSpPr>
          <p:spPr bwMode="auto">
            <a:xfrm>
              <a:off x="2971800" y="5849779"/>
              <a:ext cx="1752600" cy="253916"/>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n-US" sz="1050" dirty="0" err="1">
                  <a:solidFill>
                    <a:schemeClr val="tx1"/>
                  </a:solidFill>
                  <a:latin typeface="Arial" pitchFamily="34" charset="0"/>
                  <a:cs typeface="Arial" pitchFamily="34" charset="0"/>
                </a:rPr>
                <a:t>Khoảng</a:t>
              </a:r>
              <a:r>
                <a:rPr lang="en-US" sz="1050" dirty="0">
                  <a:solidFill>
                    <a:schemeClr val="tx1"/>
                  </a:solidFill>
                  <a:latin typeface="Arial" pitchFamily="34" charset="0"/>
                  <a:cs typeface="Arial" pitchFamily="34" charset="0"/>
                </a:rPr>
                <a:t> tin </a:t>
              </a:r>
              <a:r>
                <a:rPr lang="en-US" sz="1050" dirty="0" err="1">
                  <a:solidFill>
                    <a:schemeClr val="tx1"/>
                  </a:solidFill>
                  <a:latin typeface="Arial" pitchFamily="34" charset="0"/>
                  <a:cs typeface="Arial" pitchFamily="34" charset="0"/>
                </a:rPr>
                <a:t>cậy</a:t>
              </a:r>
              <a:r>
                <a:rPr lang="en-US" sz="1050" dirty="0">
                  <a:solidFill>
                    <a:schemeClr val="tx1"/>
                  </a:solidFill>
                  <a:latin typeface="Arial" pitchFamily="34" charset="0"/>
                  <a:cs typeface="Arial" pitchFamily="34" charset="0"/>
                </a:rPr>
                <a:t> 95%</a:t>
              </a:r>
              <a:endParaRPr lang="en-GB" sz="1050" dirty="0">
                <a:solidFill>
                  <a:schemeClr val="tx1"/>
                </a:solidFill>
                <a:latin typeface="Arial" pitchFamily="34" charset="0"/>
                <a:cs typeface="Arial" pitchFamily="34" charset="0"/>
              </a:endParaRPr>
            </a:p>
          </p:txBody>
        </p:sp>
        <p:sp>
          <p:nvSpPr>
            <p:cNvPr id="10" name="TextBox 9"/>
            <p:cNvSpPr txBox="1"/>
            <p:nvPr/>
          </p:nvSpPr>
          <p:spPr bwMode="auto">
            <a:xfrm>
              <a:off x="5943600" y="5867400"/>
              <a:ext cx="1905000" cy="253916"/>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n-US" sz="1050" dirty="0" err="1" smtClean="0">
                  <a:solidFill>
                    <a:schemeClr val="tx1"/>
                  </a:solidFill>
                  <a:latin typeface="Arial" pitchFamily="34" charset="0"/>
                  <a:cs typeface="Arial" pitchFamily="34" charset="0"/>
                </a:rPr>
                <a:t>Đường</a:t>
              </a:r>
              <a:r>
                <a:rPr lang="en-US" sz="1050" dirty="0" smtClean="0">
                  <a:solidFill>
                    <a:schemeClr val="tx1"/>
                  </a:solidFill>
                  <a:latin typeface="Arial" pitchFamily="34" charset="0"/>
                  <a:cs typeface="Arial" pitchFamily="34" charset="0"/>
                </a:rPr>
                <a:t> </a:t>
              </a:r>
              <a:r>
                <a:rPr lang="en-US" sz="1050" dirty="0" err="1" smtClean="0">
                  <a:solidFill>
                    <a:schemeClr val="tx1"/>
                  </a:solidFill>
                  <a:latin typeface="Arial" pitchFamily="34" charset="0"/>
                  <a:cs typeface="Arial" pitchFamily="34" charset="0"/>
                </a:rPr>
                <a:t>hồi</a:t>
              </a:r>
              <a:r>
                <a:rPr lang="en-US" sz="1050" dirty="0" smtClean="0">
                  <a:solidFill>
                    <a:schemeClr val="tx1"/>
                  </a:solidFill>
                  <a:latin typeface="Arial" pitchFamily="34" charset="0"/>
                  <a:cs typeface="Arial" pitchFamily="34" charset="0"/>
                </a:rPr>
                <a:t> </a:t>
              </a:r>
              <a:r>
                <a:rPr lang="en-US" sz="1050" dirty="0" err="1" smtClean="0">
                  <a:solidFill>
                    <a:schemeClr val="tx1"/>
                  </a:solidFill>
                  <a:latin typeface="Arial" pitchFamily="34" charset="0"/>
                  <a:cs typeface="Arial" pitchFamily="34" charset="0"/>
                </a:rPr>
                <a:t>quy</a:t>
              </a:r>
              <a:endParaRPr lang="en-GB" sz="1050" dirty="0">
                <a:solidFill>
                  <a:schemeClr val="tx1"/>
                </a:solidFill>
                <a:latin typeface="Arial" pitchFamily="34" charset="0"/>
                <a:cs typeface="Arial" pitchFamily="34" charset="0"/>
              </a:endParaRPr>
            </a:p>
          </p:txBody>
        </p:sp>
      </p:grpSp>
      <p:sp>
        <p:nvSpPr>
          <p:cNvPr id="12" name="TextBox 11"/>
          <p:cNvSpPr txBox="1"/>
          <p:nvPr/>
        </p:nvSpPr>
        <p:spPr>
          <a:xfrm>
            <a:off x="152400" y="6193440"/>
            <a:ext cx="8839200"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a:t>
            </a:r>
            <a:r>
              <a:rPr lang="en-US" sz="900" dirty="0" smtClean="0">
                <a:latin typeface="Arial" pitchFamily="34" charset="0"/>
                <a:cs typeface="Arial" pitchFamily="34" charset="0"/>
              </a:rPr>
              <a:t>Nam, tr. 121</a:t>
            </a:r>
            <a:endParaRPr lang="en-GB" sz="1050" dirty="0">
              <a:latin typeface="Arial" pitchFamily="34" charset="0"/>
              <a:cs typeface="Arial" pitchFamily="34" charset="0"/>
            </a:endParaRPr>
          </a:p>
        </p:txBody>
      </p:sp>
    </p:spTree>
    <p:extLst>
      <p:ext uri="{BB962C8B-B14F-4D97-AF65-F5344CB8AC3E}">
        <p14:creationId xmlns="" xmlns:p14="http://schemas.microsoft.com/office/powerpoint/2010/main" val="15669067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0"/>
            <a:ext cx="8763000" cy="646331"/>
          </a:xfrm>
          <a:prstGeom prst="rect">
            <a:avLst/>
          </a:prstGeom>
        </p:spPr>
        <p:txBody>
          <a:bodyPr wrap="square">
            <a:spAutoFit/>
          </a:bodyPr>
          <a:lstStyle/>
          <a:p>
            <a:pPr algn="ctr"/>
            <a:r>
              <a:rPr lang="en-GB" b="1" dirty="0" err="1" smtClean="0"/>
              <a:t>Biểu</a:t>
            </a:r>
            <a:r>
              <a:rPr lang="en-GB" b="1" dirty="0" smtClean="0"/>
              <a:t> </a:t>
            </a:r>
            <a:r>
              <a:rPr lang="en-GB" b="1" dirty="0" err="1" smtClean="0"/>
              <a:t>đồ</a:t>
            </a:r>
            <a:r>
              <a:rPr lang="en-GB" b="1" dirty="0" smtClean="0"/>
              <a:t> 3.7l: </a:t>
            </a:r>
            <a:r>
              <a:rPr lang="en-GB" b="1" dirty="0" err="1" smtClean="0"/>
              <a:t>Mối</a:t>
            </a:r>
            <a:r>
              <a:rPr lang="en-GB" b="1" dirty="0" smtClean="0"/>
              <a:t> </a:t>
            </a:r>
            <a:r>
              <a:rPr lang="en-GB" b="1" dirty="0" err="1" smtClean="0"/>
              <a:t>tương</a:t>
            </a:r>
            <a:r>
              <a:rPr lang="en-GB" b="1" dirty="0" smtClean="0"/>
              <a:t> </a:t>
            </a:r>
            <a:r>
              <a:rPr lang="en-GB" b="1" dirty="0" err="1" smtClean="0"/>
              <a:t>quan</a:t>
            </a:r>
            <a:r>
              <a:rPr lang="en-GB" b="1" dirty="0" smtClean="0"/>
              <a:t> </a:t>
            </a:r>
            <a:r>
              <a:rPr lang="en-GB" b="1" dirty="0" err="1" smtClean="0"/>
              <a:t>giữa</a:t>
            </a:r>
            <a:r>
              <a:rPr lang="en-GB" b="1" dirty="0" smtClean="0"/>
              <a:t> </a:t>
            </a:r>
            <a:r>
              <a:rPr lang="en-GB" b="1" dirty="0" err="1" smtClean="0"/>
              <a:t>Chỉ</a:t>
            </a:r>
            <a:r>
              <a:rPr lang="en-GB" b="1" dirty="0" smtClean="0"/>
              <a:t> </a:t>
            </a:r>
            <a:r>
              <a:rPr lang="en-GB" b="1" dirty="0" err="1" smtClean="0"/>
              <a:t>số</a:t>
            </a:r>
            <a:r>
              <a:rPr lang="en-GB" b="1" dirty="0" smtClean="0"/>
              <a:t> PAPI 2011 </a:t>
            </a:r>
            <a:r>
              <a:rPr lang="en-GB" b="1" dirty="0" err="1" smtClean="0"/>
              <a:t>và</a:t>
            </a:r>
            <a:r>
              <a:rPr lang="en-GB" b="1" dirty="0" smtClean="0"/>
              <a:t> GDP </a:t>
            </a:r>
            <a:r>
              <a:rPr lang="en-GB" b="1" dirty="0" err="1" smtClean="0"/>
              <a:t>bình</a:t>
            </a:r>
            <a:r>
              <a:rPr lang="en-GB" b="1" dirty="0" smtClean="0"/>
              <a:t> </a:t>
            </a:r>
            <a:r>
              <a:rPr lang="en-GB" b="1" dirty="0" err="1" smtClean="0"/>
              <a:t>quân</a:t>
            </a:r>
            <a:r>
              <a:rPr lang="en-GB" b="1" dirty="0" smtClean="0"/>
              <a:t> </a:t>
            </a:r>
            <a:r>
              <a:rPr lang="en-GB" b="1" dirty="0" err="1" smtClean="0"/>
              <a:t>đầu</a:t>
            </a:r>
            <a:r>
              <a:rPr lang="en-GB" b="1" dirty="0" smtClean="0"/>
              <a:t> </a:t>
            </a:r>
            <a:r>
              <a:rPr lang="en-GB" b="1" dirty="0" err="1" smtClean="0"/>
              <a:t>người</a:t>
            </a:r>
            <a:r>
              <a:rPr lang="en-GB" b="1" dirty="0" smtClean="0"/>
              <a:t> </a:t>
            </a:r>
            <a:r>
              <a:rPr lang="en-GB" b="1" dirty="0" err="1" smtClean="0"/>
              <a:t>năm</a:t>
            </a:r>
            <a:r>
              <a:rPr lang="en-GB" b="1" dirty="0" smtClean="0"/>
              <a:t> 2010 </a:t>
            </a:r>
            <a:r>
              <a:rPr lang="en-GB" b="1" dirty="0" err="1" smtClean="0"/>
              <a:t>cấp</a:t>
            </a:r>
            <a:r>
              <a:rPr lang="en-GB" b="1" dirty="0" smtClean="0"/>
              <a:t> </a:t>
            </a:r>
            <a:r>
              <a:rPr lang="en-GB" b="1" dirty="0" err="1" smtClean="0"/>
              <a:t>tỉnh</a:t>
            </a:r>
            <a:endParaRPr lang="en-GB" b="1" dirty="0">
              <a:solidFill>
                <a:srgbClr val="FF0000"/>
              </a:solidFill>
              <a:latin typeface="Arial" pitchFamily="34" charset="0"/>
              <a:cs typeface="Arial" pitchFamily="34" charset="0"/>
            </a:endParaRPr>
          </a:p>
        </p:txBody>
      </p:sp>
      <p:grpSp>
        <p:nvGrpSpPr>
          <p:cNvPr id="17" name="Group 16"/>
          <p:cNvGrpSpPr/>
          <p:nvPr/>
        </p:nvGrpSpPr>
        <p:grpSpPr>
          <a:xfrm>
            <a:off x="533400" y="685801"/>
            <a:ext cx="8382000" cy="5410200"/>
            <a:chOff x="0" y="304800"/>
            <a:chExt cx="9144000" cy="6553199"/>
          </a:xfrm>
        </p:grpSpPr>
        <p:pic>
          <p:nvPicPr>
            <p:cNvPr id="6" name="Picture 5"/>
            <p:cNvPicPr/>
            <p:nvPr/>
          </p:nvPicPr>
          <p:blipFill>
            <a:blip r:embed="rId3" cstate="print"/>
            <a:srcRect/>
            <a:stretch>
              <a:fillRect/>
            </a:stretch>
          </p:blipFill>
          <p:spPr bwMode="auto">
            <a:xfrm>
              <a:off x="0" y="304800"/>
              <a:ext cx="9144000" cy="6553199"/>
            </a:xfrm>
            <a:prstGeom prst="rect">
              <a:avLst/>
            </a:prstGeom>
            <a:noFill/>
            <a:ln w="9525">
              <a:noFill/>
              <a:miter lim="800000"/>
              <a:headEnd/>
              <a:tailEnd/>
            </a:ln>
          </p:spPr>
        </p:pic>
        <p:sp>
          <p:nvSpPr>
            <p:cNvPr id="12" name="TextBox 11"/>
            <p:cNvSpPr txBox="1"/>
            <p:nvPr/>
          </p:nvSpPr>
          <p:spPr bwMode="auto">
            <a:xfrm rot="16200000">
              <a:off x="-1370708" y="2586931"/>
              <a:ext cx="3652838" cy="307777"/>
            </a:xfrm>
            <a:prstGeom prst="rect">
              <a:avLst/>
            </a:prstGeom>
            <a:solidFill>
              <a:srgbClr val="EAF1FA"/>
            </a:solid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1400" b="1" dirty="0" err="1" smtClean="0">
                  <a:solidFill>
                    <a:schemeClr val="tx1"/>
                  </a:solidFill>
                  <a:latin typeface="Arial" pitchFamily="34" charset="0"/>
                  <a:cs typeface="Arial" pitchFamily="34" charset="0"/>
                </a:rPr>
                <a:t>Chỉ</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số</a:t>
              </a:r>
              <a:r>
                <a:rPr lang="en-US" sz="1400" b="1" dirty="0" smtClean="0">
                  <a:solidFill>
                    <a:schemeClr val="tx1"/>
                  </a:solidFill>
                  <a:latin typeface="Arial" pitchFamily="34" charset="0"/>
                  <a:cs typeface="Arial" pitchFamily="34" charset="0"/>
                </a:rPr>
                <a:t> PAPI 2011 </a:t>
              </a:r>
              <a:r>
                <a:rPr lang="en-US" sz="1400" b="1" dirty="0" err="1" smtClean="0">
                  <a:solidFill>
                    <a:schemeClr val="tx1"/>
                  </a:solidFill>
                  <a:latin typeface="Arial" pitchFamily="34" charset="0"/>
                  <a:cs typeface="Arial" pitchFamily="34" charset="0"/>
                </a:rPr>
                <a:t>có</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trọng</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số</a:t>
              </a:r>
              <a:endParaRPr lang="en-GB" sz="1400" b="1" dirty="0">
                <a:solidFill>
                  <a:schemeClr val="tx1"/>
                </a:solidFill>
                <a:latin typeface="Arial" pitchFamily="34" charset="0"/>
                <a:cs typeface="Arial" pitchFamily="34" charset="0"/>
              </a:endParaRPr>
            </a:p>
          </p:txBody>
        </p:sp>
        <p:sp>
          <p:nvSpPr>
            <p:cNvPr id="13" name="TextBox 12"/>
            <p:cNvSpPr txBox="1"/>
            <p:nvPr/>
          </p:nvSpPr>
          <p:spPr bwMode="auto">
            <a:xfrm>
              <a:off x="2514600" y="5410200"/>
              <a:ext cx="4876800" cy="307777"/>
            </a:xfrm>
            <a:prstGeom prst="rect">
              <a:avLst/>
            </a:prstGeom>
            <a:solidFill>
              <a:srgbClr val="EAF1FA"/>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defRPr/>
              </a:pPr>
              <a:r>
                <a:rPr lang="en-US" sz="1400" b="1" dirty="0" smtClean="0">
                  <a:solidFill>
                    <a:schemeClr val="tx1"/>
                  </a:solidFill>
                  <a:latin typeface="Arial" pitchFamily="34" charset="0"/>
                  <a:cs typeface="Arial" pitchFamily="34" charset="0"/>
                </a:rPr>
                <a:t>GDP </a:t>
              </a:r>
              <a:r>
                <a:rPr lang="en-US" sz="1400" b="1" dirty="0" err="1" smtClean="0">
                  <a:solidFill>
                    <a:schemeClr val="tx1"/>
                  </a:solidFill>
                  <a:latin typeface="Arial" pitchFamily="34" charset="0"/>
                  <a:cs typeface="Arial" pitchFamily="34" charset="0"/>
                </a:rPr>
                <a:t>bình</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quân</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đầu</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người</a:t>
              </a:r>
              <a:r>
                <a:rPr lang="en-US" sz="1400" b="1" dirty="0" smtClean="0">
                  <a:solidFill>
                    <a:schemeClr val="tx1"/>
                  </a:solidFill>
                  <a:latin typeface="Arial" pitchFamily="34" charset="0"/>
                  <a:cs typeface="Arial" pitchFamily="34" charset="0"/>
                </a:rPr>
                <a:t> 2010</a:t>
              </a:r>
              <a:endParaRPr lang="en-GB" sz="1400" b="1" dirty="0">
                <a:solidFill>
                  <a:schemeClr val="tx1"/>
                </a:solidFill>
                <a:latin typeface="Arial" pitchFamily="34" charset="0"/>
                <a:cs typeface="Arial" pitchFamily="34" charset="0"/>
              </a:endParaRPr>
            </a:p>
          </p:txBody>
        </p:sp>
        <p:sp>
          <p:nvSpPr>
            <p:cNvPr id="14" name="TextBox 13"/>
            <p:cNvSpPr txBox="1"/>
            <p:nvPr/>
          </p:nvSpPr>
          <p:spPr bwMode="auto">
            <a:xfrm>
              <a:off x="2971800" y="6172200"/>
              <a:ext cx="2133600" cy="253916"/>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n-US" sz="1050" dirty="0" err="1" smtClean="0">
                  <a:solidFill>
                    <a:schemeClr val="tx1"/>
                  </a:solidFill>
                  <a:latin typeface="Arial" pitchFamily="34" charset="0"/>
                  <a:cs typeface="Arial" pitchFamily="34" charset="0"/>
                </a:rPr>
                <a:t>Chỉ</a:t>
              </a:r>
              <a:r>
                <a:rPr lang="en-US" sz="1050" dirty="0" smtClean="0">
                  <a:solidFill>
                    <a:schemeClr val="tx1"/>
                  </a:solidFill>
                  <a:latin typeface="Arial" pitchFamily="34" charset="0"/>
                  <a:cs typeface="Arial" pitchFamily="34" charset="0"/>
                </a:rPr>
                <a:t> </a:t>
              </a:r>
              <a:r>
                <a:rPr lang="en-US" sz="1050" dirty="0" err="1" smtClean="0">
                  <a:solidFill>
                    <a:schemeClr val="tx1"/>
                  </a:solidFill>
                  <a:latin typeface="Arial" pitchFamily="34" charset="0"/>
                  <a:cs typeface="Arial" pitchFamily="34" charset="0"/>
                </a:rPr>
                <a:t>số</a:t>
              </a:r>
              <a:r>
                <a:rPr lang="en-US" sz="1050" dirty="0" smtClean="0">
                  <a:solidFill>
                    <a:schemeClr val="tx1"/>
                  </a:solidFill>
                  <a:latin typeface="Arial" pitchFamily="34" charset="0"/>
                  <a:cs typeface="Arial" pitchFamily="34" charset="0"/>
                </a:rPr>
                <a:t> PAPI 2011 </a:t>
              </a:r>
              <a:r>
                <a:rPr lang="en-US" sz="1050" dirty="0" err="1" smtClean="0">
                  <a:solidFill>
                    <a:schemeClr val="tx1"/>
                  </a:solidFill>
                  <a:latin typeface="Arial" pitchFamily="34" charset="0"/>
                  <a:cs typeface="Arial" pitchFamily="34" charset="0"/>
                </a:rPr>
                <a:t>có</a:t>
              </a:r>
              <a:r>
                <a:rPr lang="en-US" sz="1050" dirty="0" smtClean="0">
                  <a:solidFill>
                    <a:schemeClr val="tx1"/>
                  </a:solidFill>
                  <a:latin typeface="Arial" pitchFamily="34" charset="0"/>
                  <a:cs typeface="Arial" pitchFamily="34" charset="0"/>
                </a:rPr>
                <a:t> </a:t>
              </a:r>
              <a:r>
                <a:rPr lang="en-US" sz="1050" dirty="0" err="1" smtClean="0">
                  <a:solidFill>
                    <a:schemeClr val="tx1"/>
                  </a:solidFill>
                  <a:latin typeface="Arial" pitchFamily="34" charset="0"/>
                  <a:cs typeface="Arial" pitchFamily="34" charset="0"/>
                </a:rPr>
                <a:t>trọng</a:t>
              </a:r>
              <a:r>
                <a:rPr lang="en-US" sz="1050" dirty="0" smtClean="0">
                  <a:solidFill>
                    <a:schemeClr val="tx1"/>
                  </a:solidFill>
                  <a:latin typeface="Arial" pitchFamily="34" charset="0"/>
                  <a:cs typeface="Arial" pitchFamily="34" charset="0"/>
                </a:rPr>
                <a:t> </a:t>
              </a:r>
              <a:r>
                <a:rPr lang="en-US" sz="1050" dirty="0" err="1" smtClean="0">
                  <a:solidFill>
                    <a:schemeClr val="tx1"/>
                  </a:solidFill>
                  <a:latin typeface="Arial" pitchFamily="34" charset="0"/>
                  <a:cs typeface="Arial" pitchFamily="34" charset="0"/>
                </a:rPr>
                <a:t>số</a:t>
              </a:r>
              <a:endParaRPr lang="en-GB" sz="1050" dirty="0">
                <a:solidFill>
                  <a:schemeClr val="tx1"/>
                </a:solidFill>
                <a:latin typeface="Arial" pitchFamily="34" charset="0"/>
                <a:cs typeface="Arial" pitchFamily="34" charset="0"/>
              </a:endParaRPr>
            </a:p>
          </p:txBody>
        </p:sp>
        <p:sp>
          <p:nvSpPr>
            <p:cNvPr id="15" name="TextBox 14"/>
            <p:cNvSpPr txBox="1"/>
            <p:nvPr/>
          </p:nvSpPr>
          <p:spPr bwMode="auto">
            <a:xfrm>
              <a:off x="2971800" y="5849779"/>
              <a:ext cx="1752600" cy="253916"/>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n-US" sz="1050" dirty="0" err="1">
                  <a:solidFill>
                    <a:schemeClr val="tx1"/>
                  </a:solidFill>
                  <a:latin typeface="Arial" pitchFamily="34" charset="0"/>
                  <a:cs typeface="Arial" pitchFamily="34" charset="0"/>
                </a:rPr>
                <a:t>Khoảng</a:t>
              </a:r>
              <a:r>
                <a:rPr lang="en-US" sz="1050" dirty="0">
                  <a:solidFill>
                    <a:schemeClr val="tx1"/>
                  </a:solidFill>
                  <a:latin typeface="Arial" pitchFamily="34" charset="0"/>
                  <a:cs typeface="Arial" pitchFamily="34" charset="0"/>
                </a:rPr>
                <a:t> tin </a:t>
              </a:r>
              <a:r>
                <a:rPr lang="en-US" sz="1050" dirty="0" err="1">
                  <a:solidFill>
                    <a:schemeClr val="tx1"/>
                  </a:solidFill>
                  <a:latin typeface="Arial" pitchFamily="34" charset="0"/>
                  <a:cs typeface="Arial" pitchFamily="34" charset="0"/>
                </a:rPr>
                <a:t>cậy</a:t>
              </a:r>
              <a:r>
                <a:rPr lang="en-US" sz="1050" dirty="0">
                  <a:solidFill>
                    <a:schemeClr val="tx1"/>
                  </a:solidFill>
                  <a:latin typeface="Arial" pitchFamily="34" charset="0"/>
                  <a:cs typeface="Arial" pitchFamily="34" charset="0"/>
                </a:rPr>
                <a:t> 95%</a:t>
              </a:r>
              <a:endParaRPr lang="en-GB" sz="1050" dirty="0">
                <a:solidFill>
                  <a:schemeClr val="tx1"/>
                </a:solidFill>
                <a:latin typeface="Arial" pitchFamily="34" charset="0"/>
                <a:cs typeface="Arial" pitchFamily="34" charset="0"/>
              </a:endParaRPr>
            </a:p>
          </p:txBody>
        </p:sp>
        <p:sp>
          <p:nvSpPr>
            <p:cNvPr id="16" name="TextBox 15"/>
            <p:cNvSpPr txBox="1"/>
            <p:nvPr/>
          </p:nvSpPr>
          <p:spPr bwMode="auto">
            <a:xfrm>
              <a:off x="5943600" y="5867400"/>
              <a:ext cx="1905000" cy="253916"/>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n-US" sz="1050" dirty="0" err="1" smtClean="0">
                  <a:solidFill>
                    <a:schemeClr val="tx1"/>
                  </a:solidFill>
                  <a:latin typeface="Arial" pitchFamily="34" charset="0"/>
                  <a:cs typeface="Arial" pitchFamily="34" charset="0"/>
                </a:rPr>
                <a:t>Đường</a:t>
              </a:r>
              <a:r>
                <a:rPr lang="en-US" sz="1050" dirty="0" smtClean="0">
                  <a:solidFill>
                    <a:schemeClr val="tx1"/>
                  </a:solidFill>
                  <a:latin typeface="Arial" pitchFamily="34" charset="0"/>
                  <a:cs typeface="Arial" pitchFamily="34" charset="0"/>
                </a:rPr>
                <a:t> </a:t>
              </a:r>
              <a:r>
                <a:rPr lang="en-US" sz="1050" dirty="0" err="1" smtClean="0">
                  <a:solidFill>
                    <a:schemeClr val="tx1"/>
                  </a:solidFill>
                  <a:latin typeface="Arial" pitchFamily="34" charset="0"/>
                  <a:cs typeface="Arial" pitchFamily="34" charset="0"/>
                </a:rPr>
                <a:t>hồi</a:t>
              </a:r>
              <a:r>
                <a:rPr lang="en-US" sz="1050" dirty="0" smtClean="0">
                  <a:solidFill>
                    <a:schemeClr val="tx1"/>
                  </a:solidFill>
                  <a:latin typeface="Arial" pitchFamily="34" charset="0"/>
                  <a:cs typeface="Arial" pitchFamily="34" charset="0"/>
                </a:rPr>
                <a:t> </a:t>
              </a:r>
              <a:r>
                <a:rPr lang="en-US" sz="1050" dirty="0" err="1" smtClean="0">
                  <a:solidFill>
                    <a:schemeClr val="tx1"/>
                  </a:solidFill>
                  <a:latin typeface="Arial" pitchFamily="34" charset="0"/>
                  <a:cs typeface="Arial" pitchFamily="34" charset="0"/>
                </a:rPr>
                <a:t>quy</a:t>
              </a:r>
              <a:endParaRPr lang="en-GB" sz="1050" dirty="0">
                <a:solidFill>
                  <a:schemeClr val="tx1"/>
                </a:solidFill>
                <a:latin typeface="Arial" pitchFamily="34" charset="0"/>
                <a:cs typeface="Arial" pitchFamily="34" charset="0"/>
              </a:endParaRPr>
            </a:p>
          </p:txBody>
        </p:sp>
      </p:grpSp>
      <p:sp>
        <p:nvSpPr>
          <p:cNvPr id="10" name="TextBox 9"/>
          <p:cNvSpPr txBox="1"/>
          <p:nvPr/>
        </p:nvSpPr>
        <p:spPr>
          <a:xfrm>
            <a:off x="152400" y="6193440"/>
            <a:ext cx="8839200"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a:t>
            </a:r>
            <a:r>
              <a:rPr lang="en-US" sz="900" dirty="0" smtClean="0">
                <a:latin typeface="Arial" pitchFamily="34" charset="0"/>
                <a:cs typeface="Arial" pitchFamily="34" charset="0"/>
              </a:rPr>
              <a:t>Nam</a:t>
            </a:r>
            <a:r>
              <a:rPr lang="en-US" sz="900" spc="-10" dirty="0" smtClean="0">
                <a:latin typeface="Arial" pitchFamily="34" charset="0"/>
                <a:cs typeface="Arial" pitchFamily="34" charset="0"/>
              </a:rPr>
              <a:t>, tr. 122</a:t>
            </a:r>
            <a:endParaRPr lang="en-GB" sz="1050" dirty="0">
              <a:latin typeface="Arial" pitchFamily="34" charset="0"/>
              <a:cs typeface="Arial" pitchFamily="34" charset="0"/>
            </a:endParaRPr>
          </a:p>
        </p:txBody>
      </p:sp>
    </p:spTree>
    <p:extLst>
      <p:ext uri="{BB962C8B-B14F-4D97-AF65-F5344CB8AC3E}">
        <p14:creationId xmlns="" xmlns:p14="http://schemas.microsoft.com/office/powerpoint/2010/main" val="16030506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0"/>
            <a:ext cx="8763000" cy="646331"/>
          </a:xfrm>
          <a:prstGeom prst="rect">
            <a:avLst/>
          </a:prstGeom>
        </p:spPr>
        <p:txBody>
          <a:bodyPr wrap="square">
            <a:spAutoFit/>
          </a:bodyPr>
          <a:lstStyle/>
          <a:p>
            <a:pPr algn="ctr"/>
            <a:r>
              <a:rPr lang="en-GB" b="1" dirty="0" err="1" smtClean="0"/>
              <a:t>Biểu</a:t>
            </a:r>
            <a:r>
              <a:rPr lang="en-GB" b="1" dirty="0" smtClean="0"/>
              <a:t> </a:t>
            </a:r>
            <a:r>
              <a:rPr lang="en-GB" b="1" dirty="0" err="1" smtClean="0"/>
              <a:t>đồ</a:t>
            </a:r>
            <a:r>
              <a:rPr lang="en-GB" b="1" dirty="0" smtClean="0"/>
              <a:t> 3.7m: </a:t>
            </a:r>
            <a:r>
              <a:rPr lang="en-GB" b="1" dirty="0" err="1" smtClean="0"/>
              <a:t>Mối</a:t>
            </a:r>
            <a:r>
              <a:rPr lang="en-GB" b="1" dirty="0" smtClean="0"/>
              <a:t> </a:t>
            </a:r>
            <a:r>
              <a:rPr lang="en-GB" b="1" dirty="0" err="1" smtClean="0"/>
              <a:t>tương</a:t>
            </a:r>
            <a:r>
              <a:rPr lang="en-GB" b="1" dirty="0" smtClean="0"/>
              <a:t> </a:t>
            </a:r>
            <a:r>
              <a:rPr lang="en-GB" b="1" dirty="0" err="1" smtClean="0"/>
              <a:t>quan</a:t>
            </a:r>
            <a:r>
              <a:rPr lang="en-GB" b="1" dirty="0" smtClean="0"/>
              <a:t> </a:t>
            </a:r>
            <a:r>
              <a:rPr lang="en-GB" b="1" dirty="0" err="1" smtClean="0"/>
              <a:t>giữa</a:t>
            </a:r>
            <a:r>
              <a:rPr lang="en-GB" b="1" dirty="0" smtClean="0"/>
              <a:t> </a:t>
            </a:r>
            <a:r>
              <a:rPr lang="en-GB" b="1" dirty="0" err="1" smtClean="0"/>
              <a:t>Chỉ</a:t>
            </a:r>
            <a:r>
              <a:rPr lang="en-GB" b="1" dirty="0" smtClean="0"/>
              <a:t> </a:t>
            </a:r>
            <a:r>
              <a:rPr lang="en-GB" b="1" dirty="0" err="1" smtClean="0"/>
              <a:t>số</a:t>
            </a:r>
            <a:r>
              <a:rPr lang="en-GB" b="1" dirty="0" smtClean="0"/>
              <a:t> PAPI 2011 </a:t>
            </a:r>
            <a:br>
              <a:rPr lang="en-GB" b="1" dirty="0" smtClean="0"/>
            </a:br>
            <a:r>
              <a:rPr lang="en-GB" b="1" dirty="0" err="1" smtClean="0"/>
              <a:t>và</a:t>
            </a:r>
            <a:r>
              <a:rPr lang="en-GB" b="1" dirty="0" smtClean="0"/>
              <a:t> </a:t>
            </a:r>
            <a:r>
              <a:rPr lang="en-GB" b="1" dirty="0" err="1" smtClean="0"/>
              <a:t>Chỉ</a:t>
            </a:r>
            <a:r>
              <a:rPr lang="en-GB" b="1" dirty="0" smtClean="0"/>
              <a:t> </a:t>
            </a:r>
            <a:r>
              <a:rPr lang="en-GB" b="1" dirty="0" err="1" smtClean="0"/>
              <a:t>số</a:t>
            </a:r>
            <a:r>
              <a:rPr lang="en-GB" b="1" dirty="0" smtClean="0"/>
              <a:t> </a:t>
            </a:r>
            <a:r>
              <a:rPr lang="en-GB" b="1" dirty="0" err="1" smtClean="0"/>
              <a:t>Phát</a:t>
            </a:r>
            <a:r>
              <a:rPr lang="en-GB" b="1" dirty="0" smtClean="0"/>
              <a:t> </a:t>
            </a:r>
            <a:r>
              <a:rPr lang="en-GB" b="1" dirty="0" err="1" smtClean="0"/>
              <a:t>triển</a:t>
            </a:r>
            <a:r>
              <a:rPr lang="en-GB" b="1" dirty="0" smtClean="0"/>
              <a:t> con </a:t>
            </a:r>
            <a:r>
              <a:rPr lang="en-GB" b="1" dirty="0" err="1" smtClean="0"/>
              <a:t>người</a:t>
            </a:r>
            <a:r>
              <a:rPr lang="en-GB" b="1" dirty="0" smtClean="0"/>
              <a:t> HDI </a:t>
            </a:r>
            <a:r>
              <a:rPr lang="en-GB" b="1" dirty="0" err="1" smtClean="0"/>
              <a:t>năm</a:t>
            </a:r>
            <a:r>
              <a:rPr lang="en-GB" b="1" dirty="0" smtClean="0"/>
              <a:t> 2008 </a:t>
            </a:r>
            <a:r>
              <a:rPr lang="en-GB" b="1" dirty="0" err="1" smtClean="0"/>
              <a:t>cấp</a:t>
            </a:r>
            <a:r>
              <a:rPr lang="en-GB" b="1" dirty="0" smtClean="0"/>
              <a:t> </a:t>
            </a:r>
            <a:r>
              <a:rPr lang="en-GB" b="1" dirty="0" err="1" smtClean="0"/>
              <a:t>tỉnh</a:t>
            </a:r>
            <a:endParaRPr lang="en-GB" b="1" dirty="0">
              <a:solidFill>
                <a:srgbClr val="FF0000"/>
              </a:solidFill>
              <a:latin typeface="Arial" pitchFamily="34" charset="0"/>
              <a:cs typeface="Arial" pitchFamily="34" charset="0"/>
            </a:endParaRPr>
          </a:p>
        </p:txBody>
      </p:sp>
      <p:grpSp>
        <p:nvGrpSpPr>
          <p:cNvPr id="11" name="Group 10"/>
          <p:cNvGrpSpPr/>
          <p:nvPr/>
        </p:nvGrpSpPr>
        <p:grpSpPr>
          <a:xfrm>
            <a:off x="381000" y="457201"/>
            <a:ext cx="8382000" cy="5638799"/>
            <a:chOff x="0" y="457201"/>
            <a:chExt cx="8991600" cy="6400800"/>
          </a:xfrm>
        </p:grpSpPr>
        <p:pic>
          <p:nvPicPr>
            <p:cNvPr id="4" name="Picture 3"/>
            <p:cNvPicPr/>
            <p:nvPr/>
          </p:nvPicPr>
          <p:blipFill>
            <a:blip r:embed="rId2" cstate="print"/>
            <a:srcRect/>
            <a:stretch>
              <a:fillRect/>
            </a:stretch>
          </p:blipFill>
          <p:spPr bwMode="auto">
            <a:xfrm>
              <a:off x="0" y="457201"/>
              <a:ext cx="8991600" cy="6400800"/>
            </a:xfrm>
            <a:prstGeom prst="rect">
              <a:avLst/>
            </a:prstGeom>
            <a:noFill/>
            <a:ln w="9525">
              <a:noFill/>
              <a:miter lim="800000"/>
              <a:headEnd/>
              <a:tailEnd/>
            </a:ln>
          </p:spPr>
        </p:pic>
        <p:sp>
          <p:nvSpPr>
            <p:cNvPr id="6" name="TextBox 5"/>
            <p:cNvSpPr txBox="1"/>
            <p:nvPr/>
          </p:nvSpPr>
          <p:spPr bwMode="auto">
            <a:xfrm rot="16200000">
              <a:off x="-1222915" y="2594516"/>
              <a:ext cx="3355514" cy="300083"/>
            </a:xfrm>
            <a:prstGeom prst="rect">
              <a:avLst/>
            </a:prstGeom>
            <a:solidFill>
              <a:srgbClr val="EAF1FA"/>
            </a:solid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1400" b="1" dirty="0" err="1" smtClean="0">
                  <a:solidFill>
                    <a:schemeClr val="tx1"/>
                  </a:solidFill>
                  <a:latin typeface="Arial" pitchFamily="34" charset="0"/>
                  <a:cs typeface="Arial" pitchFamily="34" charset="0"/>
                </a:rPr>
                <a:t>Chỉ</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số</a:t>
              </a:r>
              <a:r>
                <a:rPr lang="en-US" sz="1400" b="1" dirty="0" smtClean="0">
                  <a:solidFill>
                    <a:schemeClr val="tx1"/>
                  </a:solidFill>
                  <a:latin typeface="Arial" pitchFamily="34" charset="0"/>
                  <a:cs typeface="Arial" pitchFamily="34" charset="0"/>
                </a:rPr>
                <a:t> PAPI 2011 </a:t>
              </a:r>
              <a:r>
                <a:rPr lang="en-US" sz="1400" b="1" dirty="0" err="1" smtClean="0">
                  <a:solidFill>
                    <a:schemeClr val="tx1"/>
                  </a:solidFill>
                  <a:latin typeface="Arial" pitchFamily="34" charset="0"/>
                  <a:cs typeface="Arial" pitchFamily="34" charset="0"/>
                </a:rPr>
                <a:t>có</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trọng</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số</a:t>
              </a:r>
              <a:endParaRPr lang="en-GB" sz="1400" b="1" dirty="0">
                <a:solidFill>
                  <a:schemeClr val="tx1"/>
                </a:solidFill>
                <a:latin typeface="Arial" pitchFamily="34" charset="0"/>
                <a:cs typeface="Arial" pitchFamily="34" charset="0"/>
              </a:endParaRPr>
            </a:p>
          </p:txBody>
        </p:sp>
        <p:sp>
          <p:nvSpPr>
            <p:cNvPr id="7" name="TextBox 6"/>
            <p:cNvSpPr txBox="1"/>
            <p:nvPr/>
          </p:nvSpPr>
          <p:spPr bwMode="auto">
            <a:xfrm>
              <a:off x="2462259" y="5410200"/>
              <a:ext cx="4754880" cy="307777"/>
            </a:xfrm>
            <a:prstGeom prst="rect">
              <a:avLst/>
            </a:prstGeom>
            <a:solidFill>
              <a:srgbClr val="EAF1FA"/>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defRPr/>
              </a:pPr>
              <a:r>
                <a:rPr lang="en-US" sz="1400" b="1" dirty="0" err="1" smtClean="0">
                  <a:solidFill>
                    <a:schemeClr val="tx1"/>
                  </a:solidFill>
                  <a:latin typeface="Arial" pitchFamily="34" charset="0"/>
                  <a:cs typeface="Arial" pitchFamily="34" charset="0"/>
                </a:rPr>
                <a:t>Chỉ</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số</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phát</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triển</a:t>
              </a:r>
              <a:r>
                <a:rPr lang="en-US" sz="1400" b="1" dirty="0" smtClean="0">
                  <a:solidFill>
                    <a:schemeClr val="tx1"/>
                  </a:solidFill>
                  <a:latin typeface="Arial" pitchFamily="34" charset="0"/>
                  <a:cs typeface="Arial" pitchFamily="34" charset="0"/>
                </a:rPr>
                <a:t> con </a:t>
              </a:r>
              <a:r>
                <a:rPr lang="en-US" sz="1400" b="1" dirty="0" err="1" smtClean="0">
                  <a:solidFill>
                    <a:schemeClr val="tx1"/>
                  </a:solidFill>
                  <a:latin typeface="Arial" pitchFamily="34" charset="0"/>
                  <a:cs typeface="Arial" pitchFamily="34" charset="0"/>
                </a:rPr>
                <a:t>người</a:t>
              </a:r>
              <a:r>
                <a:rPr lang="en-US" sz="1400" b="1" dirty="0" smtClean="0">
                  <a:solidFill>
                    <a:schemeClr val="tx1"/>
                  </a:solidFill>
                  <a:latin typeface="Arial" pitchFamily="34" charset="0"/>
                  <a:cs typeface="Arial" pitchFamily="34" charset="0"/>
                </a:rPr>
                <a:t> HDI </a:t>
              </a:r>
              <a:r>
                <a:rPr lang="en-US" sz="1400" b="1" dirty="0" err="1" smtClean="0">
                  <a:solidFill>
                    <a:schemeClr val="tx1"/>
                  </a:solidFill>
                  <a:latin typeface="Arial" pitchFamily="34" charset="0"/>
                  <a:cs typeface="Arial" pitchFamily="34" charset="0"/>
                </a:rPr>
                <a:t>năm</a:t>
              </a:r>
              <a:r>
                <a:rPr lang="en-US" sz="1400" b="1" dirty="0" smtClean="0">
                  <a:solidFill>
                    <a:schemeClr val="tx1"/>
                  </a:solidFill>
                  <a:latin typeface="Arial" pitchFamily="34" charset="0"/>
                  <a:cs typeface="Arial" pitchFamily="34" charset="0"/>
                </a:rPr>
                <a:t> 2008</a:t>
              </a:r>
              <a:endParaRPr lang="en-GB" sz="1400" b="1" dirty="0">
                <a:solidFill>
                  <a:schemeClr val="tx1"/>
                </a:solidFill>
                <a:latin typeface="Arial" pitchFamily="34" charset="0"/>
                <a:cs typeface="Arial" pitchFamily="34" charset="0"/>
              </a:endParaRPr>
            </a:p>
          </p:txBody>
        </p:sp>
        <p:sp>
          <p:nvSpPr>
            <p:cNvPr id="8" name="TextBox 7"/>
            <p:cNvSpPr txBox="1"/>
            <p:nvPr/>
          </p:nvSpPr>
          <p:spPr bwMode="auto">
            <a:xfrm>
              <a:off x="2819400" y="6167552"/>
              <a:ext cx="2133600" cy="253916"/>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n-US" sz="1050" dirty="0" err="1" smtClean="0">
                  <a:solidFill>
                    <a:schemeClr val="tx1"/>
                  </a:solidFill>
                  <a:latin typeface="Arial" pitchFamily="34" charset="0"/>
                  <a:cs typeface="Arial" pitchFamily="34" charset="0"/>
                </a:rPr>
                <a:t>Chỉ</a:t>
              </a:r>
              <a:r>
                <a:rPr lang="en-US" sz="1050" dirty="0" smtClean="0">
                  <a:solidFill>
                    <a:schemeClr val="tx1"/>
                  </a:solidFill>
                  <a:latin typeface="Arial" pitchFamily="34" charset="0"/>
                  <a:cs typeface="Arial" pitchFamily="34" charset="0"/>
                </a:rPr>
                <a:t> </a:t>
              </a:r>
              <a:r>
                <a:rPr lang="en-US" sz="1050" dirty="0" err="1" smtClean="0">
                  <a:solidFill>
                    <a:schemeClr val="tx1"/>
                  </a:solidFill>
                  <a:latin typeface="Arial" pitchFamily="34" charset="0"/>
                  <a:cs typeface="Arial" pitchFamily="34" charset="0"/>
                </a:rPr>
                <a:t>số</a:t>
              </a:r>
              <a:r>
                <a:rPr lang="en-US" sz="1050" dirty="0" smtClean="0">
                  <a:solidFill>
                    <a:schemeClr val="tx1"/>
                  </a:solidFill>
                  <a:latin typeface="Arial" pitchFamily="34" charset="0"/>
                  <a:cs typeface="Arial" pitchFamily="34" charset="0"/>
                </a:rPr>
                <a:t> PAPI 2011 </a:t>
              </a:r>
              <a:r>
                <a:rPr lang="en-US" sz="1050" dirty="0" err="1" smtClean="0">
                  <a:solidFill>
                    <a:schemeClr val="tx1"/>
                  </a:solidFill>
                  <a:latin typeface="Arial" pitchFamily="34" charset="0"/>
                  <a:cs typeface="Arial" pitchFamily="34" charset="0"/>
                </a:rPr>
                <a:t>có</a:t>
              </a:r>
              <a:r>
                <a:rPr lang="en-US" sz="1050" dirty="0" smtClean="0">
                  <a:solidFill>
                    <a:schemeClr val="tx1"/>
                  </a:solidFill>
                  <a:latin typeface="Arial" pitchFamily="34" charset="0"/>
                  <a:cs typeface="Arial" pitchFamily="34" charset="0"/>
                </a:rPr>
                <a:t> </a:t>
              </a:r>
              <a:r>
                <a:rPr lang="en-US" sz="1050" dirty="0" err="1" smtClean="0">
                  <a:solidFill>
                    <a:schemeClr val="tx1"/>
                  </a:solidFill>
                  <a:latin typeface="Arial" pitchFamily="34" charset="0"/>
                  <a:cs typeface="Arial" pitchFamily="34" charset="0"/>
                </a:rPr>
                <a:t>trọng</a:t>
              </a:r>
              <a:r>
                <a:rPr lang="en-US" sz="1050" dirty="0" smtClean="0">
                  <a:solidFill>
                    <a:schemeClr val="tx1"/>
                  </a:solidFill>
                  <a:latin typeface="Arial" pitchFamily="34" charset="0"/>
                  <a:cs typeface="Arial" pitchFamily="34" charset="0"/>
                </a:rPr>
                <a:t> </a:t>
              </a:r>
              <a:r>
                <a:rPr lang="en-US" sz="1050" dirty="0" err="1" smtClean="0">
                  <a:solidFill>
                    <a:schemeClr val="tx1"/>
                  </a:solidFill>
                  <a:latin typeface="Arial" pitchFamily="34" charset="0"/>
                  <a:cs typeface="Arial" pitchFamily="34" charset="0"/>
                </a:rPr>
                <a:t>số</a:t>
              </a:r>
              <a:endParaRPr lang="en-GB" sz="1050" dirty="0">
                <a:solidFill>
                  <a:schemeClr val="tx1"/>
                </a:solidFill>
                <a:latin typeface="Arial" pitchFamily="34" charset="0"/>
                <a:cs typeface="Arial" pitchFamily="34" charset="0"/>
              </a:endParaRPr>
            </a:p>
          </p:txBody>
        </p:sp>
        <p:sp>
          <p:nvSpPr>
            <p:cNvPr id="9" name="TextBox 8"/>
            <p:cNvSpPr txBox="1"/>
            <p:nvPr/>
          </p:nvSpPr>
          <p:spPr bwMode="auto">
            <a:xfrm>
              <a:off x="2819400" y="5871374"/>
              <a:ext cx="1708785" cy="233248"/>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n-US" sz="1050" dirty="0" err="1">
                  <a:solidFill>
                    <a:schemeClr val="tx1"/>
                  </a:solidFill>
                  <a:latin typeface="Arial" pitchFamily="34" charset="0"/>
                  <a:cs typeface="Arial" pitchFamily="34" charset="0"/>
                </a:rPr>
                <a:t>Khoảng</a:t>
              </a:r>
              <a:r>
                <a:rPr lang="en-US" sz="1050" dirty="0">
                  <a:solidFill>
                    <a:schemeClr val="tx1"/>
                  </a:solidFill>
                  <a:latin typeface="Arial" pitchFamily="34" charset="0"/>
                  <a:cs typeface="Arial" pitchFamily="34" charset="0"/>
                </a:rPr>
                <a:t> tin </a:t>
              </a:r>
              <a:r>
                <a:rPr lang="en-US" sz="1050" dirty="0" err="1">
                  <a:solidFill>
                    <a:schemeClr val="tx1"/>
                  </a:solidFill>
                  <a:latin typeface="Arial" pitchFamily="34" charset="0"/>
                  <a:cs typeface="Arial" pitchFamily="34" charset="0"/>
                </a:rPr>
                <a:t>cậy</a:t>
              </a:r>
              <a:r>
                <a:rPr lang="en-US" sz="1050" dirty="0">
                  <a:solidFill>
                    <a:schemeClr val="tx1"/>
                  </a:solidFill>
                  <a:latin typeface="Arial" pitchFamily="34" charset="0"/>
                  <a:cs typeface="Arial" pitchFamily="34" charset="0"/>
                </a:rPr>
                <a:t> 95%</a:t>
              </a:r>
              <a:endParaRPr lang="en-GB" sz="1050" dirty="0">
                <a:solidFill>
                  <a:schemeClr val="tx1"/>
                </a:solidFill>
                <a:latin typeface="Arial" pitchFamily="34" charset="0"/>
                <a:cs typeface="Arial" pitchFamily="34" charset="0"/>
              </a:endParaRPr>
            </a:p>
          </p:txBody>
        </p:sp>
        <p:sp>
          <p:nvSpPr>
            <p:cNvPr id="10" name="TextBox 9"/>
            <p:cNvSpPr txBox="1"/>
            <p:nvPr/>
          </p:nvSpPr>
          <p:spPr bwMode="auto">
            <a:xfrm>
              <a:off x="5716905" y="5887561"/>
              <a:ext cx="1857375" cy="233248"/>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n-US" sz="1050" dirty="0" err="1" smtClean="0">
                  <a:solidFill>
                    <a:schemeClr val="tx1"/>
                  </a:solidFill>
                  <a:latin typeface="Arial" pitchFamily="34" charset="0"/>
                  <a:cs typeface="Arial" pitchFamily="34" charset="0"/>
                </a:rPr>
                <a:t>Đường</a:t>
              </a:r>
              <a:r>
                <a:rPr lang="en-US" sz="1050" dirty="0" smtClean="0">
                  <a:solidFill>
                    <a:schemeClr val="tx1"/>
                  </a:solidFill>
                  <a:latin typeface="Arial" pitchFamily="34" charset="0"/>
                  <a:cs typeface="Arial" pitchFamily="34" charset="0"/>
                </a:rPr>
                <a:t> </a:t>
              </a:r>
              <a:r>
                <a:rPr lang="en-US" sz="1050" dirty="0" err="1" smtClean="0">
                  <a:solidFill>
                    <a:schemeClr val="tx1"/>
                  </a:solidFill>
                  <a:latin typeface="Arial" pitchFamily="34" charset="0"/>
                  <a:cs typeface="Arial" pitchFamily="34" charset="0"/>
                </a:rPr>
                <a:t>hồi</a:t>
              </a:r>
              <a:r>
                <a:rPr lang="en-US" sz="1050" dirty="0" smtClean="0">
                  <a:solidFill>
                    <a:schemeClr val="tx1"/>
                  </a:solidFill>
                  <a:latin typeface="Arial" pitchFamily="34" charset="0"/>
                  <a:cs typeface="Arial" pitchFamily="34" charset="0"/>
                </a:rPr>
                <a:t> </a:t>
              </a:r>
              <a:r>
                <a:rPr lang="en-US" sz="1050" dirty="0" err="1" smtClean="0">
                  <a:solidFill>
                    <a:schemeClr val="tx1"/>
                  </a:solidFill>
                  <a:latin typeface="Arial" pitchFamily="34" charset="0"/>
                  <a:cs typeface="Arial" pitchFamily="34" charset="0"/>
                </a:rPr>
                <a:t>quy</a:t>
              </a:r>
              <a:endParaRPr lang="en-GB" sz="1050" dirty="0">
                <a:solidFill>
                  <a:schemeClr val="tx1"/>
                </a:solidFill>
                <a:latin typeface="Arial" pitchFamily="34" charset="0"/>
                <a:cs typeface="Arial" pitchFamily="34" charset="0"/>
              </a:endParaRPr>
            </a:p>
          </p:txBody>
        </p:sp>
      </p:grpSp>
      <p:sp>
        <p:nvSpPr>
          <p:cNvPr id="12" name="TextBox 11"/>
          <p:cNvSpPr txBox="1"/>
          <p:nvPr/>
        </p:nvSpPr>
        <p:spPr>
          <a:xfrm>
            <a:off x="152400" y="6193440"/>
            <a:ext cx="8839200"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a:t>
            </a:r>
            <a:r>
              <a:rPr lang="en-US" sz="900" dirty="0" smtClean="0">
                <a:latin typeface="Arial" pitchFamily="34" charset="0"/>
                <a:cs typeface="Arial" pitchFamily="34" charset="0"/>
              </a:rPr>
              <a:t>Nam</a:t>
            </a:r>
            <a:r>
              <a:rPr lang="en-US" sz="900" spc="-10" dirty="0" smtClean="0">
                <a:latin typeface="Arial" pitchFamily="34" charset="0"/>
                <a:cs typeface="Arial" pitchFamily="34" charset="0"/>
              </a:rPr>
              <a:t>, tr. 123</a:t>
            </a:r>
            <a:endParaRPr lang="en-GB" sz="1050" dirty="0">
              <a:latin typeface="Arial" pitchFamily="34" charset="0"/>
              <a:cs typeface="Arial" pitchFamily="34" charset="0"/>
            </a:endParaRPr>
          </a:p>
        </p:txBody>
      </p:sp>
    </p:spTree>
    <p:extLst>
      <p:ext uri="{BB962C8B-B14F-4D97-AF65-F5344CB8AC3E}">
        <p14:creationId xmlns="" xmlns:p14="http://schemas.microsoft.com/office/powerpoint/2010/main" val="2625111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523220"/>
          </a:xfrm>
          <a:prstGeom prst="rect">
            <a:avLst/>
          </a:prstGeom>
          <a:noFill/>
        </p:spPr>
        <p:txBody>
          <a:bodyPr wrap="square" rtlCol="0">
            <a:spAutoFit/>
          </a:bodyPr>
          <a:lstStyle/>
          <a:p>
            <a:pPr algn="ctr"/>
            <a:r>
              <a:rPr lang="en-GB" sz="1400" b="1" dirty="0" err="1" smtClean="0"/>
              <a:t>Biểu</a:t>
            </a:r>
            <a:r>
              <a:rPr lang="en-GB" sz="1400" b="1" dirty="0" smtClean="0"/>
              <a:t> </a:t>
            </a:r>
            <a:r>
              <a:rPr lang="en-GB" sz="1400" b="1" dirty="0" err="1" smtClean="0"/>
              <a:t>đồ</a:t>
            </a:r>
            <a:r>
              <a:rPr lang="en-GB" sz="1400" b="1" dirty="0" smtClean="0"/>
              <a:t> 3.1c: </a:t>
            </a:r>
            <a:r>
              <a:rPr lang="en-GB" sz="1400" b="1" dirty="0" err="1" smtClean="0"/>
              <a:t>Mối</a:t>
            </a:r>
            <a:r>
              <a:rPr lang="en-GB" sz="1400" b="1" dirty="0" smtClean="0"/>
              <a:t> </a:t>
            </a:r>
            <a:r>
              <a:rPr lang="en-GB" sz="1400" b="1" dirty="0" err="1" smtClean="0"/>
              <a:t>tương</a:t>
            </a:r>
            <a:r>
              <a:rPr lang="en-GB" sz="1400" b="1" dirty="0" smtClean="0"/>
              <a:t> </a:t>
            </a:r>
            <a:r>
              <a:rPr lang="en-GB" sz="1400" b="1" dirty="0" err="1" smtClean="0"/>
              <a:t>quan</a:t>
            </a:r>
            <a:r>
              <a:rPr lang="en-GB" sz="1400" b="1" dirty="0" smtClean="0"/>
              <a:t> </a:t>
            </a:r>
            <a:r>
              <a:rPr lang="en-GB" sz="1400" b="1" dirty="0" err="1" smtClean="0"/>
              <a:t>giữa</a:t>
            </a:r>
            <a:r>
              <a:rPr lang="en-GB" sz="1400" b="1" dirty="0" smtClean="0"/>
              <a:t> </a:t>
            </a:r>
            <a:r>
              <a:rPr lang="en-GB" sz="1400" b="1" dirty="0" err="1" smtClean="0"/>
              <a:t>hiểu</a:t>
            </a:r>
            <a:r>
              <a:rPr lang="en-GB" sz="1400" b="1" dirty="0" smtClean="0"/>
              <a:t> </a:t>
            </a:r>
            <a:r>
              <a:rPr lang="en-GB" sz="1400" b="1" dirty="0" err="1" smtClean="0"/>
              <a:t>biết</a:t>
            </a:r>
            <a:r>
              <a:rPr lang="en-GB" sz="1400" b="1" dirty="0" smtClean="0"/>
              <a:t> </a:t>
            </a:r>
            <a:r>
              <a:rPr lang="en-GB" sz="1400" b="1" dirty="0" err="1" smtClean="0"/>
              <a:t>của</a:t>
            </a:r>
            <a:r>
              <a:rPr lang="en-GB" sz="1400" b="1" dirty="0" smtClean="0"/>
              <a:t> </a:t>
            </a:r>
            <a:r>
              <a:rPr lang="en-GB" sz="1400" b="1" dirty="0" err="1" smtClean="0"/>
              <a:t>người</a:t>
            </a:r>
            <a:r>
              <a:rPr lang="en-GB" sz="1400" b="1" dirty="0" smtClean="0"/>
              <a:t> </a:t>
            </a:r>
            <a:r>
              <a:rPr lang="en-GB" sz="1400" b="1" dirty="0" err="1" smtClean="0"/>
              <a:t>dân</a:t>
            </a:r>
            <a:r>
              <a:rPr lang="en-GB" sz="1400" b="1" dirty="0" smtClean="0"/>
              <a:t> </a:t>
            </a:r>
            <a:r>
              <a:rPr lang="en-GB" sz="1400" b="1" dirty="0" err="1" smtClean="0"/>
              <a:t>về</a:t>
            </a:r>
            <a:r>
              <a:rPr lang="en-GB" sz="1400" b="1" dirty="0" smtClean="0"/>
              <a:t> </a:t>
            </a:r>
            <a:r>
              <a:rPr lang="en-GB" sz="1400" b="1" dirty="0" err="1" smtClean="0"/>
              <a:t>Pháp</a:t>
            </a:r>
            <a:r>
              <a:rPr lang="en-GB" sz="1400" b="1" dirty="0" smtClean="0"/>
              <a:t> </a:t>
            </a:r>
            <a:r>
              <a:rPr lang="en-GB" sz="1400" b="1" dirty="0" err="1" smtClean="0"/>
              <a:t>lệnh</a:t>
            </a:r>
            <a:r>
              <a:rPr lang="en-GB" sz="1400" b="1" dirty="0" smtClean="0"/>
              <a:t> </a:t>
            </a:r>
            <a:r>
              <a:rPr lang="en-GB" sz="1400" b="1" dirty="0" err="1" smtClean="0"/>
              <a:t>thực</a:t>
            </a:r>
            <a:r>
              <a:rPr lang="en-GB" sz="1400" b="1" dirty="0" smtClean="0"/>
              <a:t> </a:t>
            </a:r>
            <a:r>
              <a:rPr lang="en-GB" sz="1400" b="1" dirty="0" err="1" smtClean="0"/>
              <a:t>hiên</a:t>
            </a:r>
            <a:r>
              <a:rPr lang="en-GB" sz="1400" b="1" dirty="0" smtClean="0"/>
              <a:t> </a:t>
            </a:r>
            <a:r>
              <a:rPr lang="en-GB" sz="1400" b="1" dirty="0" err="1" smtClean="0"/>
              <a:t>dân</a:t>
            </a:r>
            <a:r>
              <a:rPr lang="en-GB" sz="1400" b="1" dirty="0" smtClean="0"/>
              <a:t> </a:t>
            </a:r>
            <a:r>
              <a:rPr lang="en-GB" sz="1400" b="1" dirty="0" err="1" smtClean="0"/>
              <a:t>chủ</a:t>
            </a:r>
            <a:r>
              <a:rPr lang="en-GB" sz="1400" b="1" dirty="0" smtClean="0"/>
              <a:t> </a:t>
            </a:r>
            <a:r>
              <a:rPr lang="en-GB" sz="1400" b="1" dirty="0" err="1" smtClean="0"/>
              <a:t>xã</a:t>
            </a:r>
            <a:r>
              <a:rPr lang="en-GB" sz="1400" b="1" dirty="0" smtClean="0"/>
              <a:t>, </a:t>
            </a:r>
            <a:r>
              <a:rPr lang="en-GB" sz="1400" b="1" dirty="0" err="1" smtClean="0"/>
              <a:t>phường</a:t>
            </a:r>
            <a:r>
              <a:rPr lang="en-GB" sz="1400" b="1" dirty="0" smtClean="0"/>
              <a:t>, </a:t>
            </a:r>
            <a:r>
              <a:rPr lang="en-GB" sz="1400" b="1" dirty="0" err="1" smtClean="0"/>
              <a:t>thị</a:t>
            </a:r>
            <a:r>
              <a:rPr lang="en-GB" sz="1400" b="1" dirty="0" smtClean="0"/>
              <a:t> </a:t>
            </a:r>
            <a:r>
              <a:rPr lang="en-GB" sz="1400" b="1" dirty="0" err="1" smtClean="0"/>
              <a:t>trấn</a:t>
            </a:r>
            <a:r>
              <a:rPr lang="en-GB" sz="1400" b="1" dirty="0" smtClean="0"/>
              <a:t> </a:t>
            </a:r>
            <a:r>
              <a:rPr lang="en-GB" sz="1400" b="1" dirty="0" err="1" smtClean="0"/>
              <a:t>và</a:t>
            </a:r>
            <a:r>
              <a:rPr lang="en-GB" sz="1400" b="1" dirty="0" smtClean="0"/>
              <a:t> </a:t>
            </a:r>
            <a:r>
              <a:rPr lang="en-GB" sz="1400" b="1" dirty="0" err="1" smtClean="0"/>
              <a:t>về</a:t>
            </a:r>
            <a:r>
              <a:rPr lang="en-GB" sz="1400" b="1" dirty="0" smtClean="0"/>
              <a:t> </a:t>
            </a:r>
            <a:r>
              <a:rPr lang="en-GB" sz="1400" b="1" dirty="0" err="1" smtClean="0"/>
              <a:t>câu</a:t>
            </a:r>
            <a:r>
              <a:rPr lang="en-GB" sz="1400" b="1" dirty="0" smtClean="0"/>
              <a:t> </a:t>
            </a:r>
            <a:r>
              <a:rPr lang="en-GB" sz="1400" b="1" dirty="0" err="1" smtClean="0"/>
              <a:t>khẩu</a:t>
            </a:r>
            <a:r>
              <a:rPr lang="en-GB" sz="1400" b="1" dirty="0" smtClean="0"/>
              <a:t> </a:t>
            </a:r>
            <a:r>
              <a:rPr lang="en-GB" sz="1400" b="1" dirty="0" err="1" smtClean="0"/>
              <a:t>hiệu</a:t>
            </a:r>
            <a:r>
              <a:rPr lang="en-GB" sz="1400" b="1" dirty="0" smtClean="0"/>
              <a:t> “</a:t>
            </a:r>
            <a:r>
              <a:rPr lang="en-GB" sz="1400" b="1" dirty="0" err="1" smtClean="0"/>
              <a:t>Dân</a:t>
            </a:r>
            <a:r>
              <a:rPr lang="en-GB" sz="1400" b="1" dirty="0" smtClean="0"/>
              <a:t> </a:t>
            </a:r>
            <a:r>
              <a:rPr lang="en-GB" sz="1400" b="1" dirty="0" err="1" smtClean="0"/>
              <a:t>biêt</a:t>
            </a:r>
            <a:r>
              <a:rPr lang="en-GB" sz="1400" b="1" dirty="0" smtClean="0"/>
              <a:t>, </a:t>
            </a:r>
            <a:r>
              <a:rPr lang="en-GB" sz="1400" b="1" dirty="0" err="1" smtClean="0"/>
              <a:t>dân</a:t>
            </a:r>
            <a:r>
              <a:rPr lang="en-GB" sz="1400" b="1" dirty="0" smtClean="0"/>
              <a:t> </a:t>
            </a:r>
            <a:r>
              <a:rPr lang="en-GB" sz="1400" b="1" dirty="0" err="1" smtClean="0"/>
              <a:t>bàn</a:t>
            </a:r>
            <a:r>
              <a:rPr lang="en-GB" sz="1400" b="1" dirty="0" smtClean="0"/>
              <a:t>, </a:t>
            </a:r>
            <a:r>
              <a:rPr lang="en-GB" sz="1400" b="1" dirty="0" err="1" smtClean="0"/>
              <a:t>dân</a:t>
            </a:r>
            <a:r>
              <a:rPr lang="en-GB" sz="1400" b="1" dirty="0" smtClean="0"/>
              <a:t> </a:t>
            </a:r>
            <a:r>
              <a:rPr lang="en-GB" sz="1400" b="1" dirty="0" err="1" smtClean="0"/>
              <a:t>làm</a:t>
            </a:r>
            <a:r>
              <a:rPr lang="en-GB" sz="1400" b="1" dirty="0" smtClean="0"/>
              <a:t>, </a:t>
            </a:r>
            <a:r>
              <a:rPr lang="en-GB" sz="1400" b="1" dirty="0" err="1" smtClean="0"/>
              <a:t>dân</a:t>
            </a:r>
            <a:r>
              <a:rPr lang="en-GB" sz="1400" b="1" dirty="0" smtClean="0"/>
              <a:t> </a:t>
            </a:r>
            <a:r>
              <a:rPr lang="en-GB" sz="1400" b="1" dirty="0" err="1" smtClean="0"/>
              <a:t>kiểm</a:t>
            </a:r>
            <a:r>
              <a:rPr lang="en-GB" sz="1400" b="1" dirty="0" smtClean="0"/>
              <a:t> </a:t>
            </a:r>
            <a:r>
              <a:rPr lang="en-GB" sz="1400" b="1" dirty="0" err="1" smtClean="0"/>
              <a:t>tra</a:t>
            </a:r>
            <a:r>
              <a:rPr lang="en-GB" sz="1400" b="1" dirty="0" smtClean="0"/>
              <a:t>”</a:t>
            </a:r>
            <a:endParaRPr lang="en-GB" sz="1200" b="1" dirty="0"/>
          </a:p>
        </p:txBody>
      </p:sp>
      <p:grpSp>
        <p:nvGrpSpPr>
          <p:cNvPr id="8" name="Group 13"/>
          <p:cNvGrpSpPr>
            <a:grpSpLocks/>
          </p:cNvGrpSpPr>
          <p:nvPr/>
        </p:nvGrpSpPr>
        <p:grpSpPr bwMode="auto">
          <a:xfrm>
            <a:off x="838200" y="609600"/>
            <a:ext cx="7467600" cy="5562600"/>
            <a:chOff x="304800" y="533400"/>
            <a:chExt cx="8534400" cy="6248400"/>
          </a:xfrm>
        </p:grpSpPr>
        <p:grpSp>
          <p:nvGrpSpPr>
            <p:cNvPr id="9" name="Group 4"/>
            <p:cNvGrpSpPr>
              <a:grpSpLocks/>
            </p:cNvGrpSpPr>
            <p:nvPr/>
          </p:nvGrpSpPr>
          <p:grpSpPr bwMode="auto">
            <a:xfrm>
              <a:off x="304800" y="533400"/>
              <a:ext cx="8534400" cy="6248400"/>
              <a:chOff x="0" y="0"/>
              <a:chExt cx="7124700" cy="4928363"/>
            </a:xfrm>
          </p:grpSpPr>
          <p:pic>
            <p:nvPicPr>
              <p:cNvPr id="14" name="Picture 6"/>
              <p:cNvPicPr>
                <a:picLocks noChangeAspect="1" noChangeArrowheads="1"/>
              </p:cNvPicPr>
              <p:nvPr/>
            </p:nvPicPr>
            <p:blipFill>
              <a:blip r:embed="rId2" cstate="print"/>
              <a:srcRect/>
              <a:stretch>
                <a:fillRect/>
              </a:stretch>
            </p:blipFill>
            <p:spPr bwMode="auto">
              <a:xfrm>
                <a:off x="0" y="0"/>
                <a:ext cx="7124700" cy="4928363"/>
              </a:xfrm>
              <a:prstGeom prst="rect">
                <a:avLst/>
              </a:prstGeom>
              <a:noFill/>
              <a:ln w="9525">
                <a:noFill/>
                <a:miter lim="800000"/>
                <a:headEnd/>
                <a:tailEnd/>
              </a:ln>
            </p:spPr>
          </p:pic>
          <p:sp>
            <p:nvSpPr>
              <p:cNvPr id="15" name="TextBox 2"/>
              <p:cNvSpPr txBox="1"/>
              <p:nvPr/>
            </p:nvSpPr>
            <p:spPr>
              <a:xfrm>
                <a:off x="5545065" y="3128614"/>
                <a:ext cx="1226941" cy="295041"/>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r>
                  <a:rPr lang="en-US" sz="1600" dirty="0">
                    <a:latin typeface="Times New Roman" pitchFamily="18" charset="0"/>
                    <a:cs typeface="Times New Roman" pitchFamily="18" charset="0"/>
                  </a:rPr>
                  <a:t>r = 0.5034</a:t>
                </a:r>
              </a:p>
            </p:txBody>
          </p:sp>
          <p:sp>
            <p:nvSpPr>
              <p:cNvPr id="16" name="TextBox 3"/>
              <p:cNvSpPr txBox="1"/>
              <p:nvPr/>
            </p:nvSpPr>
            <p:spPr>
              <a:xfrm rot="16200000">
                <a:off x="-1411653" y="1716409"/>
                <a:ext cx="3245450" cy="294139"/>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lang="en-US" sz="1200" b="1" dirty="0" err="1" smtClean="0">
                    <a:latin typeface="Times New Roman" pitchFamily="18" charset="0"/>
                    <a:cs typeface="Times New Roman" pitchFamily="18" charset="0"/>
                  </a:rPr>
                  <a:t>Biết</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về</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khẩu</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hiệu</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Dân</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biết</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dân</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bàn</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dân</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làm</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dân</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kiểm</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tra</a:t>
                </a:r>
                <a:endParaRPr lang="en-US" sz="1200" b="1" dirty="0">
                  <a:latin typeface="Times New Roman" pitchFamily="18" charset="0"/>
                  <a:cs typeface="Times New Roman" pitchFamily="18" charset="0"/>
                </a:endParaRPr>
              </a:p>
            </p:txBody>
          </p:sp>
        </p:grpSp>
        <p:sp>
          <p:nvSpPr>
            <p:cNvPr id="10" name="TextBox 3"/>
            <p:cNvSpPr txBox="1"/>
            <p:nvPr/>
          </p:nvSpPr>
          <p:spPr>
            <a:xfrm>
              <a:off x="2519960" y="5361846"/>
              <a:ext cx="4513511" cy="276808"/>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lang="en-US" sz="1200" b="1" dirty="0" err="1" smtClean="0">
                  <a:latin typeface="Times New Roman" pitchFamily="18" charset="0"/>
                  <a:cs typeface="Times New Roman" pitchFamily="18" charset="0"/>
                </a:rPr>
                <a:t>Biết</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về</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Pháp</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lệnh</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thực</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hiện</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dân</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chủ</a:t>
              </a:r>
              <a:r>
                <a:rPr lang="en-US" sz="1200" b="1" dirty="0" smtClean="0">
                  <a:latin typeface="Times New Roman" pitchFamily="18" charset="0"/>
                  <a:cs typeface="Times New Roman" pitchFamily="18" charset="0"/>
                </a:rPr>
                <a:t> ở </a:t>
              </a:r>
              <a:r>
                <a:rPr lang="en-US" sz="1200" b="1" dirty="0" err="1" smtClean="0">
                  <a:latin typeface="Times New Roman" pitchFamily="18" charset="0"/>
                  <a:cs typeface="Times New Roman" pitchFamily="18" charset="0"/>
                </a:rPr>
                <a:t>xã</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phường</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thị</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trấn</a:t>
              </a:r>
              <a:endParaRPr lang="en-US" sz="1200" b="1" dirty="0">
                <a:latin typeface="Times New Roman" pitchFamily="18" charset="0"/>
                <a:cs typeface="Times New Roman" pitchFamily="18" charset="0"/>
              </a:endParaRPr>
            </a:p>
          </p:txBody>
        </p:sp>
        <p:sp>
          <p:nvSpPr>
            <p:cNvPr id="11" name="TextBox 10"/>
            <p:cNvSpPr txBox="1"/>
            <p:nvPr/>
          </p:nvSpPr>
          <p:spPr bwMode="auto">
            <a:xfrm>
              <a:off x="2971801" y="6095015"/>
              <a:ext cx="2056933" cy="280419"/>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fontAlgn="auto">
                <a:spcBef>
                  <a:spcPts val="0"/>
                </a:spcBef>
                <a:spcAft>
                  <a:spcPts val="0"/>
                </a:spcAft>
                <a:defRPr/>
              </a:pPr>
              <a:r>
                <a:rPr lang="en-US" sz="1200" dirty="0" err="1">
                  <a:solidFill>
                    <a:schemeClr val="tx1"/>
                  </a:solidFill>
                  <a:latin typeface="Times New Roman" pitchFamily="18" charset="0"/>
                  <a:cs typeface="Times New Roman" pitchFamily="18" charset="0"/>
                </a:rPr>
                <a:t>Giá</a:t>
              </a:r>
              <a:r>
                <a:rPr lang="en-US" sz="1200" dirty="0">
                  <a:solidFill>
                    <a:schemeClr val="tx1"/>
                  </a:solidFill>
                  <a:latin typeface="Times New Roman" pitchFamily="18" charset="0"/>
                  <a:cs typeface="Times New Roman" pitchFamily="18" charset="0"/>
                </a:rPr>
                <a:t> </a:t>
              </a:r>
              <a:r>
                <a:rPr lang="en-US" sz="1200" dirty="0" err="1">
                  <a:solidFill>
                    <a:schemeClr val="tx1"/>
                  </a:solidFill>
                  <a:latin typeface="Times New Roman" pitchFamily="18" charset="0"/>
                  <a:cs typeface="Times New Roman" pitchFamily="18" charset="0"/>
                </a:rPr>
                <a:t>trị</a:t>
              </a:r>
              <a:r>
                <a:rPr lang="en-US" sz="1200" dirty="0">
                  <a:solidFill>
                    <a:schemeClr val="tx1"/>
                  </a:solidFill>
                  <a:latin typeface="Times New Roman" pitchFamily="18" charset="0"/>
                  <a:cs typeface="Times New Roman" pitchFamily="18" charset="0"/>
                </a:rPr>
                <a:t> trung </a:t>
              </a:r>
              <a:r>
                <a:rPr lang="en-US" sz="1200" dirty="0" err="1">
                  <a:solidFill>
                    <a:schemeClr val="tx1"/>
                  </a:solidFill>
                  <a:latin typeface="Times New Roman" pitchFamily="18" charset="0"/>
                  <a:cs typeface="Times New Roman" pitchFamily="18" charset="0"/>
                </a:rPr>
                <a:t>bình</a:t>
              </a:r>
              <a:endParaRPr lang="en-GB" sz="1200" dirty="0">
                <a:solidFill>
                  <a:schemeClr val="tx1"/>
                </a:solidFill>
                <a:latin typeface="Times New Roman" pitchFamily="18" charset="0"/>
                <a:cs typeface="Times New Roman" pitchFamily="18" charset="0"/>
              </a:endParaRPr>
            </a:p>
          </p:txBody>
        </p:sp>
        <p:sp>
          <p:nvSpPr>
            <p:cNvPr id="12" name="TextBox 11"/>
            <p:cNvSpPr txBox="1"/>
            <p:nvPr/>
          </p:nvSpPr>
          <p:spPr bwMode="auto">
            <a:xfrm>
              <a:off x="5929152" y="5791273"/>
              <a:ext cx="1538215" cy="280419"/>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fontAlgn="auto">
                <a:spcBef>
                  <a:spcPts val="0"/>
                </a:spcBef>
                <a:spcAft>
                  <a:spcPts val="0"/>
                </a:spcAft>
                <a:defRPr/>
              </a:pPr>
              <a:r>
                <a:rPr lang="en-US" sz="1200" dirty="0" err="1">
                  <a:solidFill>
                    <a:schemeClr val="tx1"/>
                  </a:solidFill>
                  <a:latin typeface="Times New Roman" pitchFamily="18" charset="0"/>
                  <a:cs typeface="Times New Roman" pitchFamily="18" charset="0"/>
                </a:rPr>
                <a:t>Đường</a:t>
              </a:r>
              <a:r>
                <a:rPr lang="en-US" sz="1200" dirty="0">
                  <a:solidFill>
                    <a:schemeClr val="tx1"/>
                  </a:solidFill>
                  <a:latin typeface="Times New Roman" pitchFamily="18" charset="0"/>
                  <a:cs typeface="Times New Roman" pitchFamily="18" charset="0"/>
                </a:rPr>
                <a:t> </a:t>
              </a:r>
              <a:r>
                <a:rPr lang="en-US" sz="1200" dirty="0" err="1">
                  <a:solidFill>
                    <a:schemeClr val="tx1"/>
                  </a:solidFill>
                  <a:latin typeface="Times New Roman" pitchFamily="18" charset="0"/>
                  <a:cs typeface="Times New Roman" pitchFamily="18" charset="0"/>
                </a:rPr>
                <a:t>hồi</a:t>
              </a:r>
              <a:r>
                <a:rPr lang="en-US" sz="1200" dirty="0">
                  <a:solidFill>
                    <a:schemeClr val="tx1"/>
                  </a:solidFill>
                  <a:latin typeface="Times New Roman" pitchFamily="18" charset="0"/>
                  <a:cs typeface="Times New Roman" pitchFamily="18" charset="0"/>
                </a:rPr>
                <a:t> </a:t>
              </a:r>
              <a:r>
                <a:rPr lang="en-US" sz="1200" dirty="0" err="1">
                  <a:solidFill>
                    <a:schemeClr val="tx1"/>
                  </a:solidFill>
                  <a:latin typeface="Times New Roman" pitchFamily="18" charset="0"/>
                  <a:cs typeface="Times New Roman" pitchFamily="18" charset="0"/>
                </a:rPr>
                <a:t>quy</a:t>
              </a:r>
              <a:endParaRPr lang="en-GB" sz="1200" dirty="0">
                <a:solidFill>
                  <a:schemeClr val="tx1"/>
                </a:solidFill>
                <a:latin typeface="Times New Roman" pitchFamily="18" charset="0"/>
                <a:cs typeface="Times New Roman" pitchFamily="18" charset="0"/>
              </a:endParaRPr>
            </a:p>
          </p:txBody>
        </p:sp>
        <p:sp>
          <p:nvSpPr>
            <p:cNvPr id="13" name="TextBox 12"/>
            <p:cNvSpPr txBox="1"/>
            <p:nvPr/>
          </p:nvSpPr>
          <p:spPr bwMode="auto">
            <a:xfrm>
              <a:off x="2976694" y="5791273"/>
              <a:ext cx="1747008" cy="280419"/>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fontAlgn="auto">
                <a:spcBef>
                  <a:spcPts val="0"/>
                </a:spcBef>
                <a:spcAft>
                  <a:spcPts val="0"/>
                </a:spcAft>
                <a:defRPr/>
              </a:pPr>
              <a:r>
                <a:rPr lang="en-US" sz="1200" dirty="0" err="1">
                  <a:solidFill>
                    <a:schemeClr val="tx1"/>
                  </a:solidFill>
                  <a:latin typeface="Times New Roman" pitchFamily="18" charset="0"/>
                  <a:cs typeface="Times New Roman" pitchFamily="18" charset="0"/>
                </a:rPr>
                <a:t>Khoảng</a:t>
              </a:r>
              <a:r>
                <a:rPr lang="en-US" sz="1200" dirty="0">
                  <a:solidFill>
                    <a:schemeClr val="tx1"/>
                  </a:solidFill>
                  <a:latin typeface="Times New Roman" pitchFamily="18" charset="0"/>
                  <a:cs typeface="Times New Roman" pitchFamily="18" charset="0"/>
                </a:rPr>
                <a:t> tin </a:t>
              </a:r>
              <a:r>
                <a:rPr lang="en-US" sz="1200" dirty="0" err="1">
                  <a:solidFill>
                    <a:schemeClr val="tx1"/>
                  </a:solidFill>
                  <a:latin typeface="Times New Roman" pitchFamily="18" charset="0"/>
                  <a:cs typeface="Times New Roman" pitchFamily="18" charset="0"/>
                </a:rPr>
                <a:t>cậy</a:t>
              </a:r>
              <a:r>
                <a:rPr lang="en-US" sz="1200" dirty="0">
                  <a:solidFill>
                    <a:schemeClr val="tx1"/>
                  </a:solidFill>
                  <a:latin typeface="Times New Roman" pitchFamily="18" charset="0"/>
                  <a:cs typeface="Times New Roman" pitchFamily="18" charset="0"/>
                </a:rPr>
                <a:t> 95%</a:t>
              </a:r>
              <a:endParaRPr lang="en-GB" sz="1200" dirty="0">
                <a:solidFill>
                  <a:schemeClr val="tx1"/>
                </a:solidFill>
                <a:latin typeface="Times New Roman" pitchFamily="18" charset="0"/>
                <a:cs typeface="Times New Roman" pitchFamily="18" charset="0"/>
              </a:endParaRPr>
            </a:p>
          </p:txBody>
        </p:sp>
      </p:grpSp>
      <p:sp>
        <p:nvSpPr>
          <p:cNvPr id="17" name="TextBox 16"/>
          <p:cNvSpPr txBox="1"/>
          <p:nvPr/>
        </p:nvSpPr>
        <p:spPr>
          <a:xfrm>
            <a:off x="152400" y="6193440"/>
            <a:ext cx="8839200"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a:t>
            </a:r>
            <a:r>
              <a:rPr lang="en-US" sz="900" dirty="0" smtClean="0">
                <a:latin typeface="Arial" pitchFamily="34" charset="0"/>
                <a:cs typeface="Arial" pitchFamily="34" charset="0"/>
              </a:rPr>
              <a:t>Nam, tr. 39</a:t>
            </a:r>
            <a:endParaRPr lang="en-GB" sz="1050"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
            <a:ext cx="8610600" cy="369332"/>
          </a:xfrm>
          <a:prstGeom prst="rect">
            <a:avLst/>
          </a:prstGeom>
          <a:noFill/>
        </p:spPr>
        <p:txBody>
          <a:bodyPr wrap="square" rtlCol="0">
            <a:spAutoFit/>
          </a:bodyPr>
          <a:lstStyle/>
          <a:p>
            <a:pPr algn="ctr"/>
            <a:r>
              <a:rPr lang="en-GB" b="1" dirty="0" err="1" smtClean="0"/>
              <a:t>Bản</a:t>
            </a:r>
            <a:r>
              <a:rPr lang="en-GB" b="1" dirty="0" smtClean="0"/>
              <a:t> </a:t>
            </a:r>
            <a:r>
              <a:rPr lang="en-GB" b="1" dirty="0" err="1" smtClean="0"/>
              <a:t>đồ</a:t>
            </a:r>
            <a:r>
              <a:rPr lang="en-GB" b="1" dirty="0" smtClean="0"/>
              <a:t> 3.2: </a:t>
            </a:r>
            <a:r>
              <a:rPr lang="en-GB" b="1" dirty="0" err="1" smtClean="0"/>
              <a:t>Công</a:t>
            </a:r>
            <a:r>
              <a:rPr lang="en-GB" b="1" dirty="0" smtClean="0"/>
              <a:t> </a:t>
            </a:r>
            <a:r>
              <a:rPr lang="en-GB" b="1" dirty="0" err="1" smtClean="0"/>
              <a:t>khai</a:t>
            </a:r>
            <a:r>
              <a:rPr lang="en-GB" b="1" dirty="0" smtClean="0"/>
              <a:t>, minh </a:t>
            </a:r>
            <a:r>
              <a:rPr lang="en-GB" b="1" dirty="0" err="1" smtClean="0"/>
              <a:t>bạch</a:t>
            </a:r>
            <a:r>
              <a:rPr lang="en-GB" b="1" dirty="0" smtClean="0"/>
              <a:t> ở </a:t>
            </a:r>
            <a:r>
              <a:rPr lang="en-GB" b="1" dirty="0" err="1" smtClean="0"/>
              <a:t>cấp</a:t>
            </a:r>
            <a:r>
              <a:rPr lang="en-GB" b="1" dirty="0" smtClean="0"/>
              <a:t> </a:t>
            </a:r>
            <a:r>
              <a:rPr lang="en-GB" b="1" dirty="0" err="1" smtClean="0"/>
              <a:t>tỉnh</a:t>
            </a:r>
            <a:r>
              <a:rPr lang="en-GB" b="1" dirty="0" smtClean="0"/>
              <a:t> </a:t>
            </a:r>
            <a:r>
              <a:rPr lang="en-GB" b="1" dirty="0" err="1" smtClean="0"/>
              <a:t>phân</a:t>
            </a:r>
            <a:r>
              <a:rPr lang="en-GB" b="1" dirty="0" smtClean="0"/>
              <a:t> </a:t>
            </a:r>
            <a:r>
              <a:rPr lang="en-GB" b="1" dirty="0" err="1" smtClean="0"/>
              <a:t>theo</a:t>
            </a:r>
            <a:r>
              <a:rPr lang="en-GB" b="1" dirty="0" smtClean="0"/>
              <a:t> 4 </a:t>
            </a:r>
            <a:r>
              <a:rPr lang="en-GB" b="1" dirty="0" err="1" smtClean="0"/>
              <a:t>cấp</a:t>
            </a:r>
            <a:r>
              <a:rPr lang="en-GB" b="1" dirty="0" smtClean="0"/>
              <a:t> </a:t>
            </a:r>
            <a:r>
              <a:rPr lang="en-GB" b="1" dirty="0" err="1" smtClean="0"/>
              <a:t>độ</a:t>
            </a:r>
            <a:r>
              <a:rPr lang="en-GB" b="1" dirty="0" smtClean="0"/>
              <a:t> </a:t>
            </a:r>
            <a:r>
              <a:rPr lang="en-GB" b="1" dirty="0" err="1" smtClean="0"/>
              <a:t>hiệu</a:t>
            </a:r>
            <a:r>
              <a:rPr lang="en-GB" b="1" dirty="0" smtClean="0"/>
              <a:t> </a:t>
            </a:r>
            <a:r>
              <a:rPr lang="en-GB" b="1" dirty="0" err="1" smtClean="0"/>
              <a:t>quả</a:t>
            </a:r>
            <a:endParaRPr lang="en-US" b="1" dirty="0"/>
          </a:p>
        </p:txBody>
      </p:sp>
      <p:pic>
        <p:nvPicPr>
          <p:cNvPr id="4" name="Picture 2"/>
          <p:cNvPicPr>
            <a:picLocks noChangeAspect="1" noChangeArrowheads="1"/>
          </p:cNvPicPr>
          <p:nvPr/>
        </p:nvPicPr>
        <p:blipFill>
          <a:blip r:embed="rId2" cstate="screen"/>
          <a:srcRect/>
          <a:stretch>
            <a:fillRect/>
          </a:stretch>
        </p:blipFill>
        <p:spPr bwMode="auto">
          <a:xfrm>
            <a:off x="1676400" y="609600"/>
            <a:ext cx="5124336" cy="6019800"/>
          </a:xfrm>
          <a:prstGeom prst="rect">
            <a:avLst/>
          </a:prstGeom>
          <a:noFill/>
          <a:ln w="9525">
            <a:noFill/>
            <a:miter lim="800000"/>
            <a:headEnd/>
            <a:tailEnd/>
          </a:ln>
        </p:spPr>
      </p:pic>
      <p:sp>
        <p:nvSpPr>
          <p:cNvPr id="6" name="TextBox 5"/>
          <p:cNvSpPr txBox="1"/>
          <p:nvPr/>
        </p:nvSpPr>
        <p:spPr>
          <a:xfrm>
            <a:off x="7620000" y="3088481"/>
            <a:ext cx="1371600" cy="355481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a:t>
            </a:r>
            <a:r>
              <a:rPr lang="en-US" sz="900" spc="-10" dirty="0" smtClean="0">
                <a:latin typeface="Arial" pitchFamily="34" charset="0"/>
                <a:cs typeface="Arial" pitchFamily="34" charset="0"/>
              </a:rPr>
              <a:t>, tr. 43 </a:t>
            </a:r>
            <a:endParaRPr lang="en-GB" sz="1050"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66850" y="57030"/>
            <a:ext cx="6457950" cy="369332"/>
          </a:xfrm>
          <a:prstGeom prst="rect">
            <a:avLst/>
          </a:prstGeom>
          <a:noFill/>
        </p:spPr>
        <p:txBody>
          <a:bodyPr wrap="square" rtlCol="0">
            <a:spAutoFit/>
          </a:bodyPr>
          <a:lstStyle/>
          <a:p>
            <a:pPr algn="ctr"/>
            <a:r>
              <a:rPr lang="en-GB" b="1" dirty="0" err="1" smtClean="0"/>
              <a:t>Biểu</a:t>
            </a:r>
            <a:r>
              <a:rPr lang="en-GB" b="1" dirty="0" smtClean="0"/>
              <a:t> </a:t>
            </a:r>
            <a:r>
              <a:rPr lang="en-GB" b="1" dirty="0" err="1" smtClean="0"/>
              <a:t>đồ</a:t>
            </a:r>
            <a:r>
              <a:rPr lang="en-GB" b="1" dirty="0" smtClean="0"/>
              <a:t> 3.2a: </a:t>
            </a:r>
            <a:r>
              <a:rPr lang="en-GB" b="1" dirty="0" err="1" smtClean="0"/>
              <a:t>Công</a:t>
            </a:r>
            <a:r>
              <a:rPr lang="en-GB" b="1" dirty="0" smtClean="0"/>
              <a:t> </a:t>
            </a:r>
            <a:r>
              <a:rPr lang="en-GB" b="1" dirty="0" err="1" smtClean="0"/>
              <a:t>khai</a:t>
            </a:r>
            <a:r>
              <a:rPr lang="en-GB" b="1" dirty="0" smtClean="0"/>
              <a:t>, minh </a:t>
            </a:r>
            <a:r>
              <a:rPr lang="en-GB" b="1" dirty="0" err="1" smtClean="0"/>
              <a:t>bạch</a:t>
            </a:r>
            <a:r>
              <a:rPr lang="en-GB" b="1" dirty="0" smtClean="0"/>
              <a:t> (</a:t>
            </a:r>
            <a:r>
              <a:rPr lang="en-GB" b="1" dirty="0" err="1" smtClean="0"/>
              <a:t>Trục</a:t>
            </a:r>
            <a:r>
              <a:rPr lang="en-GB" b="1" dirty="0" smtClean="0"/>
              <a:t> </a:t>
            </a:r>
            <a:r>
              <a:rPr lang="en-GB" b="1" dirty="0" err="1" smtClean="0"/>
              <a:t>nội</a:t>
            </a:r>
            <a:r>
              <a:rPr lang="en-GB" b="1" dirty="0" smtClean="0"/>
              <a:t> dung 2)</a:t>
            </a:r>
            <a:endParaRPr lang="en-GB" b="1" dirty="0"/>
          </a:p>
        </p:txBody>
      </p:sp>
      <p:grpSp>
        <p:nvGrpSpPr>
          <p:cNvPr id="9" name="Group 8"/>
          <p:cNvGrpSpPr/>
          <p:nvPr/>
        </p:nvGrpSpPr>
        <p:grpSpPr>
          <a:xfrm>
            <a:off x="228600" y="304800"/>
            <a:ext cx="8382000" cy="5867400"/>
            <a:chOff x="228600" y="304800"/>
            <a:chExt cx="8610600" cy="6553200"/>
          </a:xfrm>
        </p:grpSpPr>
        <p:pic>
          <p:nvPicPr>
            <p:cNvPr id="5" name="Picture 8"/>
            <p:cNvPicPr>
              <a:picLocks noChangeAspect="1" noChangeArrowheads="1"/>
            </p:cNvPicPr>
            <p:nvPr/>
          </p:nvPicPr>
          <p:blipFill>
            <a:blip r:embed="rId2" cstate="print"/>
            <a:srcRect/>
            <a:stretch>
              <a:fillRect/>
            </a:stretch>
          </p:blipFill>
          <p:spPr bwMode="auto">
            <a:xfrm>
              <a:off x="228600" y="304800"/>
              <a:ext cx="8610600" cy="6553200"/>
            </a:xfrm>
            <a:prstGeom prst="rect">
              <a:avLst/>
            </a:prstGeom>
            <a:noFill/>
            <a:ln w="9525">
              <a:noFill/>
              <a:miter lim="800000"/>
              <a:headEnd/>
              <a:tailEnd/>
            </a:ln>
            <a:effectLst/>
          </p:spPr>
        </p:pic>
        <p:sp>
          <p:nvSpPr>
            <p:cNvPr id="4" name="Rectangle 299"/>
            <p:cNvSpPr>
              <a:spLocks noChangeArrowheads="1"/>
            </p:cNvSpPr>
            <p:nvPr/>
          </p:nvSpPr>
          <p:spPr bwMode="auto">
            <a:xfrm>
              <a:off x="7001832" y="5149334"/>
              <a:ext cx="1413849" cy="184666"/>
            </a:xfrm>
            <a:prstGeom prst="rect">
              <a:avLst/>
            </a:prstGeom>
            <a:solidFill>
              <a:schemeClr val="bg1"/>
            </a:solidFill>
            <a:ln w="9525">
              <a:noFill/>
              <a:miter lim="800000"/>
              <a:headEnd/>
              <a:tailEnd/>
            </a:ln>
          </p:spPr>
          <p:txBody>
            <a:bodyPr wrap="none" lIns="0" tIns="0" rIns="0" bIns="0">
              <a:spAutoFit/>
            </a:bodyPr>
            <a:lstStyle/>
            <a:p>
              <a:r>
                <a:rPr lang="en-US" sz="1200" dirty="0">
                  <a:latin typeface="Arial" pitchFamily="34" charset="0"/>
                  <a:cs typeface="Arial" pitchFamily="34" charset="0"/>
                </a:rPr>
                <a:t>Danh </a:t>
              </a:r>
              <a:r>
                <a:rPr lang="en-US" sz="1200" dirty="0" err="1">
                  <a:latin typeface="Arial" pitchFamily="34" charset="0"/>
                  <a:cs typeface="Arial" pitchFamily="34" charset="0"/>
                </a:rPr>
                <a:t>sách</a:t>
              </a:r>
              <a:r>
                <a:rPr lang="en-US" sz="1200" dirty="0">
                  <a:latin typeface="Arial" pitchFamily="34" charset="0"/>
                  <a:cs typeface="Arial" pitchFamily="34" charset="0"/>
                </a:rPr>
                <a:t> </a:t>
              </a:r>
              <a:r>
                <a:rPr lang="en-US" sz="1200" dirty="0" err="1">
                  <a:latin typeface="Arial" pitchFamily="34" charset="0"/>
                  <a:cs typeface="Arial" pitchFamily="34" charset="0"/>
                </a:rPr>
                <a:t>hộ</a:t>
              </a:r>
              <a:r>
                <a:rPr lang="en-US" sz="1200" dirty="0">
                  <a:latin typeface="Arial" pitchFamily="34" charset="0"/>
                  <a:cs typeface="Arial" pitchFamily="34" charset="0"/>
                </a:rPr>
                <a:t> </a:t>
              </a:r>
              <a:r>
                <a:rPr lang="en-US" sz="1200" dirty="0" err="1">
                  <a:latin typeface="Arial" pitchFamily="34" charset="0"/>
                  <a:cs typeface="Arial" pitchFamily="34" charset="0"/>
                </a:rPr>
                <a:t>nghèo</a:t>
              </a:r>
              <a:endParaRPr lang="en-US" sz="1200" dirty="0">
                <a:latin typeface="Arial" pitchFamily="34" charset="0"/>
                <a:cs typeface="Arial" pitchFamily="34" charset="0"/>
              </a:endParaRPr>
            </a:p>
          </p:txBody>
        </p:sp>
        <p:sp>
          <p:nvSpPr>
            <p:cNvPr id="7" name="Rectangle 300"/>
            <p:cNvSpPr>
              <a:spLocks noChangeArrowheads="1"/>
            </p:cNvSpPr>
            <p:nvPr/>
          </p:nvSpPr>
          <p:spPr bwMode="auto">
            <a:xfrm>
              <a:off x="7001832" y="5454134"/>
              <a:ext cx="1303967" cy="184666"/>
            </a:xfrm>
            <a:prstGeom prst="rect">
              <a:avLst/>
            </a:prstGeom>
            <a:solidFill>
              <a:schemeClr val="bg1"/>
            </a:solidFill>
            <a:ln w="9525">
              <a:noFill/>
              <a:miter lim="800000"/>
              <a:headEnd/>
              <a:tailEnd/>
            </a:ln>
          </p:spPr>
          <p:txBody>
            <a:bodyPr wrap="square" lIns="0" tIns="0" rIns="0" bIns="0">
              <a:spAutoFit/>
            </a:bodyPr>
            <a:lstStyle/>
            <a:p>
              <a:r>
                <a:rPr lang="en-US" sz="1200" dirty="0" err="1">
                  <a:latin typeface="Arial" pitchFamily="34" charset="0"/>
                  <a:cs typeface="Arial" pitchFamily="34" charset="0"/>
                </a:rPr>
                <a:t>Ngân</a:t>
              </a:r>
              <a:r>
                <a:rPr lang="en-US" sz="1200" dirty="0">
                  <a:latin typeface="Arial" pitchFamily="34" charset="0"/>
                  <a:cs typeface="Arial" pitchFamily="34" charset="0"/>
                </a:rPr>
                <a:t> </a:t>
              </a:r>
              <a:r>
                <a:rPr lang="en-US" sz="1200" dirty="0" err="1">
                  <a:latin typeface="Arial" pitchFamily="34" charset="0"/>
                  <a:cs typeface="Arial" pitchFamily="34" charset="0"/>
                </a:rPr>
                <a:t>sách</a:t>
              </a:r>
              <a:r>
                <a:rPr lang="en-US" sz="1200" dirty="0">
                  <a:latin typeface="Arial" pitchFamily="34" charset="0"/>
                  <a:cs typeface="Arial" pitchFamily="34" charset="0"/>
                </a:rPr>
                <a:t> </a:t>
              </a:r>
              <a:r>
                <a:rPr lang="en-US" sz="1200" dirty="0" err="1">
                  <a:latin typeface="Arial" pitchFamily="34" charset="0"/>
                  <a:cs typeface="Arial" pitchFamily="34" charset="0"/>
                </a:rPr>
                <a:t>cấp</a:t>
              </a:r>
              <a:r>
                <a:rPr lang="en-US" sz="1200" dirty="0">
                  <a:latin typeface="Arial" pitchFamily="34" charset="0"/>
                  <a:cs typeface="Arial" pitchFamily="34" charset="0"/>
                </a:rPr>
                <a:t> </a:t>
              </a:r>
              <a:r>
                <a:rPr lang="en-US" sz="1200" dirty="0" err="1">
                  <a:latin typeface="Arial" pitchFamily="34" charset="0"/>
                  <a:cs typeface="Arial" pitchFamily="34" charset="0"/>
                </a:rPr>
                <a:t>xã</a:t>
              </a:r>
              <a:endParaRPr lang="en-US" sz="1200" dirty="0">
                <a:latin typeface="Arial" pitchFamily="34" charset="0"/>
                <a:cs typeface="Arial" pitchFamily="34" charset="0"/>
              </a:endParaRPr>
            </a:p>
          </p:txBody>
        </p:sp>
        <p:sp>
          <p:nvSpPr>
            <p:cNvPr id="8" name="Rectangle 301"/>
            <p:cNvSpPr>
              <a:spLocks noChangeArrowheads="1"/>
            </p:cNvSpPr>
            <p:nvPr/>
          </p:nvSpPr>
          <p:spPr bwMode="auto">
            <a:xfrm>
              <a:off x="7000214" y="5650468"/>
              <a:ext cx="1457986" cy="369332"/>
            </a:xfrm>
            <a:prstGeom prst="rect">
              <a:avLst/>
            </a:prstGeom>
            <a:solidFill>
              <a:schemeClr val="bg1"/>
            </a:solidFill>
            <a:ln w="9525">
              <a:noFill/>
              <a:miter lim="800000"/>
              <a:headEnd/>
              <a:tailEnd/>
            </a:ln>
          </p:spPr>
          <p:txBody>
            <a:bodyPr wrap="square" lIns="0" tIns="0" rIns="0" bIns="0">
              <a:spAutoFit/>
            </a:bodyPr>
            <a:lstStyle/>
            <a:p>
              <a:r>
                <a:rPr lang="en-US" sz="1200" dirty="0" err="1" smtClean="0">
                  <a:latin typeface="Arial" pitchFamily="34" charset="0"/>
                  <a:cs typeface="Arial" pitchFamily="34" charset="0"/>
                </a:rPr>
                <a:t>Kế</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hoạch</a:t>
              </a:r>
              <a:r>
                <a:rPr lang="en-US" sz="1200" dirty="0" smtClean="0">
                  <a:latin typeface="Arial" pitchFamily="34" charset="0"/>
                  <a:cs typeface="Arial" pitchFamily="34" charset="0"/>
                </a:rPr>
                <a:t> </a:t>
              </a:r>
              <a:r>
                <a:rPr lang="en-US" sz="1200" dirty="0" err="1">
                  <a:latin typeface="Arial" pitchFamily="34" charset="0"/>
                  <a:cs typeface="Arial" pitchFamily="34" charset="0"/>
                </a:rPr>
                <a:t>sử</a:t>
              </a:r>
              <a:r>
                <a:rPr lang="en-US" sz="1200" dirty="0">
                  <a:latin typeface="Arial" pitchFamily="34" charset="0"/>
                  <a:cs typeface="Arial" pitchFamily="34" charset="0"/>
                </a:rPr>
                <a:t> </a:t>
              </a:r>
              <a:r>
                <a:rPr lang="en-US" sz="1200" dirty="0" err="1">
                  <a:latin typeface="Arial" pitchFamily="34" charset="0"/>
                  <a:cs typeface="Arial" pitchFamily="34" charset="0"/>
                </a:rPr>
                <a:t>dụng</a:t>
              </a:r>
              <a:r>
                <a:rPr lang="en-US" sz="1200" dirty="0">
                  <a:latin typeface="Arial" pitchFamily="34" charset="0"/>
                  <a:cs typeface="Arial" pitchFamily="34" charset="0"/>
                </a:rPr>
                <a:t> </a:t>
              </a:r>
              <a:r>
                <a:rPr lang="en-US" sz="1200" dirty="0" err="1" smtClean="0">
                  <a:latin typeface="Arial" pitchFamily="34" charset="0"/>
                  <a:cs typeface="Arial" pitchFamily="34" charset="0"/>
                </a:rPr>
                <a:t>đất</a:t>
              </a:r>
              <a:r>
                <a:rPr lang="en-US" sz="1200" dirty="0" smtClean="0">
                  <a:latin typeface="Arial" pitchFamily="34" charset="0"/>
                  <a:cs typeface="Arial" pitchFamily="34" charset="0"/>
                </a:rPr>
                <a:t>/</a:t>
              </a:r>
              <a:r>
                <a:rPr lang="en-US" sz="1200" dirty="0" err="1" smtClean="0">
                  <a:latin typeface="Arial" pitchFamily="34" charset="0"/>
                  <a:cs typeface="Arial" pitchFamily="34" charset="0"/>
                </a:rPr>
                <a:t>khung</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giá</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đền</a:t>
              </a:r>
              <a:r>
                <a:rPr lang="en-US" sz="1200" dirty="0" smtClean="0">
                  <a:latin typeface="Arial" pitchFamily="34" charset="0"/>
                  <a:cs typeface="Arial" pitchFamily="34" charset="0"/>
                </a:rPr>
                <a:t> </a:t>
              </a:r>
              <a:r>
                <a:rPr lang="en-US" sz="1200" dirty="0" err="1">
                  <a:latin typeface="Arial" pitchFamily="34" charset="0"/>
                  <a:cs typeface="Arial" pitchFamily="34" charset="0"/>
                </a:rPr>
                <a:t>bù</a:t>
              </a:r>
              <a:endParaRPr lang="en-US" sz="1200" dirty="0">
                <a:latin typeface="Arial" pitchFamily="34" charset="0"/>
                <a:cs typeface="Arial" pitchFamily="34" charset="0"/>
              </a:endParaRPr>
            </a:p>
          </p:txBody>
        </p:sp>
      </p:grpSp>
      <p:sp>
        <p:nvSpPr>
          <p:cNvPr id="10" name="TextBox 9"/>
          <p:cNvSpPr txBox="1"/>
          <p:nvPr/>
        </p:nvSpPr>
        <p:spPr>
          <a:xfrm>
            <a:off x="152400" y="6193440"/>
            <a:ext cx="8839200"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a:t>
            </a:r>
            <a:r>
              <a:rPr lang="en-US" sz="900" dirty="0" smtClean="0">
                <a:latin typeface="Arial" pitchFamily="34" charset="0"/>
                <a:cs typeface="Arial" pitchFamily="34" charset="0"/>
              </a:rPr>
              <a:t>Nam, tr. 45</a:t>
            </a:r>
            <a:endParaRPr lang="en-GB" sz="1050" dirty="0">
              <a:latin typeface="Arial" pitchFamily="34" charset="0"/>
              <a:cs typeface="Arial" pitchFamily="34" charset="0"/>
            </a:endParaRPr>
          </a:p>
        </p:txBody>
      </p:sp>
    </p:spTree>
    <p:extLst>
      <p:ext uri="{BB962C8B-B14F-4D97-AF65-F5344CB8AC3E}">
        <p14:creationId xmlns="" xmlns:p14="http://schemas.microsoft.com/office/powerpoint/2010/main" val="3590227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0"/>
            <a:ext cx="6858000" cy="369332"/>
          </a:xfrm>
          <a:prstGeom prst="rect">
            <a:avLst/>
          </a:prstGeom>
          <a:noFill/>
        </p:spPr>
        <p:txBody>
          <a:bodyPr wrap="square" rtlCol="0">
            <a:spAutoFit/>
          </a:bodyPr>
          <a:lstStyle/>
          <a:p>
            <a:pPr algn="ctr"/>
            <a:r>
              <a:rPr lang="en-GB" b="1" dirty="0" err="1" smtClean="0"/>
              <a:t>Biểu</a:t>
            </a:r>
            <a:r>
              <a:rPr lang="en-GB" b="1" dirty="0" smtClean="0"/>
              <a:t> </a:t>
            </a:r>
            <a:r>
              <a:rPr lang="en-GB" b="1" dirty="0" err="1" smtClean="0"/>
              <a:t>đồ</a:t>
            </a:r>
            <a:r>
              <a:rPr lang="en-GB" b="1" dirty="0" smtClean="0"/>
              <a:t> 3.2b</a:t>
            </a:r>
            <a:r>
              <a:rPr lang="en-GB" b="1" dirty="0"/>
              <a:t>: </a:t>
            </a:r>
            <a:r>
              <a:rPr lang="en-GB" b="1" dirty="0" err="1" smtClean="0"/>
              <a:t>Công</a:t>
            </a:r>
            <a:r>
              <a:rPr lang="en-GB" b="1" dirty="0" smtClean="0"/>
              <a:t> </a:t>
            </a:r>
            <a:r>
              <a:rPr lang="en-GB" b="1" dirty="0" err="1" smtClean="0"/>
              <a:t>khai</a:t>
            </a:r>
            <a:r>
              <a:rPr lang="en-GB" b="1" dirty="0" smtClean="0"/>
              <a:t>, minh </a:t>
            </a:r>
            <a:r>
              <a:rPr lang="en-GB" b="1" dirty="0" err="1" smtClean="0"/>
              <a:t>bạch</a:t>
            </a:r>
            <a:r>
              <a:rPr lang="en-GB" b="1" dirty="0" smtClean="0"/>
              <a:t> (</a:t>
            </a:r>
            <a:r>
              <a:rPr lang="en-GB" b="1" dirty="0" err="1" smtClean="0"/>
              <a:t>với</a:t>
            </a:r>
            <a:r>
              <a:rPr lang="en-GB" b="1" dirty="0" smtClean="0"/>
              <a:t> </a:t>
            </a:r>
            <a:r>
              <a:rPr lang="en-GB" b="1" dirty="0" err="1" smtClean="0"/>
              <a:t>khoảng</a:t>
            </a:r>
            <a:r>
              <a:rPr lang="en-GB" b="1" dirty="0" smtClean="0"/>
              <a:t> tin </a:t>
            </a:r>
            <a:r>
              <a:rPr lang="en-GB" b="1" dirty="0" err="1" smtClean="0"/>
              <a:t>cậy</a:t>
            </a:r>
            <a:r>
              <a:rPr lang="en-GB" b="1" dirty="0" smtClean="0"/>
              <a:t> 95%)</a:t>
            </a:r>
            <a:r>
              <a:rPr lang="en-US" b="1" dirty="0" smtClean="0"/>
              <a:t> </a:t>
            </a:r>
            <a:endParaRPr lang="en-GB" b="1" dirty="0"/>
          </a:p>
        </p:txBody>
      </p:sp>
      <p:graphicFrame>
        <p:nvGraphicFramePr>
          <p:cNvPr id="4" name="Chart 3"/>
          <p:cNvGraphicFramePr>
            <a:graphicFrameLocks noGrp="1"/>
          </p:cNvGraphicFramePr>
          <p:nvPr/>
        </p:nvGraphicFramePr>
        <p:xfrm>
          <a:off x="0" y="609600"/>
          <a:ext cx="91440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52400" y="6193440"/>
            <a:ext cx="8839200"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a:t>
            </a:r>
            <a:r>
              <a:rPr lang="en-US" sz="900" dirty="0" smtClean="0">
                <a:latin typeface="Arial" pitchFamily="34" charset="0"/>
                <a:cs typeface="Arial" pitchFamily="34" charset="0"/>
              </a:rPr>
              <a:t>Nam, tr. 46</a:t>
            </a:r>
            <a:endParaRPr lang="en-GB" sz="1050"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0"/>
            <a:ext cx="8534400" cy="369332"/>
          </a:xfrm>
          <a:prstGeom prst="rect">
            <a:avLst/>
          </a:prstGeom>
          <a:noFill/>
        </p:spPr>
        <p:txBody>
          <a:bodyPr wrap="square" rtlCol="0">
            <a:spAutoFit/>
          </a:bodyPr>
          <a:lstStyle/>
          <a:p>
            <a:pPr algn="ctr"/>
            <a:r>
              <a:rPr lang="en-GB" b="1" dirty="0" err="1" smtClean="0"/>
              <a:t>Bản</a:t>
            </a:r>
            <a:r>
              <a:rPr lang="en-GB" b="1" dirty="0" smtClean="0"/>
              <a:t> </a:t>
            </a:r>
            <a:r>
              <a:rPr lang="en-GB" b="1" dirty="0" err="1" smtClean="0"/>
              <a:t>đồ</a:t>
            </a:r>
            <a:r>
              <a:rPr lang="en-GB" b="1" dirty="0" smtClean="0"/>
              <a:t> 3.3: </a:t>
            </a:r>
            <a:r>
              <a:rPr lang="en-GB" b="1" dirty="0" err="1" smtClean="0"/>
              <a:t>Trách</a:t>
            </a:r>
            <a:r>
              <a:rPr lang="en-GB" b="1" dirty="0" smtClean="0"/>
              <a:t> </a:t>
            </a:r>
            <a:r>
              <a:rPr lang="en-GB" b="1" dirty="0" err="1" smtClean="0"/>
              <a:t>nhiệm</a:t>
            </a:r>
            <a:r>
              <a:rPr lang="en-GB" b="1" dirty="0" smtClean="0"/>
              <a:t> </a:t>
            </a:r>
            <a:r>
              <a:rPr lang="en-GB" b="1" dirty="0" err="1" smtClean="0"/>
              <a:t>giải</a:t>
            </a:r>
            <a:r>
              <a:rPr lang="en-GB" b="1" dirty="0" smtClean="0"/>
              <a:t> </a:t>
            </a:r>
            <a:r>
              <a:rPr lang="en-GB" b="1" dirty="0" err="1" smtClean="0"/>
              <a:t>trình</a:t>
            </a:r>
            <a:r>
              <a:rPr lang="en-GB" b="1" dirty="0" smtClean="0"/>
              <a:t> </a:t>
            </a:r>
            <a:r>
              <a:rPr lang="en-GB" b="1" dirty="0" err="1" smtClean="0"/>
              <a:t>với</a:t>
            </a:r>
            <a:r>
              <a:rPr lang="en-GB" b="1" dirty="0" smtClean="0"/>
              <a:t> </a:t>
            </a:r>
            <a:r>
              <a:rPr lang="en-GB" b="1" dirty="0" err="1" smtClean="0"/>
              <a:t>người</a:t>
            </a:r>
            <a:r>
              <a:rPr lang="en-GB" b="1" dirty="0" smtClean="0"/>
              <a:t> </a:t>
            </a:r>
            <a:r>
              <a:rPr lang="en-GB" b="1" dirty="0" err="1" smtClean="0"/>
              <a:t>dân</a:t>
            </a:r>
            <a:r>
              <a:rPr lang="en-GB" b="1" dirty="0" smtClean="0"/>
              <a:t> ở </a:t>
            </a:r>
            <a:r>
              <a:rPr lang="en-GB" b="1" dirty="0" err="1" smtClean="0"/>
              <a:t>cấp</a:t>
            </a:r>
            <a:r>
              <a:rPr lang="en-GB" b="1" dirty="0" smtClean="0"/>
              <a:t> </a:t>
            </a:r>
            <a:r>
              <a:rPr lang="en-GB" b="1" dirty="0" err="1" smtClean="0"/>
              <a:t>tỉnh</a:t>
            </a:r>
            <a:r>
              <a:rPr lang="en-GB" b="1" dirty="0" smtClean="0"/>
              <a:t> </a:t>
            </a:r>
            <a:r>
              <a:rPr lang="en-GB" b="1" dirty="0" err="1" smtClean="0"/>
              <a:t>phân</a:t>
            </a:r>
            <a:r>
              <a:rPr lang="en-GB" b="1" dirty="0" smtClean="0"/>
              <a:t> </a:t>
            </a:r>
            <a:r>
              <a:rPr lang="en-GB" b="1" dirty="0" err="1" smtClean="0"/>
              <a:t>theo</a:t>
            </a:r>
            <a:r>
              <a:rPr lang="en-GB" b="1" dirty="0" smtClean="0"/>
              <a:t> 4 </a:t>
            </a:r>
            <a:r>
              <a:rPr lang="en-GB" b="1" dirty="0" err="1" smtClean="0"/>
              <a:t>cấp</a:t>
            </a:r>
            <a:r>
              <a:rPr lang="en-GB" b="1" dirty="0" smtClean="0"/>
              <a:t> </a:t>
            </a:r>
            <a:r>
              <a:rPr lang="en-GB" b="1" dirty="0" err="1" smtClean="0"/>
              <a:t>độ</a:t>
            </a:r>
            <a:r>
              <a:rPr lang="en-GB" b="1" dirty="0" smtClean="0"/>
              <a:t> </a:t>
            </a:r>
            <a:r>
              <a:rPr lang="en-GB" b="1" dirty="0" err="1" smtClean="0"/>
              <a:t>hiệu</a:t>
            </a:r>
            <a:r>
              <a:rPr lang="en-GB" b="1" dirty="0" smtClean="0"/>
              <a:t> </a:t>
            </a:r>
            <a:r>
              <a:rPr lang="en-GB" b="1" dirty="0" err="1" smtClean="0"/>
              <a:t>quả</a:t>
            </a:r>
            <a:endParaRPr lang="en-US" b="1" dirty="0"/>
          </a:p>
        </p:txBody>
      </p:sp>
      <p:pic>
        <p:nvPicPr>
          <p:cNvPr id="5" name="Picture 2"/>
          <p:cNvPicPr>
            <a:picLocks noChangeAspect="1" noChangeArrowheads="1"/>
          </p:cNvPicPr>
          <p:nvPr/>
        </p:nvPicPr>
        <p:blipFill>
          <a:blip r:embed="rId2" cstate="screen"/>
          <a:srcRect/>
          <a:stretch>
            <a:fillRect/>
          </a:stretch>
        </p:blipFill>
        <p:spPr bwMode="auto">
          <a:xfrm>
            <a:off x="1600199" y="533400"/>
            <a:ext cx="5348649" cy="6324600"/>
          </a:xfrm>
          <a:prstGeom prst="rect">
            <a:avLst/>
          </a:prstGeom>
          <a:noFill/>
          <a:ln w="9525">
            <a:noFill/>
            <a:miter lim="800000"/>
            <a:headEnd/>
            <a:tailEnd/>
          </a:ln>
        </p:spPr>
      </p:pic>
      <p:sp>
        <p:nvSpPr>
          <p:cNvPr id="6" name="TextBox 5"/>
          <p:cNvSpPr txBox="1"/>
          <p:nvPr/>
        </p:nvSpPr>
        <p:spPr>
          <a:xfrm>
            <a:off x="7620000" y="3088481"/>
            <a:ext cx="1371600" cy="355481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i="1" dirty="0" err="1" smtClean="0">
                <a:latin typeface="Arial" pitchFamily="34" charset="0"/>
                <a:cs typeface="Arial" pitchFamily="34" charset="0"/>
              </a:rPr>
              <a:t>Tên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trích</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dẫn</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nguồn</a:t>
            </a:r>
            <a:r>
              <a:rPr lang="en-US" sz="900" i="1" dirty="0" smtClean="0">
                <a:latin typeface="Arial" pitchFamily="34" charset="0"/>
                <a:cs typeface="Arial" pitchFamily="34" charset="0"/>
              </a:rPr>
              <a:t>:</a:t>
            </a:r>
            <a:r>
              <a:rPr lang="en-US" sz="900" dirty="0" smtClean="0">
                <a:latin typeface="Arial" pitchFamily="34" charset="0"/>
                <a:cs typeface="Arial" pitchFamily="34" charset="0"/>
              </a:rPr>
              <a:t> CECODES, TCMT, BDN &amp; UNDP (2012). </a:t>
            </a:r>
            <a:br>
              <a:rPr lang="en-US" sz="900" dirty="0" smtClean="0">
                <a:latin typeface="Arial" pitchFamily="34" charset="0"/>
                <a:cs typeface="Arial" pitchFamily="34" charset="0"/>
              </a:rPr>
            </a:br>
            <a:r>
              <a:rPr lang="en-US" sz="900" b="1" dirty="0" err="1" smtClean="0">
                <a:latin typeface="Arial" pitchFamily="34" charset="0"/>
                <a:cs typeface="Arial" pitchFamily="34" charset="0"/>
              </a:rPr>
              <a:t>Chỉ</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số</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Hiệu</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Quản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trị</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và</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Hành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chính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công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cấp</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tỉnh</a:t>
            </a:r>
            <a:r>
              <a:rPr lang="en-US" sz="900" b="1" dirty="0" smtClean="0">
                <a:latin typeface="Arial" pitchFamily="34" charset="0"/>
                <a:cs typeface="Arial" pitchFamily="34" charset="0"/>
              </a:rPr>
              <a:t> ở </a:t>
            </a:r>
            <a:r>
              <a:rPr lang="en-US" sz="900" b="1" dirty="0" err="1" smtClean="0">
                <a:latin typeface="Arial" pitchFamily="34" charset="0"/>
                <a:cs typeface="Arial" pitchFamily="34" charset="0"/>
              </a:rPr>
              <a:t>Việt</a:t>
            </a:r>
            <a:r>
              <a:rPr lang="en-US" sz="900" b="1" dirty="0" smtClean="0">
                <a:latin typeface="Arial" pitchFamily="34" charset="0"/>
                <a:cs typeface="Arial" pitchFamily="34" charset="0"/>
              </a:rPr>
              <a:t> Nam: </a:t>
            </a:r>
            <a:r>
              <a:rPr lang="en-US" sz="900" b="1" dirty="0" err="1" smtClean="0">
                <a:latin typeface="Arial" pitchFamily="34" charset="0"/>
                <a:cs typeface="Arial" pitchFamily="34" charset="0"/>
              </a:rPr>
              <a:t>Đo</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lường</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từ</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kinh</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nghiệm</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thực</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tiễn</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của</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người</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dân</a:t>
            </a:r>
            <a:r>
              <a:rPr lang="en-US" sz="900" b="1" dirty="0" smtClean="0">
                <a:latin typeface="Arial" pitchFamily="34" charset="0"/>
                <a:cs typeface="Arial" pitchFamily="34" charset="0"/>
              </a:rPr>
              <a: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Báo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cáo</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sách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chung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của</a:t>
            </a:r>
            <a:r>
              <a:rPr lang="en-US" sz="900" dirty="0" smtClean="0">
                <a:latin typeface="Arial" pitchFamily="34" charset="0"/>
                <a:cs typeface="Arial" pitchFamily="34" charset="0"/>
              </a:rPr>
              <a:t> Trung </a:t>
            </a:r>
            <a:r>
              <a:rPr lang="en-US" sz="900" dirty="0" err="1" smtClean="0">
                <a:latin typeface="Arial" pitchFamily="34" charset="0"/>
                <a:cs typeface="Arial" pitchFamily="34" charset="0"/>
              </a:rPr>
              <a:t>tâm</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Nghiên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cứu</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Hỗ</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trợ</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cộng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đồng</a:t>
            </a:r>
            <a:r>
              <a:rPr lang="en-US" sz="900" dirty="0" smtClean="0">
                <a:latin typeface="Arial" pitchFamily="34" charset="0"/>
                <a:cs typeface="Arial" pitchFamily="34" charset="0"/>
              </a:rPr>
              <a:t> (CECODES), </a:t>
            </a:r>
            <a:r>
              <a:rPr lang="en-US" sz="900" dirty="0" err="1" smtClean="0">
                <a:latin typeface="Arial" pitchFamily="34" charset="0"/>
                <a:cs typeface="Arial" pitchFamily="34" charset="0"/>
              </a:rPr>
              <a:t>Tạp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chí</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Trung </a:t>
            </a:r>
            <a:r>
              <a:rPr lang="en-US" sz="900" dirty="0" err="1" smtClean="0">
                <a:latin typeface="Arial" pitchFamily="34" charset="0"/>
                <a:cs typeface="Arial" pitchFamily="34" charset="0"/>
              </a:rPr>
              <a:t>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Mặt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trận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Tổ</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 (TCMT), Ban </a:t>
            </a:r>
            <a:r>
              <a:rPr lang="en-US" sz="900" dirty="0" err="1" smtClean="0">
                <a:latin typeface="Arial" pitchFamily="34" charset="0"/>
                <a:cs typeface="Arial" pitchFamily="34" charset="0"/>
              </a:rPr>
              <a:t>Dân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nguyện</a:t>
            </a:r>
            <a:r>
              <a:rPr lang="en-US" sz="900" dirty="0" smtClean="0">
                <a:latin typeface="Arial" pitchFamily="34" charset="0"/>
                <a:cs typeface="Arial" pitchFamily="34" charset="0"/>
              </a:rPr>
              <a:t> – </a:t>
            </a:r>
            <a:r>
              <a:rPr lang="en-US" sz="900" dirty="0" err="1" smtClean="0">
                <a:latin typeface="Arial" pitchFamily="34" charset="0"/>
                <a:cs typeface="Arial" pitchFamily="34" charset="0"/>
              </a:rPr>
              <a:t>Ủy</a:t>
            </a:r>
            <a:r>
              <a:rPr lang="en-US" sz="900" dirty="0" smtClean="0">
                <a:latin typeface="Arial" pitchFamily="34" charset="0"/>
                <a:cs typeface="Arial" pitchFamily="34" charset="0"/>
              </a:rPr>
              <a:t> ban </a:t>
            </a:r>
            <a:r>
              <a:rPr lang="en-US" sz="900" dirty="0" err="1" smtClean="0">
                <a:latin typeface="Arial" pitchFamily="34" charset="0"/>
                <a:cs typeface="Arial" pitchFamily="34" charset="0"/>
              </a:rPr>
              <a:t>thường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vụ</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hội</a:t>
            </a:r>
            <a:r>
              <a:rPr lang="en-US" sz="900" dirty="0" smtClean="0">
                <a:latin typeface="Arial" pitchFamily="34" charset="0"/>
                <a:cs typeface="Arial" pitchFamily="34" charset="0"/>
              </a:rPr>
              <a:t> (BDN), </a:t>
            </a:r>
            <a:r>
              <a:rPr lang="en-US" sz="900" dirty="0" err="1" smtClean="0">
                <a:latin typeface="Arial" pitchFamily="34" charset="0"/>
                <a:cs typeface="Arial" pitchFamily="34" charset="0"/>
              </a:rPr>
              <a:t>và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Chương</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trình</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Phát</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triển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Liên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Hợp</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quốc</a:t>
            </a:r>
            <a:r>
              <a:rPr lang="en-US" sz="900" dirty="0" smtClean="0">
                <a:latin typeface="Arial" pitchFamily="34" charset="0"/>
                <a:cs typeface="Arial" pitchFamily="34" charset="0"/>
              </a:rPr>
              <a:t> (UNDP). </a:t>
            </a:r>
            <a:r>
              <a:rPr lang="en-US" sz="900" dirty="0" err="1" smtClean="0">
                <a:latin typeface="Arial" pitchFamily="34" charset="0"/>
                <a:cs typeface="Arial" pitchFamily="34" charset="0"/>
              </a:rPr>
              <a:t>Hà</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Nội</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Việt</a:t>
            </a:r>
            <a:r>
              <a:rPr lang="en-US" sz="900" dirty="0" smtClean="0">
                <a:latin typeface="Arial" pitchFamily="34" charset="0"/>
                <a:cs typeface="Arial" pitchFamily="34" charset="0"/>
              </a:rPr>
              <a:t> Nam</a:t>
            </a:r>
            <a:r>
              <a:rPr lang="en-US" sz="900" spc="-10" dirty="0" smtClean="0">
                <a:latin typeface="Arial" pitchFamily="34" charset="0"/>
                <a:cs typeface="Arial" pitchFamily="34" charset="0"/>
              </a:rPr>
              <a:t>, tr. 53 </a:t>
            </a:r>
            <a:endParaRPr lang="en-GB" sz="1050" dirty="0">
              <a:latin typeface="Arial" pitchFamily="34" charset="0"/>
              <a:cs typeface="Arial" pitchFamily="34" charset="0"/>
            </a:endParaRPr>
          </a:p>
        </p:txBody>
      </p:sp>
    </p:spTree>
    <p:extLst>
      <p:ext uri="{BB962C8B-B14F-4D97-AF65-F5344CB8AC3E}">
        <p14:creationId xmlns="" xmlns:p14="http://schemas.microsoft.com/office/powerpoint/2010/main" val="1336021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5387</TotalTime>
  <Words>3384</Words>
  <Application>Microsoft Office PowerPoint</Application>
  <PresentationFormat>On-screen Show (4:3)</PresentationFormat>
  <Paragraphs>277</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Chương 3</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PAPI 2011</dc:title>
  <dc:creator>do.thi.thanh.huyen</dc:creator>
  <cp:lastModifiedBy>do.thi.thanh.huyen</cp:lastModifiedBy>
  <cp:revision>338</cp:revision>
  <cp:lastPrinted>2012-02-18T07:20:22Z</cp:lastPrinted>
  <dcterms:created xsi:type="dcterms:W3CDTF">2012-02-13T02:03:01Z</dcterms:created>
  <dcterms:modified xsi:type="dcterms:W3CDTF">2012-05-28T11:06:58Z</dcterms:modified>
</cp:coreProperties>
</file>