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1" r:id="rId2"/>
    <p:sldId id="394" r:id="rId3"/>
    <p:sldId id="395" r:id="rId4"/>
    <p:sldId id="396" r:id="rId5"/>
    <p:sldId id="341" r:id="rId6"/>
    <p:sldId id="397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%20Thanh%20Huyen\Do.Thi.Thanh.Huyen\01_POLICY_ADVISORS\01_CONTRACTING\01_PAR_AC\2012\01_PAPI_2011_2012\01_PAPI2011\11_PAPI2011_FINDINGS\PAPI2011_comparision%20with%20census%20data_PIERR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%20Thanh%20Huyen\Do.Thi.Thanh.Huyen\01_POLICY_ADVISORS\01_CONTRACTING\01_PAR_AC\2012\01_PAPI_2011_2012\01_PAPI2011\11_PAPI2011_FINDINGS\PAPI2011_comparision%20with%20census%20data_PIERR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%20Thanh%20Huyen\Do.Thi.Thanh.Huyen\01_POLICY_ADVISORS\01_CONTRACTING\01_PAR_AC\2012\01_PAPI_2011_2012\01_PAPI2011\11_PAPI2011_FINDINGS\PAPI2011_comparision%20with%20census%20data_PIERR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%20Thanh%20Huyen\Do.Thi.Thanh.Huyen\01_POLICY_ADVISORS\01_CONTRACTING\01_PAR_AC\2012\01_PAPI_2011_2012\01_PAPI2011\11_PAPI2011_FINDINGS\PAPI2011_comparision%20with%20census%20data_PIERRE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'minority (2)'!$F$1</c:f>
              <c:strCache>
                <c:ptCount val="1"/>
                <c:pt idx="0">
                  <c:v>% người là dân tộc Kinh trong tổng mẫu PAPI2011 (Dữ liệu có trọng số)</c:v>
                </c:pt>
              </c:strCache>
            </c:strRef>
          </c:tx>
          <c:cat>
            <c:strRef>
              <c:f>'minority (2)'!$A$2:$A$64</c:f>
              <c:strCache>
                <c:ptCount val="63"/>
                <c:pt idx="0">
                  <c:v>Hưng Yên</c:v>
                </c:pt>
                <c:pt idx="1">
                  <c:v>Thái Bình</c:v>
                </c:pt>
                <c:pt idx="2">
                  <c:v>Đồng Tháp</c:v>
                </c:pt>
                <c:pt idx="3">
                  <c:v>Hà Tĩnh</c:v>
                </c:pt>
                <c:pt idx="4">
                  <c:v>TP. Hải Phòng</c:v>
                </c:pt>
                <c:pt idx="5">
                  <c:v>Hà Nam</c:v>
                </c:pt>
                <c:pt idx="6">
                  <c:v>Nam Định</c:v>
                </c:pt>
                <c:pt idx="7">
                  <c:v>Tiền Giang</c:v>
                </c:pt>
                <c:pt idx="8">
                  <c:v>Long An</c:v>
                </c:pt>
                <c:pt idx="9">
                  <c:v>Hải Dương</c:v>
                </c:pt>
                <c:pt idx="10">
                  <c:v>Bắc Ninh</c:v>
                </c:pt>
                <c:pt idx="11">
                  <c:v>Bến Tre</c:v>
                </c:pt>
                <c:pt idx="12">
                  <c:v>TP. Đà Nẵng</c:v>
                </c:pt>
                <c:pt idx="13">
                  <c:v>TP. Hà Nội</c:v>
                </c:pt>
                <c:pt idx="14">
                  <c:v>Tây Ninh</c:v>
                </c:pt>
                <c:pt idx="15">
                  <c:v>Bình Định</c:v>
                </c:pt>
                <c:pt idx="16">
                  <c:v>Quảng Bình</c:v>
                </c:pt>
                <c:pt idx="17">
                  <c:v>Bà Rịa - Vũng Tàu</c:v>
                </c:pt>
                <c:pt idx="18">
                  <c:v>Ninh Bình</c:v>
                </c:pt>
                <c:pt idx="19">
                  <c:v>Vĩnh Long</c:v>
                </c:pt>
                <c:pt idx="20">
                  <c:v>TP. Cần Thơ</c:v>
                </c:pt>
                <c:pt idx="21">
                  <c:v>Cà Mau</c:v>
                </c:pt>
                <c:pt idx="22">
                  <c:v>Hậu Giang</c:v>
                </c:pt>
                <c:pt idx="23">
                  <c:v>Bình Dương</c:v>
                </c:pt>
                <c:pt idx="24">
                  <c:v>Vĩnh Phúc</c:v>
                </c:pt>
                <c:pt idx="25">
                  <c:v>Thừa Thiên Huế</c:v>
                </c:pt>
                <c:pt idx="26">
                  <c:v>An Giang</c:v>
                </c:pt>
                <c:pt idx="27">
                  <c:v>Khánh Hoà</c:v>
                </c:pt>
                <c:pt idx="28">
                  <c:v>Phú Yên</c:v>
                </c:pt>
                <c:pt idx="29">
                  <c:v>TP. Hồ Chí Minh</c:v>
                </c:pt>
                <c:pt idx="30">
                  <c:v>Đồng Nai</c:v>
                </c:pt>
                <c:pt idx="31">
                  <c:v>Bình Thuận</c:v>
                </c:pt>
                <c:pt idx="32">
                  <c:v>Quảng Nam</c:v>
                </c:pt>
                <c:pt idx="33">
                  <c:v>Bạc Liêu</c:v>
                </c:pt>
                <c:pt idx="34">
                  <c:v>Quảng Trị</c:v>
                </c:pt>
                <c:pt idx="35">
                  <c:v>Quảng Ninh</c:v>
                </c:pt>
                <c:pt idx="36">
                  <c:v>Bắc Giang</c:v>
                </c:pt>
                <c:pt idx="37">
                  <c:v>Quảng Ngãi</c:v>
                </c:pt>
                <c:pt idx="38">
                  <c:v>Kiên Giang</c:v>
                </c:pt>
                <c:pt idx="39">
                  <c:v>Nghệ An</c:v>
                </c:pt>
                <c:pt idx="40">
                  <c:v>Phú Thọ</c:v>
                </c:pt>
                <c:pt idx="41">
                  <c:v>Thanh Hoá</c:v>
                </c:pt>
                <c:pt idx="42">
                  <c:v>Bình Phước</c:v>
                </c:pt>
                <c:pt idx="43">
                  <c:v>Ninh Thuận</c:v>
                </c:pt>
                <c:pt idx="44">
                  <c:v>Lâm Đồng</c:v>
                </c:pt>
                <c:pt idx="45">
                  <c:v>Thái Nguyên</c:v>
                </c:pt>
                <c:pt idx="46">
                  <c:v>Đắk Nông</c:v>
                </c:pt>
                <c:pt idx="47">
                  <c:v>Trà Vinh</c:v>
                </c:pt>
                <c:pt idx="48">
                  <c:v>Đắk Lắk</c:v>
                </c:pt>
                <c:pt idx="49">
                  <c:v>Sóc Trăng</c:v>
                </c:pt>
                <c:pt idx="50">
                  <c:v>Gia Lai</c:v>
                </c:pt>
                <c:pt idx="51">
                  <c:v>Kon Tum</c:v>
                </c:pt>
                <c:pt idx="52">
                  <c:v>Yên Bái</c:v>
                </c:pt>
                <c:pt idx="53">
                  <c:v>Tuyên Quang</c:v>
                </c:pt>
                <c:pt idx="54">
                  <c:v>Lào Cai</c:v>
                </c:pt>
                <c:pt idx="55">
                  <c:v>Hoà Bình</c:v>
                </c:pt>
                <c:pt idx="56">
                  <c:v>Điện Biên</c:v>
                </c:pt>
                <c:pt idx="57">
                  <c:v>Sơn La</c:v>
                </c:pt>
                <c:pt idx="58">
                  <c:v>Lạng Sơn</c:v>
                </c:pt>
                <c:pt idx="59">
                  <c:v>Lai Châu</c:v>
                </c:pt>
                <c:pt idx="60">
                  <c:v>Bắc Kạn</c:v>
                </c:pt>
                <c:pt idx="61">
                  <c:v>Hà Giang</c:v>
                </c:pt>
                <c:pt idx="62">
                  <c:v>Cao Bằng</c:v>
                </c:pt>
              </c:strCache>
            </c:strRef>
          </c:cat>
          <c:val>
            <c:numRef>
              <c:f>'minority (2)'!$F$2:$F$64</c:f>
              <c:numCache>
                <c:formatCode>0%</c:formatCode>
                <c:ptCount val="6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0.99253731343283558</c:v>
                </c:pt>
                <c:pt idx="7">
                  <c:v>0.98701298701297735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0.99390243902439002</c:v>
                </c:pt>
                <c:pt idx="13">
                  <c:v>0.98039215686273806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0.96527777777777779</c:v>
                </c:pt>
                <c:pt idx="20">
                  <c:v>0.99581589958159589</c:v>
                </c:pt>
                <c:pt idx="21">
                  <c:v>0.97222222222222243</c:v>
                </c:pt>
                <c:pt idx="22">
                  <c:v>0.9915966386554621</c:v>
                </c:pt>
                <c:pt idx="23">
                  <c:v>0.99280575539568361</c:v>
                </c:pt>
                <c:pt idx="24">
                  <c:v>1</c:v>
                </c:pt>
                <c:pt idx="25">
                  <c:v>1</c:v>
                </c:pt>
                <c:pt idx="26">
                  <c:v>0.91399999999999992</c:v>
                </c:pt>
                <c:pt idx="27">
                  <c:v>0.95620437956204352</c:v>
                </c:pt>
                <c:pt idx="28">
                  <c:v>1</c:v>
                </c:pt>
                <c:pt idx="29">
                  <c:v>0.94835164835164842</c:v>
                </c:pt>
                <c:pt idx="30">
                  <c:v>0.94599999999999995</c:v>
                </c:pt>
                <c:pt idx="31">
                  <c:v>0.99199999999999988</c:v>
                </c:pt>
                <c:pt idx="32">
                  <c:v>0.95049504950495045</c:v>
                </c:pt>
                <c:pt idx="33">
                  <c:v>0.88738738738738121</c:v>
                </c:pt>
                <c:pt idx="34">
                  <c:v>1</c:v>
                </c:pt>
                <c:pt idx="35">
                  <c:v>0.71428571428571463</c:v>
                </c:pt>
                <c:pt idx="36">
                  <c:v>0.99082568807339999</c:v>
                </c:pt>
                <c:pt idx="37">
                  <c:v>0.8645833333333337</c:v>
                </c:pt>
                <c:pt idx="38">
                  <c:v>0.92499999999999993</c:v>
                </c:pt>
                <c:pt idx="39">
                  <c:v>0.95336787564766756</c:v>
                </c:pt>
                <c:pt idx="40">
                  <c:v>0.74725274725274649</c:v>
                </c:pt>
                <c:pt idx="41">
                  <c:v>0.81052631578947376</c:v>
                </c:pt>
                <c:pt idx="42">
                  <c:v>0.98581560283687963</c:v>
                </c:pt>
                <c:pt idx="43">
                  <c:v>0.68141592920353988</c:v>
                </c:pt>
                <c:pt idx="44">
                  <c:v>0.73762376237623761</c:v>
                </c:pt>
                <c:pt idx="45">
                  <c:v>0.80689655172413788</c:v>
                </c:pt>
                <c:pt idx="46">
                  <c:v>0.95714285714285763</c:v>
                </c:pt>
                <c:pt idx="47">
                  <c:v>0.30188679245283623</c:v>
                </c:pt>
                <c:pt idx="48">
                  <c:v>0.78217821782178265</c:v>
                </c:pt>
                <c:pt idx="49">
                  <c:v>0.7243243243243247</c:v>
                </c:pt>
                <c:pt idx="50">
                  <c:v>0.93023255813953487</c:v>
                </c:pt>
                <c:pt idx="51">
                  <c:v>0.70370370370370372</c:v>
                </c:pt>
                <c:pt idx="52">
                  <c:v>0.9557522123893929</c:v>
                </c:pt>
                <c:pt idx="53">
                  <c:v>0.80701754385964297</c:v>
                </c:pt>
                <c:pt idx="54">
                  <c:v>0.70149253731343364</c:v>
                </c:pt>
                <c:pt idx="55">
                  <c:v>0.7777777777777839</c:v>
                </c:pt>
                <c:pt idx="56">
                  <c:v>0.68181818181818177</c:v>
                </c:pt>
                <c:pt idx="57">
                  <c:v>0.33103448275862413</c:v>
                </c:pt>
                <c:pt idx="58">
                  <c:v>0.58333333333333337</c:v>
                </c:pt>
                <c:pt idx="59">
                  <c:v>0.54385964912280693</c:v>
                </c:pt>
                <c:pt idx="60">
                  <c:v>0.57500000000000062</c:v>
                </c:pt>
                <c:pt idx="61">
                  <c:v>0.25757575757575757</c:v>
                </c:pt>
                <c:pt idx="62">
                  <c:v>0.31884057971015101</c:v>
                </c:pt>
              </c:numCache>
            </c:numRef>
          </c:val>
        </c:ser>
        <c:ser>
          <c:idx val="1"/>
          <c:order val="1"/>
          <c:tx>
            <c:strRef>
              <c:f>'minority (2)'!$G$1</c:f>
              <c:strCache>
                <c:ptCount val="1"/>
                <c:pt idx="0">
                  <c:v>% người là dân tộc Kinh trong tổng mẫu PAPI2011 (Dữ liệu thô)</c:v>
                </c:pt>
              </c:strCache>
            </c:strRef>
          </c:tx>
          <c:cat>
            <c:strRef>
              <c:f>'minority (2)'!$A$2:$A$64</c:f>
              <c:strCache>
                <c:ptCount val="63"/>
                <c:pt idx="0">
                  <c:v>Hưng Yên</c:v>
                </c:pt>
                <c:pt idx="1">
                  <c:v>Thái Bình</c:v>
                </c:pt>
                <c:pt idx="2">
                  <c:v>Đồng Tháp</c:v>
                </c:pt>
                <c:pt idx="3">
                  <c:v>Hà Tĩnh</c:v>
                </c:pt>
                <c:pt idx="4">
                  <c:v>TP. Hải Phòng</c:v>
                </c:pt>
                <c:pt idx="5">
                  <c:v>Hà Nam</c:v>
                </c:pt>
                <c:pt idx="6">
                  <c:v>Nam Định</c:v>
                </c:pt>
                <c:pt idx="7">
                  <c:v>Tiền Giang</c:v>
                </c:pt>
                <c:pt idx="8">
                  <c:v>Long An</c:v>
                </c:pt>
                <c:pt idx="9">
                  <c:v>Hải Dương</c:v>
                </c:pt>
                <c:pt idx="10">
                  <c:v>Bắc Ninh</c:v>
                </c:pt>
                <c:pt idx="11">
                  <c:v>Bến Tre</c:v>
                </c:pt>
                <c:pt idx="12">
                  <c:v>TP. Đà Nẵng</c:v>
                </c:pt>
                <c:pt idx="13">
                  <c:v>TP. Hà Nội</c:v>
                </c:pt>
                <c:pt idx="14">
                  <c:v>Tây Ninh</c:v>
                </c:pt>
                <c:pt idx="15">
                  <c:v>Bình Định</c:v>
                </c:pt>
                <c:pt idx="16">
                  <c:v>Quảng Bình</c:v>
                </c:pt>
                <c:pt idx="17">
                  <c:v>Bà Rịa - Vũng Tàu</c:v>
                </c:pt>
                <c:pt idx="18">
                  <c:v>Ninh Bình</c:v>
                </c:pt>
                <c:pt idx="19">
                  <c:v>Vĩnh Long</c:v>
                </c:pt>
                <c:pt idx="20">
                  <c:v>TP. Cần Thơ</c:v>
                </c:pt>
                <c:pt idx="21">
                  <c:v>Cà Mau</c:v>
                </c:pt>
                <c:pt idx="22">
                  <c:v>Hậu Giang</c:v>
                </c:pt>
                <c:pt idx="23">
                  <c:v>Bình Dương</c:v>
                </c:pt>
                <c:pt idx="24">
                  <c:v>Vĩnh Phúc</c:v>
                </c:pt>
                <c:pt idx="25">
                  <c:v>Thừa Thiên Huế</c:v>
                </c:pt>
                <c:pt idx="26">
                  <c:v>An Giang</c:v>
                </c:pt>
                <c:pt idx="27">
                  <c:v>Khánh Hoà</c:v>
                </c:pt>
                <c:pt idx="28">
                  <c:v>Phú Yên</c:v>
                </c:pt>
                <c:pt idx="29">
                  <c:v>TP. Hồ Chí Minh</c:v>
                </c:pt>
                <c:pt idx="30">
                  <c:v>Đồng Nai</c:v>
                </c:pt>
                <c:pt idx="31">
                  <c:v>Bình Thuận</c:v>
                </c:pt>
                <c:pt idx="32">
                  <c:v>Quảng Nam</c:v>
                </c:pt>
                <c:pt idx="33">
                  <c:v>Bạc Liêu</c:v>
                </c:pt>
                <c:pt idx="34">
                  <c:v>Quảng Trị</c:v>
                </c:pt>
                <c:pt idx="35">
                  <c:v>Quảng Ninh</c:v>
                </c:pt>
                <c:pt idx="36">
                  <c:v>Bắc Giang</c:v>
                </c:pt>
                <c:pt idx="37">
                  <c:v>Quảng Ngãi</c:v>
                </c:pt>
                <c:pt idx="38">
                  <c:v>Kiên Giang</c:v>
                </c:pt>
                <c:pt idx="39">
                  <c:v>Nghệ An</c:v>
                </c:pt>
                <c:pt idx="40">
                  <c:v>Phú Thọ</c:v>
                </c:pt>
                <c:pt idx="41">
                  <c:v>Thanh Hoá</c:v>
                </c:pt>
                <c:pt idx="42">
                  <c:v>Bình Phước</c:v>
                </c:pt>
                <c:pt idx="43">
                  <c:v>Ninh Thuận</c:v>
                </c:pt>
                <c:pt idx="44">
                  <c:v>Lâm Đồng</c:v>
                </c:pt>
                <c:pt idx="45">
                  <c:v>Thái Nguyên</c:v>
                </c:pt>
                <c:pt idx="46">
                  <c:v>Đắk Nông</c:v>
                </c:pt>
                <c:pt idx="47">
                  <c:v>Trà Vinh</c:v>
                </c:pt>
                <c:pt idx="48">
                  <c:v>Đắk Lắk</c:v>
                </c:pt>
                <c:pt idx="49">
                  <c:v>Sóc Trăng</c:v>
                </c:pt>
                <c:pt idx="50">
                  <c:v>Gia Lai</c:v>
                </c:pt>
                <c:pt idx="51">
                  <c:v>Kon Tum</c:v>
                </c:pt>
                <c:pt idx="52">
                  <c:v>Yên Bái</c:v>
                </c:pt>
                <c:pt idx="53">
                  <c:v>Tuyên Quang</c:v>
                </c:pt>
                <c:pt idx="54">
                  <c:v>Lào Cai</c:v>
                </c:pt>
                <c:pt idx="55">
                  <c:v>Hoà Bình</c:v>
                </c:pt>
                <c:pt idx="56">
                  <c:v>Điện Biên</c:v>
                </c:pt>
                <c:pt idx="57">
                  <c:v>Sơn La</c:v>
                </c:pt>
                <c:pt idx="58">
                  <c:v>Lạng Sơn</c:v>
                </c:pt>
                <c:pt idx="59">
                  <c:v>Lai Châu</c:v>
                </c:pt>
                <c:pt idx="60">
                  <c:v>Bắc Kạn</c:v>
                </c:pt>
                <c:pt idx="61">
                  <c:v>Hà Giang</c:v>
                </c:pt>
                <c:pt idx="62">
                  <c:v>Cao Bằng</c:v>
                </c:pt>
              </c:strCache>
            </c:strRef>
          </c:cat>
          <c:val>
            <c:numRef>
              <c:f>'minority (2)'!$G$2:$G$64</c:f>
              <c:numCache>
                <c:formatCode>0%</c:formatCode>
                <c:ptCount val="6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0.99494949494950191</c:v>
                </c:pt>
                <c:pt idx="7">
                  <c:v>0.98445595854922252</c:v>
                </c:pt>
                <c:pt idx="8">
                  <c:v>0.99479166666666663</c:v>
                </c:pt>
                <c:pt idx="9">
                  <c:v>1</c:v>
                </c:pt>
                <c:pt idx="10">
                  <c:v>1</c:v>
                </c:pt>
                <c:pt idx="11">
                  <c:v>0.99473684210526259</c:v>
                </c:pt>
                <c:pt idx="12">
                  <c:v>0.99484536082474229</c:v>
                </c:pt>
                <c:pt idx="13">
                  <c:v>0.97409326424871079</c:v>
                </c:pt>
                <c:pt idx="14">
                  <c:v>0.98952879581151221</c:v>
                </c:pt>
                <c:pt idx="15">
                  <c:v>1</c:v>
                </c:pt>
                <c:pt idx="16">
                  <c:v>1</c:v>
                </c:pt>
                <c:pt idx="17">
                  <c:v>0.99470899470899454</c:v>
                </c:pt>
                <c:pt idx="18">
                  <c:v>1</c:v>
                </c:pt>
                <c:pt idx="19">
                  <c:v>0.97409326424871079</c:v>
                </c:pt>
                <c:pt idx="20">
                  <c:v>0.98907103825136611</c:v>
                </c:pt>
                <c:pt idx="21">
                  <c:v>0.98429319371727142</c:v>
                </c:pt>
                <c:pt idx="22">
                  <c:v>0.98958333333333337</c:v>
                </c:pt>
                <c:pt idx="23">
                  <c:v>0.95336787564766756</c:v>
                </c:pt>
                <c:pt idx="24">
                  <c:v>1</c:v>
                </c:pt>
                <c:pt idx="25">
                  <c:v>1</c:v>
                </c:pt>
                <c:pt idx="26">
                  <c:v>0.92820512820512824</c:v>
                </c:pt>
                <c:pt idx="27">
                  <c:v>0.78865979381443363</c:v>
                </c:pt>
                <c:pt idx="28">
                  <c:v>0.99473684210526259</c:v>
                </c:pt>
                <c:pt idx="29">
                  <c:v>0.90925266903914559</c:v>
                </c:pt>
                <c:pt idx="30">
                  <c:v>0.92151898734177218</c:v>
                </c:pt>
                <c:pt idx="31">
                  <c:v>0.99441340782121923</c:v>
                </c:pt>
                <c:pt idx="32">
                  <c:v>0.85416666666666652</c:v>
                </c:pt>
                <c:pt idx="33">
                  <c:v>0.85937500000000555</c:v>
                </c:pt>
                <c:pt idx="34">
                  <c:v>1</c:v>
                </c:pt>
                <c:pt idx="35">
                  <c:v>0.49222797927461859</c:v>
                </c:pt>
                <c:pt idx="36">
                  <c:v>0.99470899470899454</c:v>
                </c:pt>
                <c:pt idx="37">
                  <c:v>0.67857142857143549</c:v>
                </c:pt>
                <c:pt idx="38">
                  <c:v>0.9128205128205189</c:v>
                </c:pt>
                <c:pt idx="39">
                  <c:v>0.91666666666666652</c:v>
                </c:pt>
                <c:pt idx="40">
                  <c:v>0.71508379888268159</c:v>
                </c:pt>
                <c:pt idx="41">
                  <c:v>0.70843989769821658</c:v>
                </c:pt>
                <c:pt idx="42">
                  <c:v>0.98421052631578942</c:v>
                </c:pt>
                <c:pt idx="43">
                  <c:v>0.64423076923076927</c:v>
                </c:pt>
                <c:pt idx="44">
                  <c:v>0.68811881188118862</c:v>
                </c:pt>
                <c:pt idx="45">
                  <c:v>0.86528497409326421</c:v>
                </c:pt>
                <c:pt idx="46">
                  <c:v>0.9685863874345545</c:v>
                </c:pt>
                <c:pt idx="47">
                  <c:v>0.41884816753927312</c:v>
                </c:pt>
                <c:pt idx="48">
                  <c:v>0.78350515463918224</c:v>
                </c:pt>
                <c:pt idx="49">
                  <c:v>0.75376884422111179</c:v>
                </c:pt>
                <c:pt idx="50">
                  <c:v>0.87434554973821987</c:v>
                </c:pt>
                <c:pt idx="51">
                  <c:v>0.69154228855721356</c:v>
                </c:pt>
                <c:pt idx="52">
                  <c:v>0.90374331550802744</c:v>
                </c:pt>
                <c:pt idx="53">
                  <c:v>0.77894736842105261</c:v>
                </c:pt>
                <c:pt idx="54">
                  <c:v>0.51041666666665997</c:v>
                </c:pt>
                <c:pt idx="55">
                  <c:v>0.56994818652850765</c:v>
                </c:pt>
                <c:pt idx="56">
                  <c:v>0.56989247311828772</c:v>
                </c:pt>
                <c:pt idx="57">
                  <c:v>0.4210526315789504</c:v>
                </c:pt>
                <c:pt idx="58">
                  <c:v>0.44670050761421332</c:v>
                </c:pt>
                <c:pt idx="59">
                  <c:v>0.50299401197604787</c:v>
                </c:pt>
                <c:pt idx="60">
                  <c:v>0.47894736842105262</c:v>
                </c:pt>
                <c:pt idx="61">
                  <c:v>0.18686868686868691</c:v>
                </c:pt>
                <c:pt idx="62">
                  <c:v>0.24870466321243684</c:v>
                </c:pt>
              </c:numCache>
            </c:numRef>
          </c:val>
        </c:ser>
        <c:ser>
          <c:idx val="2"/>
          <c:order val="2"/>
          <c:tx>
            <c:strRef>
              <c:f>'minority (2)'!$H$1</c:f>
              <c:strCache>
                <c:ptCount val="1"/>
                <c:pt idx="0">
                  <c:v>% Kngười là dân tộc Kinh trong Tổng điều tra dân số 2009</c:v>
                </c:pt>
              </c:strCache>
            </c:strRef>
          </c:tx>
          <c:cat>
            <c:strRef>
              <c:f>'minority (2)'!$A$2:$A$64</c:f>
              <c:strCache>
                <c:ptCount val="63"/>
                <c:pt idx="0">
                  <c:v>Hưng Yên</c:v>
                </c:pt>
                <c:pt idx="1">
                  <c:v>Thái Bình</c:v>
                </c:pt>
                <c:pt idx="2">
                  <c:v>Đồng Tháp</c:v>
                </c:pt>
                <c:pt idx="3">
                  <c:v>Hà Tĩnh</c:v>
                </c:pt>
                <c:pt idx="4">
                  <c:v>TP. Hải Phòng</c:v>
                </c:pt>
                <c:pt idx="5">
                  <c:v>Hà Nam</c:v>
                </c:pt>
                <c:pt idx="6">
                  <c:v>Nam Định</c:v>
                </c:pt>
                <c:pt idx="7">
                  <c:v>Tiền Giang</c:v>
                </c:pt>
                <c:pt idx="8">
                  <c:v>Long An</c:v>
                </c:pt>
                <c:pt idx="9">
                  <c:v>Hải Dương</c:v>
                </c:pt>
                <c:pt idx="10">
                  <c:v>Bắc Ninh</c:v>
                </c:pt>
                <c:pt idx="11">
                  <c:v>Bến Tre</c:v>
                </c:pt>
                <c:pt idx="12">
                  <c:v>TP. Đà Nẵng</c:v>
                </c:pt>
                <c:pt idx="13">
                  <c:v>TP. Hà Nội</c:v>
                </c:pt>
                <c:pt idx="14">
                  <c:v>Tây Ninh</c:v>
                </c:pt>
                <c:pt idx="15">
                  <c:v>Bình Định</c:v>
                </c:pt>
                <c:pt idx="16">
                  <c:v>Quảng Bình</c:v>
                </c:pt>
                <c:pt idx="17">
                  <c:v>Bà Rịa - Vũng Tàu</c:v>
                </c:pt>
                <c:pt idx="18">
                  <c:v>Ninh Bình</c:v>
                </c:pt>
                <c:pt idx="19">
                  <c:v>Vĩnh Long</c:v>
                </c:pt>
                <c:pt idx="20">
                  <c:v>TP. Cần Thơ</c:v>
                </c:pt>
                <c:pt idx="21">
                  <c:v>Cà Mau</c:v>
                </c:pt>
                <c:pt idx="22">
                  <c:v>Hậu Giang</c:v>
                </c:pt>
                <c:pt idx="23">
                  <c:v>Bình Dương</c:v>
                </c:pt>
                <c:pt idx="24">
                  <c:v>Vĩnh Phúc</c:v>
                </c:pt>
                <c:pt idx="25">
                  <c:v>Thừa Thiên Huế</c:v>
                </c:pt>
                <c:pt idx="26">
                  <c:v>An Giang</c:v>
                </c:pt>
                <c:pt idx="27">
                  <c:v>Khánh Hoà</c:v>
                </c:pt>
                <c:pt idx="28">
                  <c:v>Phú Yên</c:v>
                </c:pt>
                <c:pt idx="29">
                  <c:v>TP. Hồ Chí Minh</c:v>
                </c:pt>
                <c:pt idx="30">
                  <c:v>Đồng Nai</c:v>
                </c:pt>
                <c:pt idx="31">
                  <c:v>Bình Thuận</c:v>
                </c:pt>
                <c:pt idx="32">
                  <c:v>Quảng Nam</c:v>
                </c:pt>
                <c:pt idx="33">
                  <c:v>Bạc Liêu</c:v>
                </c:pt>
                <c:pt idx="34">
                  <c:v>Quảng Trị</c:v>
                </c:pt>
                <c:pt idx="35">
                  <c:v>Quảng Ninh</c:v>
                </c:pt>
                <c:pt idx="36">
                  <c:v>Bắc Giang</c:v>
                </c:pt>
                <c:pt idx="37">
                  <c:v>Quảng Ngãi</c:v>
                </c:pt>
                <c:pt idx="38">
                  <c:v>Kiên Giang</c:v>
                </c:pt>
                <c:pt idx="39">
                  <c:v>Nghệ An</c:v>
                </c:pt>
                <c:pt idx="40">
                  <c:v>Phú Thọ</c:v>
                </c:pt>
                <c:pt idx="41">
                  <c:v>Thanh Hoá</c:v>
                </c:pt>
                <c:pt idx="42">
                  <c:v>Bình Phước</c:v>
                </c:pt>
                <c:pt idx="43">
                  <c:v>Ninh Thuận</c:v>
                </c:pt>
                <c:pt idx="44">
                  <c:v>Lâm Đồng</c:v>
                </c:pt>
                <c:pt idx="45">
                  <c:v>Thái Nguyên</c:v>
                </c:pt>
                <c:pt idx="46">
                  <c:v>Đắk Nông</c:v>
                </c:pt>
                <c:pt idx="47">
                  <c:v>Trà Vinh</c:v>
                </c:pt>
                <c:pt idx="48">
                  <c:v>Đắk Lắk</c:v>
                </c:pt>
                <c:pt idx="49">
                  <c:v>Sóc Trăng</c:v>
                </c:pt>
                <c:pt idx="50">
                  <c:v>Gia Lai</c:v>
                </c:pt>
                <c:pt idx="51">
                  <c:v>Kon Tum</c:v>
                </c:pt>
                <c:pt idx="52">
                  <c:v>Yên Bái</c:v>
                </c:pt>
                <c:pt idx="53">
                  <c:v>Tuyên Quang</c:v>
                </c:pt>
                <c:pt idx="54">
                  <c:v>Lào Cai</c:v>
                </c:pt>
                <c:pt idx="55">
                  <c:v>Hoà Bình</c:v>
                </c:pt>
                <c:pt idx="56">
                  <c:v>Điện Biên</c:v>
                </c:pt>
                <c:pt idx="57">
                  <c:v>Sơn La</c:v>
                </c:pt>
                <c:pt idx="58">
                  <c:v>Lạng Sơn</c:v>
                </c:pt>
                <c:pt idx="59">
                  <c:v>Lai Châu</c:v>
                </c:pt>
                <c:pt idx="60">
                  <c:v>Bắc Kạn</c:v>
                </c:pt>
                <c:pt idx="61">
                  <c:v>Hà Giang</c:v>
                </c:pt>
                <c:pt idx="62">
                  <c:v>Cao Bằng</c:v>
                </c:pt>
              </c:strCache>
            </c:strRef>
          </c:cat>
          <c:val>
            <c:numRef>
              <c:f>'minority (2)'!$H$2:$H$64</c:f>
              <c:numCache>
                <c:formatCode>0%</c:formatCode>
                <c:ptCount val="63"/>
                <c:pt idx="0">
                  <c:v>0.99872595427089805</c:v>
                </c:pt>
                <c:pt idx="1">
                  <c:v>0.99868731346550565</c:v>
                </c:pt>
                <c:pt idx="2">
                  <c:v>0.99835040237820494</c:v>
                </c:pt>
                <c:pt idx="3">
                  <c:v>0.99823232858314059</c:v>
                </c:pt>
                <c:pt idx="4">
                  <c:v>0.99810905124340565</c:v>
                </c:pt>
                <c:pt idx="5">
                  <c:v>0.99790828332558068</c:v>
                </c:pt>
                <c:pt idx="6">
                  <c:v>0.99764018705647561</c:v>
                </c:pt>
                <c:pt idx="7">
                  <c:v>0.99712247596232206</c:v>
                </c:pt>
                <c:pt idx="8">
                  <c:v>0.99692075433859695</c:v>
                </c:pt>
                <c:pt idx="9">
                  <c:v>0.99682532979797156</c:v>
                </c:pt>
                <c:pt idx="10">
                  <c:v>0.99667048001311964</c:v>
                </c:pt>
                <c:pt idx="11">
                  <c:v>0.99635175397668352</c:v>
                </c:pt>
                <c:pt idx="12">
                  <c:v>0.99538895806453431</c:v>
                </c:pt>
                <c:pt idx="13">
                  <c:v>0.98734049100816523</c:v>
                </c:pt>
                <c:pt idx="14">
                  <c:v>0.98486938274544633</c:v>
                </c:pt>
                <c:pt idx="15">
                  <c:v>0.97675559128536493</c:v>
                </c:pt>
                <c:pt idx="16">
                  <c:v>0.97582297403340446</c:v>
                </c:pt>
                <c:pt idx="17">
                  <c:v>0.97533114875155758</c:v>
                </c:pt>
                <c:pt idx="18">
                  <c:v>0.97394880305762765</c:v>
                </c:pt>
                <c:pt idx="19">
                  <c:v>0.97373395516962413</c:v>
                </c:pt>
                <c:pt idx="20">
                  <c:v>0.96955660174935332</c:v>
                </c:pt>
                <c:pt idx="21">
                  <c:v>0.96754348607799245</c:v>
                </c:pt>
                <c:pt idx="22">
                  <c:v>0.9632932787534666</c:v>
                </c:pt>
                <c:pt idx="23">
                  <c:v>0.95928790793425756</c:v>
                </c:pt>
                <c:pt idx="24">
                  <c:v>0.95713182621081616</c:v>
                </c:pt>
                <c:pt idx="25">
                  <c:v>0.95645564731198662</c:v>
                </c:pt>
                <c:pt idx="26">
                  <c:v>0.94734609319324281</c:v>
                </c:pt>
                <c:pt idx="27">
                  <c:v>0.9467667699835175</c:v>
                </c:pt>
                <c:pt idx="28">
                  <c:v>0.94058900689026459</c:v>
                </c:pt>
                <c:pt idx="29">
                  <c:v>0.93525774047922727</c:v>
                </c:pt>
                <c:pt idx="30">
                  <c:v>0.92967491153002402</c:v>
                </c:pt>
                <c:pt idx="31">
                  <c:v>0.92605201439903073</c:v>
                </c:pt>
                <c:pt idx="32">
                  <c:v>0.9188873944593301</c:v>
                </c:pt>
                <c:pt idx="33">
                  <c:v>0.89381892733135759</c:v>
                </c:pt>
                <c:pt idx="34">
                  <c:v>0.88394916466663542</c:v>
                </c:pt>
                <c:pt idx="35">
                  <c:v>0.88366340957285139</c:v>
                </c:pt>
                <c:pt idx="36">
                  <c:v>0.87252039885955568</c:v>
                </c:pt>
                <c:pt idx="37">
                  <c:v>0.86717407437542449</c:v>
                </c:pt>
                <c:pt idx="38">
                  <c:v>0.85677874340736671</c:v>
                </c:pt>
                <c:pt idx="39">
                  <c:v>0.85505183477843261</c:v>
                </c:pt>
                <c:pt idx="40">
                  <c:v>0.84244930639804083</c:v>
                </c:pt>
                <c:pt idx="41">
                  <c:v>0.82377231043390964</c:v>
                </c:pt>
                <c:pt idx="42">
                  <c:v>0.80283952115274959</c:v>
                </c:pt>
                <c:pt idx="43">
                  <c:v>0.76531744641084065</c:v>
                </c:pt>
                <c:pt idx="44">
                  <c:v>0.75895565244777463</c:v>
                </c:pt>
                <c:pt idx="45">
                  <c:v>0.73107052165582265</c:v>
                </c:pt>
                <c:pt idx="46">
                  <c:v>0.67927142249976702</c:v>
                </c:pt>
                <c:pt idx="47">
                  <c:v>0.67561405047996126</c:v>
                </c:pt>
                <c:pt idx="48">
                  <c:v>0.67000226115928263</c:v>
                </c:pt>
                <c:pt idx="49">
                  <c:v>0.64238393692090279</c:v>
                </c:pt>
                <c:pt idx="50">
                  <c:v>0.55978992664853655</c:v>
                </c:pt>
                <c:pt idx="51">
                  <c:v>0.46765302824940191</c:v>
                </c:pt>
                <c:pt idx="52">
                  <c:v>0.46310290290209188</c:v>
                </c:pt>
                <c:pt idx="53">
                  <c:v>0.46216790076446768</c:v>
                </c:pt>
                <c:pt idx="54">
                  <c:v>0.34580170681506012</c:v>
                </c:pt>
                <c:pt idx="55">
                  <c:v>0.2643307518813271</c:v>
                </c:pt>
                <c:pt idx="56">
                  <c:v>0.18421761104290196</c:v>
                </c:pt>
                <c:pt idx="57">
                  <c:v>0.17606906710158871</c:v>
                </c:pt>
                <c:pt idx="58">
                  <c:v>0.16987092414489802</c:v>
                </c:pt>
                <c:pt idx="59">
                  <c:v>0.15284397924977464</c:v>
                </c:pt>
                <c:pt idx="60">
                  <c:v>0.13368456161129375</c:v>
                </c:pt>
                <c:pt idx="61">
                  <c:v>0.13245286300078532</c:v>
                </c:pt>
                <c:pt idx="62">
                  <c:v>5.7549247510267465E-2</c:v>
                </c:pt>
              </c:numCache>
            </c:numRef>
          </c:val>
        </c:ser>
        <c:axId val="88255488"/>
        <c:axId val="92939008"/>
      </c:barChart>
      <c:catAx>
        <c:axId val="88255488"/>
        <c:scaling>
          <c:orientation val="maxMin"/>
        </c:scaling>
        <c:axPos val="b"/>
        <c:tickLblPos val="nextTo"/>
        <c:txPr>
          <a:bodyPr/>
          <a:lstStyle/>
          <a:p>
            <a:pPr>
              <a:defRPr lang="en-GB" sz="700"/>
            </a:pPr>
            <a:endParaRPr lang="en-US"/>
          </a:p>
        </c:txPr>
        <c:crossAx val="92939008"/>
        <c:crosses val="autoZero"/>
        <c:auto val="1"/>
        <c:lblAlgn val="ctr"/>
        <c:lblOffset val="100"/>
      </c:catAx>
      <c:valAx>
        <c:axId val="92939008"/>
        <c:scaling>
          <c:orientation val="minMax"/>
          <c:max val="1"/>
        </c:scaling>
        <c:axPos val="r"/>
        <c:majorGridlines/>
        <c:numFmt formatCode="0%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82554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321694244336621E-2"/>
          <c:y val="0.90460243420164921"/>
          <c:w val="0.94755660868613001"/>
          <c:h val="7.8624541575858645E-2"/>
        </c:manualLayout>
      </c:layout>
      <c:txPr>
        <a:bodyPr/>
        <a:lstStyle/>
        <a:p>
          <a:pPr>
            <a:defRPr lang="en-GB" sz="900"/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4243010579308979E-2"/>
          <c:y val="0"/>
          <c:w val="0.91169182350500844"/>
          <c:h val="0.81920702466249462"/>
        </c:manualLayout>
      </c:layout>
      <c:barChart>
        <c:barDir val="bar"/>
        <c:grouping val="clustered"/>
        <c:ser>
          <c:idx val="0"/>
          <c:order val="0"/>
          <c:tx>
            <c:strRef>
              <c:f>'age (2)'!$B$3</c:f>
              <c:strCache>
                <c:ptCount val="1"/>
                <c:pt idx="0">
                  <c:v>Dân số PAPI2011 theo nhóm tuổi (Dữ liệu có trọng số)</c:v>
                </c:pt>
              </c:strCache>
            </c:strRef>
          </c:tx>
          <c:cat>
            <c:strRef>
              <c:f>'age (2)'!$A$4:$A$14</c:f>
              <c:strCache>
                <c:ptCount val="11"/>
                <c:pt idx="0">
                  <c:v>18-19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</c:strCache>
            </c:strRef>
          </c:cat>
          <c:val>
            <c:numRef>
              <c:f>'age (2)'!$B$4:$B$14</c:f>
              <c:numCache>
                <c:formatCode>General</c:formatCode>
                <c:ptCount val="11"/>
                <c:pt idx="0">
                  <c:v>1.6600000000000177E-2</c:v>
                </c:pt>
                <c:pt idx="1">
                  <c:v>0.1124</c:v>
                </c:pt>
                <c:pt idx="2">
                  <c:v>0.1258</c:v>
                </c:pt>
                <c:pt idx="3">
                  <c:v>0.1321</c:v>
                </c:pt>
                <c:pt idx="4">
                  <c:v>0.1376</c:v>
                </c:pt>
                <c:pt idx="5">
                  <c:v>0.13139999999999999</c:v>
                </c:pt>
                <c:pt idx="6">
                  <c:v>0.12220000000000029</c:v>
                </c:pt>
                <c:pt idx="7">
                  <c:v>9.9700000000000066E-2</c:v>
                </c:pt>
                <c:pt idx="8">
                  <c:v>5.8200000000000002E-2</c:v>
                </c:pt>
                <c:pt idx="9">
                  <c:v>3.2000000000000042E-2</c:v>
                </c:pt>
                <c:pt idx="10">
                  <c:v>1.8599999999999998E-2</c:v>
                </c:pt>
              </c:numCache>
            </c:numRef>
          </c:val>
        </c:ser>
        <c:ser>
          <c:idx val="1"/>
          <c:order val="1"/>
          <c:tx>
            <c:strRef>
              <c:f>'age (2)'!$C$3</c:f>
              <c:strCache>
                <c:ptCount val="1"/>
                <c:pt idx="0">
                  <c:v>Dân số PAPI2011 theo nhóm tuổi (Dữ liệu thô)</c:v>
                </c:pt>
              </c:strCache>
            </c:strRef>
          </c:tx>
          <c:cat>
            <c:strRef>
              <c:f>'age (2)'!$A$4:$A$14</c:f>
              <c:strCache>
                <c:ptCount val="11"/>
                <c:pt idx="0">
                  <c:v>18-19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</c:strCache>
            </c:strRef>
          </c:cat>
          <c:val>
            <c:numRef>
              <c:f>'age (2)'!$C$4:$C$14</c:f>
              <c:numCache>
                <c:formatCode>General</c:formatCode>
                <c:ptCount val="11"/>
                <c:pt idx="0">
                  <c:v>1.1299999999999998E-2</c:v>
                </c:pt>
                <c:pt idx="1">
                  <c:v>4.9900000000000014E-2</c:v>
                </c:pt>
                <c:pt idx="2">
                  <c:v>7.1800000000000003E-2</c:v>
                </c:pt>
                <c:pt idx="3">
                  <c:v>0.10060000000000002</c:v>
                </c:pt>
                <c:pt idx="4">
                  <c:v>0.12710000000000002</c:v>
                </c:pt>
                <c:pt idx="5">
                  <c:v>0.13639999999999999</c:v>
                </c:pt>
                <c:pt idx="6">
                  <c:v>0.13720000000000004</c:v>
                </c:pt>
                <c:pt idx="7">
                  <c:v>0.1308</c:v>
                </c:pt>
                <c:pt idx="8">
                  <c:v>9.8000000000000226E-2</c:v>
                </c:pt>
                <c:pt idx="9">
                  <c:v>7.0499999999999993E-2</c:v>
                </c:pt>
                <c:pt idx="10">
                  <c:v>4.3400000000000001E-2</c:v>
                </c:pt>
              </c:numCache>
            </c:numRef>
          </c:val>
        </c:ser>
        <c:ser>
          <c:idx val="2"/>
          <c:order val="2"/>
          <c:tx>
            <c:strRef>
              <c:f>'age (2)'!$D$3</c:f>
              <c:strCache>
                <c:ptCount val="1"/>
                <c:pt idx="0">
                  <c:v>Dân số theo Tổng điều tra dân số 2009</c:v>
                </c:pt>
              </c:strCache>
            </c:strRef>
          </c:tx>
          <c:cat>
            <c:strRef>
              <c:f>'age (2)'!$A$4:$A$14</c:f>
              <c:strCache>
                <c:ptCount val="11"/>
                <c:pt idx="0">
                  <c:v>18-19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</c:strCache>
            </c:strRef>
          </c:cat>
          <c:val>
            <c:numRef>
              <c:f>'age (2)'!$D$4:$D$14</c:f>
              <c:numCache>
                <c:formatCode>General</c:formatCode>
                <c:ptCount val="11"/>
                <c:pt idx="0">
                  <c:v>6.25E-2</c:v>
                </c:pt>
                <c:pt idx="1">
                  <c:v>0.14150000000000001</c:v>
                </c:pt>
                <c:pt idx="2">
                  <c:v>0.13070000000000001</c:v>
                </c:pt>
                <c:pt idx="3">
                  <c:v>0.11520000000000002</c:v>
                </c:pt>
                <c:pt idx="4">
                  <c:v>0.10960000000000029</c:v>
                </c:pt>
                <c:pt idx="5">
                  <c:v>0.10009999999999998</c:v>
                </c:pt>
                <c:pt idx="6">
                  <c:v>9.1400000000000009E-2</c:v>
                </c:pt>
                <c:pt idx="7">
                  <c:v>7.3999999999999996E-2</c:v>
                </c:pt>
                <c:pt idx="8">
                  <c:v>5.0100000000000013E-2</c:v>
                </c:pt>
                <c:pt idx="9">
                  <c:v>3.2500000000000001E-2</c:v>
                </c:pt>
                <c:pt idx="10">
                  <c:v>2.6100000000000002E-2</c:v>
                </c:pt>
              </c:numCache>
            </c:numRef>
          </c:val>
        </c:ser>
        <c:axId val="93033984"/>
        <c:axId val="93035520"/>
      </c:barChart>
      <c:catAx>
        <c:axId val="930339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3035520"/>
        <c:crosses val="autoZero"/>
        <c:auto val="1"/>
        <c:lblAlgn val="ctr"/>
        <c:lblOffset val="100"/>
      </c:catAx>
      <c:valAx>
        <c:axId val="930355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3033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746425041580721E-3"/>
          <c:y val="0.8965246345445681"/>
          <c:w val="0.97989996984165351"/>
          <c:h val="8.8208192941798047E-2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'occupation (V)'!$B$22</c:f>
              <c:strCache>
                <c:ptCount val="1"/>
                <c:pt idx="0">
                  <c:v>% PAPI2011 (Dữ liệu thô)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900"/>
                </a:pPr>
                <a:endParaRPr lang="en-US"/>
              </a:p>
            </c:txPr>
            <c:showVal val="1"/>
          </c:dLbls>
          <c:cat>
            <c:strRef>
              <c:f>'occupation (V)'!$A$23:$A$35</c:f>
              <c:strCache>
                <c:ptCount val="13"/>
                <c:pt idx="0">
                  <c:v>Không có việc làm</c:v>
                </c:pt>
                <c:pt idx="1">
                  <c:v>Chuyên môn/kỹ thuật</c:v>
                </c:pt>
                <c:pt idx="2">
                  <c:v>Quản lý/giám sát/điều hành</c:v>
                </c:pt>
                <c:pt idx="3">
                  <c:v>Nhân viên văn phòng/nhân viên bán hàng</c:v>
                </c:pt>
                <c:pt idx="4">
                  <c:v>Lao động phi nông có tay nghề</c:v>
                </c:pt>
                <c:pt idx="5">
                  <c:v>Lao động phi nông không có tay nghề</c:v>
                </c:pt>
                <c:pt idx="6">
                  <c:v>Làm nông nghiệp (kể cả lâm/ngư nghiệp)</c:v>
                </c:pt>
                <c:pt idx="7">
                  <c:v>Chủ kinh doanh hộ gia đình</c:v>
                </c:pt>
                <c:pt idx="8">
                  <c:v>Nghề khác</c:v>
                </c:pt>
                <c:pt idx="9">
                  <c:v>Nội trợ (không làm thêm)</c:v>
                </c:pt>
                <c:pt idx="10">
                  <c:v>Sinh viên (không làm thêm)</c:v>
                </c:pt>
                <c:pt idx="11">
                  <c:v>Người đã nghỉ hưu</c:v>
                </c:pt>
                <c:pt idx="12">
                  <c:v>Thiếu thông tin</c:v>
                </c:pt>
              </c:strCache>
            </c:strRef>
          </c:cat>
          <c:val>
            <c:numRef>
              <c:f>'occupation (V)'!$B$23:$B$35</c:f>
              <c:numCache>
                <c:formatCode>General</c:formatCode>
                <c:ptCount val="13"/>
                <c:pt idx="0">
                  <c:v>1.01</c:v>
                </c:pt>
                <c:pt idx="1">
                  <c:v>7.68</c:v>
                </c:pt>
                <c:pt idx="2">
                  <c:v>2.79</c:v>
                </c:pt>
                <c:pt idx="3">
                  <c:v>3.21</c:v>
                </c:pt>
                <c:pt idx="4">
                  <c:v>9.98</c:v>
                </c:pt>
                <c:pt idx="5">
                  <c:v>9.94</c:v>
                </c:pt>
                <c:pt idx="6">
                  <c:v>38.08</c:v>
                </c:pt>
                <c:pt idx="7">
                  <c:v>9.82</c:v>
                </c:pt>
                <c:pt idx="8">
                  <c:v>2.3100000000000067</c:v>
                </c:pt>
                <c:pt idx="9">
                  <c:v>5.64</c:v>
                </c:pt>
                <c:pt idx="10">
                  <c:v>1.6</c:v>
                </c:pt>
                <c:pt idx="11">
                  <c:v>7.8</c:v>
                </c:pt>
                <c:pt idx="12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'occupation (V)'!$C$22</c:f>
              <c:strCache>
                <c:ptCount val="1"/>
                <c:pt idx="0">
                  <c:v>% PAPI2011 (Dữ liệu có trọng số)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900"/>
                </a:pPr>
                <a:endParaRPr lang="en-US"/>
              </a:p>
            </c:txPr>
            <c:showVal val="1"/>
          </c:dLbls>
          <c:cat>
            <c:strRef>
              <c:f>'occupation (V)'!$A$23:$A$35</c:f>
              <c:strCache>
                <c:ptCount val="13"/>
                <c:pt idx="0">
                  <c:v>Không có việc làm</c:v>
                </c:pt>
                <c:pt idx="1">
                  <c:v>Chuyên môn/kỹ thuật</c:v>
                </c:pt>
                <c:pt idx="2">
                  <c:v>Quản lý/giám sát/điều hành</c:v>
                </c:pt>
                <c:pt idx="3">
                  <c:v>Nhân viên văn phòng/nhân viên bán hàng</c:v>
                </c:pt>
                <c:pt idx="4">
                  <c:v>Lao động phi nông có tay nghề</c:v>
                </c:pt>
                <c:pt idx="5">
                  <c:v>Lao động phi nông không có tay nghề</c:v>
                </c:pt>
                <c:pt idx="6">
                  <c:v>Làm nông nghiệp (kể cả lâm/ngư nghiệp)</c:v>
                </c:pt>
                <c:pt idx="7">
                  <c:v>Chủ kinh doanh hộ gia đình</c:v>
                </c:pt>
                <c:pt idx="8">
                  <c:v>Nghề khác</c:v>
                </c:pt>
                <c:pt idx="9">
                  <c:v>Nội trợ (không làm thêm)</c:v>
                </c:pt>
                <c:pt idx="10">
                  <c:v>Sinh viên (không làm thêm)</c:v>
                </c:pt>
                <c:pt idx="11">
                  <c:v>Người đã nghỉ hưu</c:v>
                </c:pt>
                <c:pt idx="12">
                  <c:v>Thiếu thông tin</c:v>
                </c:pt>
              </c:strCache>
            </c:strRef>
          </c:cat>
          <c:val>
            <c:numRef>
              <c:f>'occupation (V)'!$C$23:$C$35</c:f>
              <c:numCache>
                <c:formatCode>General</c:formatCode>
                <c:ptCount val="13"/>
                <c:pt idx="0">
                  <c:v>1.28</c:v>
                </c:pt>
                <c:pt idx="1">
                  <c:v>9.33</c:v>
                </c:pt>
                <c:pt idx="2">
                  <c:v>3.4499999999999997</c:v>
                </c:pt>
                <c:pt idx="3">
                  <c:v>3.4499999999999997</c:v>
                </c:pt>
                <c:pt idx="4">
                  <c:v>13.43</c:v>
                </c:pt>
                <c:pt idx="5">
                  <c:v>12.229999999999999</c:v>
                </c:pt>
                <c:pt idx="6">
                  <c:v>26.959999999999987</c:v>
                </c:pt>
                <c:pt idx="7">
                  <c:v>11.18</c:v>
                </c:pt>
                <c:pt idx="8">
                  <c:v>3.1899999999999982</c:v>
                </c:pt>
                <c:pt idx="9">
                  <c:v>7.4300000000000024</c:v>
                </c:pt>
                <c:pt idx="10">
                  <c:v>3.8</c:v>
                </c:pt>
                <c:pt idx="11">
                  <c:v>4.1099999999999985</c:v>
                </c:pt>
                <c:pt idx="12">
                  <c:v>0.16</c:v>
                </c:pt>
              </c:numCache>
            </c:numRef>
          </c:val>
        </c:ser>
        <c:axId val="93156096"/>
        <c:axId val="93157632"/>
      </c:barChart>
      <c:catAx>
        <c:axId val="93156096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3157632"/>
        <c:crosses val="autoZero"/>
        <c:auto val="1"/>
        <c:lblAlgn val="ctr"/>
        <c:lblOffset val="100"/>
      </c:catAx>
      <c:valAx>
        <c:axId val="931576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31560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'education (V)'!$B$3</c:f>
              <c:strCache>
                <c:ptCount val="1"/>
                <c:pt idx="0">
                  <c:v>% PAPI 2011 (Dữ liệu thô)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000"/>
                </a:pPr>
                <a:endParaRPr lang="en-US"/>
              </a:p>
            </c:txPr>
            <c:showVal val="1"/>
          </c:dLbls>
          <c:cat>
            <c:strRef>
              <c:f>'education (V)'!$A$4:$A$16</c:f>
              <c:strCache>
                <c:ptCount val="13"/>
                <c:pt idx="0">
                  <c:v>Không qua trường lớp nào</c:v>
                </c:pt>
                <c:pt idx="1">
                  <c:v>Chưa học hết tiểu học</c:v>
                </c:pt>
                <c:pt idx="2">
                  <c:v>Học xong tiểu học</c:v>
                </c:pt>
                <c:pt idx="3">
                  <c:v>Chưa học hết cấp II</c:v>
                </c:pt>
                <c:pt idx="4">
                  <c:v>Tốt nghiệp cấp II</c:v>
                </c:pt>
                <c:pt idx="5">
                  <c:v>Chưa học hết cấp III</c:v>
                </c:pt>
                <c:pt idx="6">
                  <c:v>Tốt nghiệp cấp III</c:v>
                </c:pt>
                <c:pt idx="7">
                  <c:v>Bỏ dở/đang học đại học/cao đẳng</c:v>
                </c:pt>
                <c:pt idx="8">
                  <c:v>Tốt nghiệp đại học/cao đẳng</c:v>
                </c:pt>
                <c:pt idx="9">
                  <c:v>Có bằng sau đại học</c:v>
                </c:pt>
                <c:pt idx="10">
                  <c:v>Thiếu thông tin</c:v>
                </c:pt>
                <c:pt idx="11">
                  <c:v>Không biết</c:v>
                </c:pt>
                <c:pt idx="12">
                  <c:v>Không muốn trả lời</c:v>
                </c:pt>
              </c:strCache>
            </c:strRef>
          </c:cat>
          <c:val>
            <c:numRef>
              <c:f>'education (V)'!$B$4:$B$16</c:f>
              <c:numCache>
                <c:formatCode>0.00</c:formatCode>
                <c:ptCount val="13"/>
                <c:pt idx="0">
                  <c:v>5.31</c:v>
                </c:pt>
                <c:pt idx="1">
                  <c:v>10.8</c:v>
                </c:pt>
                <c:pt idx="2">
                  <c:v>7.71</c:v>
                </c:pt>
                <c:pt idx="3">
                  <c:v>16.09</c:v>
                </c:pt>
                <c:pt idx="4">
                  <c:v>20.8</c:v>
                </c:pt>
                <c:pt idx="5">
                  <c:v>7.07</c:v>
                </c:pt>
                <c:pt idx="6">
                  <c:v>19.850000000000001</c:v>
                </c:pt>
                <c:pt idx="7">
                  <c:v>1.37</c:v>
                </c:pt>
                <c:pt idx="8">
                  <c:v>10.29</c:v>
                </c:pt>
                <c:pt idx="9">
                  <c:v>0.56000000000000005</c:v>
                </c:pt>
                <c:pt idx="10">
                  <c:v>4.0000000000000112E-2</c:v>
                </c:pt>
                <c:pt idx="11">
                  <c:v>9.0000000000000066E-2</c:v>
                </c:pt>
                <c:pt idx="12">
                  <c:v>1.0000000000000061E-2</c:v>
                </c:pt>
              </c:numCache>
            </c:numRef>
          </c:val>
        </c:ser>
        <c:ser>
          <c:idx val="1"/>
          <c:order val="1"/>
          <c:tx>
            <c:strRef>
              <c:f>'education (V)'!$C$3</c:f>
              <c:strCache>
                <c:ptCount val="1"/>
                <c:pt idx="0">
                  <c:v>% PAPI 2011 (Dữ liệu có trọng số)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900"/>
                </a:pPr>
                <a:endParaRPr lang="en-US"/>
              </a:p>
            </c:txPr>
            <c:showVal val="1"/>
          </c:dLbls>
          <c:cat>
            <c:strRef>
              <c:f>'education (V)'!$A$4:$A$16</c:f>
              <c:strCache>
                <c:ptCount val="13"/>
                <c:pt idx="0">
                  <c:v>Không qua trường lớp nào</c:v>
                </c:pt>
                <c:pt idx="1">
                  <c:v>Chưa học hết tiểu học</c:v>
                </c:pt>
                <c:pt idx="2">
                  <c:v>Học xong tiểu học</c:v>
                </c:pt>
                <c:pt idx="3">
                  <c:v>Chưa học hết cấp II</c:v>
                </c:pt>
                <c:pt idx="4">
                  <c:v>Tốt nghiệp cấp II</c:v>
                </c:pt>
                <c:pt idx="5">
                  <c:v>Chưa học hết cấp III</c:v>
                </c:pt>
                <c:pt idx="6">
                  <c:v>Tốt nghiệp cấp III</c:v>
                </c:pt>
                <c:pt idx="7">
                  <c:v>Bỏ dở/đang học đại học/cao đẳng</c:v>
                </c:pt>
                <c:pt idx="8">
                  <c:v>Tốt nghiệp đại học/cao đẳng</c:v>
                </c:pt>
                <c:pt idx="9">
                  <c:v>Có bằng sau đại học</c:v>
                </c:pt>
                <c:pt idx="10">
                  <c:v>Thiếu thông tin</c:v>
                </c:pt>
                <c:pt idx="11">
                  <c:v>Không biết</c:v>
                </c:pt>
                <c:pt idx="12">
                  <c:v>Không muốn trả lời</c:v>
                </c:pt>
              </c:strCache>
            </c:strRef>
          </c:cat>
          <c:val>
            <c:numRef>
              <c:f>'education (V)'!$C$4:$C$16</c:f>
              <c:numCache>
                <c:formatCode>0.00</c:formatCode>
                <c:ptCount val="13"/>
                <c:pt idx="0">
                  <c:v>3.6999999999999997</c:v>
                </c:pt>
                <c:pt idx="1">
                  <c:v>9.7200000000000024</c:v>
                </c:pt>
                <c:pt idx="2">
                  <c:v>7.35</c:v>
                </c:pt>
                <c:pt idx="3">
                  <c:v>16.5</c:v>
                </c:pt>
                <c:pt idx="4">
                  <c:v>17.82</c:v>
                </c:pt>
                <c:pt idx="5">
                  <c:v>7.0900000000000007</c:v>
                </c:pt>
                <c:pt idx="6">
                  <c:v>21.47</c:v>
                </c:pt>
                <c:pt idx="7">
                  <c:v>2.92</c:v>
                </c:pt>
                <c:pt idx="8">
                  <c:v>12.61</c:v>
                </c:pt>
                <c:pt idx="9">
                  <c:v>0.54</c:v>
                </c:pt>
                <c:pt idx="10">
                  <c:v>0.11000000000000014</c:v>
                </c:pt>
                <c:pt idx="11">
                  <c:v>0.16000000000000031</c:v>
                </c:pt>
                <c:pt idx="12">
                  <c:v>3.3000000000000212E-3</c:v>
                </c:pt>
              </c:numCache>
            </c:numRef>
          </c:val>
        </c:ser>
        <c:axId val="93093888"/>
        <c:axId val="93095424"/>
      </c:barChart>
      <c:catAx>
        <c:axId val="93093888"/>
        <c:scaling>
          <c:orientation val="maxMin"/>
        </c:scaling>
        <c:axPos val="l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3095424"/>
        <c:crosses val="autoZero"/>
        <c:auto val="1"/>
        <c:lblAlgn val="ctr"/>
        <c:lblOffset val="100"/>
      </c:catAx>
      <c:valAx>
        <c:axId val="93095424"/>
        <c:scaling>
          <c:orientation val="minMax"/>
        </c:scaling>
        <c:axPos val="t"/>
        <c:majorGridlines/>
        <c:numFmt formatCode="0.00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309388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200"/>
      </a:pPr>
      <a:endParaRPr lang="en-US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FD95DD-588D-4C80-A6EA-55964B9877E7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26C99189-80DF-4473-8761-DD7241EB7B30}">
      <dgm:prSet phldrT="[Text]" custT="1"/>
      <dgm:spPr/>
      <dgm:t>
        <a:bodyPr/>
        <a:lstStyle/>
        <a:p>
          <a:r>
            <a:rPr lang="en-US" sz="1200" b="1" dirty="0" err="1" smtClean="0">
              <a:latin typeface="Arial" pitchFamily="34" charset="0"/>
              <a:cs typeface="Arial" pitchFamily="34" charset="0"/>
            </a:rPr>
            <a:t>Nhóm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3. </a:t>
          </a:r>
          <a:br>
            <a:rPr lang="en-US" sz="1200" b="1" dirty="0" smtClean="0">
              <a:latin typeface="Arial" pitchFamily="34" charset="0"/>
              <a:cs typeface="Arial" pitchFamily="34" charset="0"/>
            </a:rPr>
          </a:br>
          <a:r>
            <a:rPr lang="en-US" sz="1200" dirty="0" err="1" smtClean="0">
              <a:latin typeface="Arial" pitchFamily="34" charset="0"/>
              <a:cs typeface="Arial" pitchFamily="34" charset="0"/>
            </a:rPr>
            <a:t>Khoảng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600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sinh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viên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năm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cuối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hoặc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vừa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tốt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nghiệp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đại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học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với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chuyên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ngành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xã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hội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học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công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tác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xã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hội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và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hành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chính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công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thực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hiện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phỏng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vấn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người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dân</a:t>
          </a:r>
          <a:endParaRPr lang="en-GB" sz="1200" dirty="0"/>
        </a:p>
      </dgm:t>
    </dgm:pt>
    <dgm:pt modelId="{97C2DC72-A5FD-47EF-A6A7-E3C027978341}" type="parTrans" cxnId="{715984DE-AB79-4E17-87D7-0C0D30073DA3}">
      <dgm:prSet/>
      <dgm:spPr/>
      <dgm:t>
        <a:bodyPr/>
        <a:lstStyle/>
        <a:p>
          <a:endParaRPr lang="en-GB" sz="1200"/>
        </a:p>
      </dgm:t>
    </dgm:pt>
    <dgm:pt modelId="{785522AC-A4C9-43B1-8F29-5FDF9B5DD35C}" type="sibTrans" cxnId="{715984DE-AB79-4E17-87D7-0C0D30073DA3}">
      <dgm:prSet/>
      <dgm:spPr/>
      <dgm:t>
        <a:bodyPr/>
        <a:lstStyle/>
        <a:p>
          <a:endParaRPr lang="en-GB" sz="1200"/>
        </a:p>
      </dgm:t>
    </dgm:pt>
    <dgm:pt modelId="{A44C3E78-5B4E-4E0B-8574-03D94DCCB0E9}">
      <dgm:prSet phldrT="[Text]" custT="1"/>
      <dgm:spPr/>
      <dgm:t>
        <a:bodyPr/>
        <a:lstStyle/>
        <a:p>
          <a:r>
            <a:rPr lang="en-US" sz="1200" b="1" dirty="0" err="1" smtClean="0">
              <a:latin typeface="Arial" pitchFamily="34" charset="0"/>
              <a:cs typeface="Arial" pitchFamily="34" charset="0"/>
            </a:rPr>
            <a:t>Nhóm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1. </a:t>
          </a:r>
        </a:p>
        <a:p>
          <a:r>
            <a:rPr lang="en-US" sz="1200" b="0" dirty="0" err="1" smtClean="0">
              <a:latin typeface="Arial" pitchFamily="34" charset="0"/>
              <a:cs typeface="Arial" pitchFamily="34" charset="0"/>
            </a:rPr>
            <a:t>Cán</a:t>
          </a:r>
          <a:r>
            <a:rPr lang="en-US" sz="12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0" dirty="0" err="1" smtClean="0">
              <a:latin typeface="Arial" pitchFamily="34" charset="0"/>
              <a:cs typeface="Arial" pitchFamily="34" charset="0"/>
            </a:rPr>
            <a:t>bộ</a:t>
          </a:r>
          <a:r>
            <a:rPr lang="en-US" sz="12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0" dirty="0" err="1" smtClean="0">
              <a:latin typeface="Arial" pitchFamily="34" charset="0"/>
              <a:cs typeface="Arial" pitchFamily="34" charset="0"/>
            </a:rPr>
            <a:t>dự</a:t>
          </a:r>
          <a:r>
            <a:rPr lang="en-US" sz="12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0" dirty="0" err="1" smtClean="0">
              <a:latin typeface="Arial" pitchFamily="34" charset="0"/>
              <a:cs typeface="Arial" pitchFamily="34" charset="0"/>
            </a:rPr>
            <a:t>án</a:t>
          </a:r>
          <a:r>
            <a:rPr lang="en-US" sz="1200" b="0" dirty="0" smtClean="0">
              <a:latin typeface="Arial" pitchFamily="34" charset="0"/>
              <a:cs typeface="Arial" pitchFamily="34" charset="0"/>
            </a:rPr>
            <a:t> PAPI </a:t>
          </a:r>
          <a:r>
            <a:rPr lang="en-US" sz="1200" b="0" dirty="0" err="1" smtClean="0">
              <a:latin typeface="Arial" pitchFamily="34" charset="0"/>
              <a:cs typeface="Arial" pitchFamily="34" charset="0"/>
            </a:rPr>
            <a:t>của</a:t>
          </a:r>
          <a:r>
            <a:rPr lang="en-US" sz="12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CECODES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phối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hợp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với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cán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bộ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các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UBMTTQ ở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các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tỉnh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/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thành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phố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làm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công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tác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điều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phố</a:t>
          </a:r>
          <a:endParaRPr lang="en-GB" sz="1200" dirty="0"/>
        </a:p>
      </dgm:t>
    </dgm:pt>
    <dgm:pt modelId="{1AC3BD1C-2D83-4173-A606-79F47B217B9B}" type="parTrans" cxnId="{A2BFF0B9-D68D-4770-9DF9-843E49B65B86}">
      <dgm:prSet/>
      <dgm:spPr/>
      <dgm:t>
        <a:bodyPr/>
        <a:lstStyle/>
        <a:p>
          <a:endParaRPr lang="en-GB" sz="1200"/>
        </a:p>
      </dgm:t>
    </dgm:pt>
    <dgm:pt modelId="{B13770A8-AC48-499B-8798-404244D991A4}" type="sibTrans" cxnId="{A2BFF0B9-D68D-4770-9DF9-843E49B65B86}">
      <dgm:prSet/>
      <dgm:spPr/>
      <dgm:t>
        <a:bodyPr/>
        <a:lstStyle/>
        <a:p>
          <a:endParaRPr lang="en-GB" sz="1200"/>
        </a:p>
      </dgm:t>
    </dgm:pt>
    <dgm:pt modelId="{7DCA888E-4A90-40EF-B569-D083111695B0}">
      <dgm:prSet phldrT="[Text]" custT="1"/>
      <dgm:spPr/>
      <dgm:t>
        <a:bodyPr/>
        <a:lstStyle/>
        <a:p>
          <a:r>
            <a:rPr lang="en-US" sz="1200" b="1" dirty="0" err="1" smtClean="0">
              <a:latin typeface="Arial" pitchFamily="34" charset="0"/>
              <a:cs typeface="Arial" pitchFamily="34" charset="0"/>
            </a:rPr>
            <a:t>Nhóm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2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. </a:t>
          </a:r>
        </a:p>
        <a:p>
          <a:r>
            <a:rPr lang="en-US" sz="1200" dirty="0" err="1" smtClean="0">
              <a:latin typeface="Arial" pitchFamily="34" charset="0"/>
              <a:cs typeface="Arial" pitchFamily="34" charset="0"/>
            </a:rPr>
            <a:t>Trên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50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cộng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tác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viên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nghiên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cứu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có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kinh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nghiệm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làm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trưởng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nhóm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và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giám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sát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thực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địa</a:t>
          </a:r>
          <a:endParaRPr lang="en-GB" sz="1200" dirty="0"/>
        </a:p>
      </dgm:t>
    </dgm:pt>
    <dgm:pt modelId="{958AEE11-23F8-4647-AD47-928F75A5D409}" type="parTrans" cxnId="{CCCEA5EE-BA4E-4132-9287-1B8BB1C35714}">
      <dgm:prSet/>
      <dgm:spPr/>
      <dgm:t>
        <a:bodyPr/>
        <a:lstStyle/>
        <a:p>
          <a:endParaRPr lang="en-GB" sz="1200"/>
        </a:p>
      </dgm:t>
    </dgm:pt>
    <dgm:pt modelId="{28F2799B-BD0E-4FBF-9035-AE5F12721E0F}" type="sibTrans" cxnId="{CCCEA5EE-BA4E-4132-9287-1B8BB1C35714}">
      <dgm:prSet/>
      <dgm:spPr/>
      <dgm:t>
        <a:bodyPr/>
        <a:lstStyle/>
        <a:p>
          <a:endParaRPr lang="en-GB" sz="1200"/>
        </a:p>
      </dgm:t>
    </dgm:pt>
    <dgm:pt modelId="{47E8D3C6-5B06-4BCD-BEEA-811377E503C9}" type="pres">
      <dgm:prSet presAssocID="{A4FD95DD-588D-4C80-A6EA-55964B9877E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4FBB312-E579-45C3-A8DB-756DE8DD1601}" type="pres">
      <dgm:prSet presAssocID="{26C99189-80DF-4473-8761-DD7241EB7B3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F1003A-A0E7-4B15-BCF4-5E9B8AAF0D60}" type="pres">
      <dgm:prSet presAssocID="{26C99189-80DF-4473-8761-DD7241EB7B30}" presName="gear1srcNode" presStyleLbl="node1" presStyleIdx="0" presStyleCnt="3"/>
      <dgm:spPr/>
      <dgm:t>
        <a:bodyPr/>
        <a:lstStyle/>
        <a:p>
          <a:endParaRPr lang="en-GB"/>
        </a:p>
      </dgm:t>
    </dgm:pt>
    <dgm:pt modelId="{72AB1A9C-EFD1-4322-93B9-C81F93356239}" type="pres">
      <dgm:prSet presAssocID="{26C99189-80DF-4473-8761-DD7241EB7B30}" presName="gear1dstNode" presStyleLbl="node1" presStyleIdx="0" presStyleCnt="3"/>
      <dgm:spPr/>
      <dgm:t>
        <a:bodyPr/>
        <a:lstStyle/>
        <a:p>
          <a:endParaRPr lang="en-GB"/>
        </a:p>
      </dgm:t>
    </dgm:pt>
    <dgm:pt modelId="{7142C39A-9EF5-4770-B231-239CBBBA9A82}" type="pres">
      <dgm:prSet presAssocID="{A44C3E78-5B4E-4E0B-8574-03D94DCCB0E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76DB8D-00A4-436F-B9F1-AF4AA6155051}" type="pres">
      <dgm:prSet presAssocID="{A44C3E78-5B4E-4E0B-8574-03D94DCCB0E9}" presName="gear2srcNode" presStyleLbl="node1" presStyleIdx="1" presStyleCnt="3"/>
      <dgm:spPr/>
      <dgm:t>
        <a:bodyPr/>
        <a:lstStyle/>
        <a:p>
          <a:endParaRPr lang="en-GB"/>
        </a:p>
      </dgm:t>
    </dgm:pt>
    <dgm:pt modelId="{B406BE00-255B-42BF-819E-C6C4CD6EE647}" type="pres">
      <dgm:prSet presAssocID="{A44C3E78-5B4E-4E0B-8574-03D94DCCB0E9}" presName="gear2dstNode" presStyleLbl="node1" presStyleIdx="1" presStyleCnt="3"/>
      <dgm:spPr/>
      <dgm:t>
        <a:bodyPr/>
        <a:lstStyle/>
        <a:p>
          <a:endParaRPr lang="en-GB"/>
        </a:p>
      </dgm:t>
    </dgm:pt>
    <dgm:pt modelId="{F3C3482F-FCED-401B-B11D-B296B8992D91}" type="pres">
      <dgm:prSet presAssocID="{7DCA888E-4A90-40EF-B569-D083111695B0}" presName="gear3" presStyleLbl="node1" presStyleIdx="2" presStyleCnt="3"/>
      <dgm:spPr/>
      <dgm:t>
        <a:bodyPr/>
        <a:lstStyle/>
        <a:p>
          <a:endParaRPr lang="en-GB"/>
        </a:p>
      </dgm:t>
    </dgm:pt>
    <dgm:pt modelId="{009EFF29-00B4-4E53-81AA-6409D3D6DD13}" type="pres">
      <dgm:prSet presAssocID="{7DCA888E-4A90-40EF-B569-D083111695B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66D617-B8E8-4D6D-BB69-ADE4760EFD43}" type="pres">
      <dgm:prSet presAssocID="{7DCA888E-4A90-40EF-B569-D083111695B0}" presName="gear3srcNode" presStyleLbl="node1" presStyleIdx="2" presStyleCnt="3"/>
      <dgm:spPr/>
      <dgm:t>
        <a:bodyPr/>
        <a:lstStyle/>
        <a:p>
          <a:endParaRPr lang="en-GB"/>
        </a:p>
      </dgm:t>
    </dgm:pt>
    <dgm:pt modelId="{188590C0-07CA-479F-B7BB-82E6D35DCA2F}" type="pres">
      <dgm:prSet presAssocID="{7DCA888E-4A90-40EF-B569-D083111695B0}" presName="gear3dstNode" presStyleLbl="node1" presStyleIdx="2" presStyleCnt="3"/>
      <dgm:spPr/>
      <dgm:t>
        <a:bodyPr/>
        <a:lstStyle/>
        <a:p>
          <a:endParaRPr lang="en-GB"/>
        </a:p>
      </dgm:t>
    </dgm:pt>
    <dgm:pt modelId="{FAB9896E-BA29-4A7A-A0DE-D1E65268FCB0}" type="pres">
      <dgm:prSet presAssocID="{785522AC-A4C9-43B1-8F29-5FDF9B5DD35C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2483EF09-7AE4-4C54-B398-A2BEFBFDD2E0}" type="pres">
      <dgm:prSet presAssocID="{B13770A8-AC48-499B-8798-404244D991A4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3D82EED2-9CC5-4147-B666-F225797CF9AE}" type="pres">
      <dgm:prSet presAssocID="{28F2799B-BD0E-4FBF-9035-AE5F12721E0F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A0C06A2-226F-46A9-9F48-492153C7F763}" type="presOf" srcId="{26C99189-80DF-4473-8761-DD7241EB7B30}" destId="{72AB1A9C-EFD1-4322-93B9-C81F93356239}" srcOrd="2" destOrd="0" presId="urn:microsoft.com/office/officeart/2005/8/layout/gear1"/>
    <dgm:cxn modelId="{CCCEA5EE-BA4E-4132-9287-1B8BB1C35714}" srcId="{A4FD95DD-588D-4C80-A6EA-55964B9877E7}" destId="{7DCA888E-4A90-40EF-B569-D083111695B0}" srcOrd="2" destOrd="0" parTransId="{958AEE11-23F8-4647-AD47-928F75A5D409}" sibTransId="{28F2799B-BD0E-4FBF-9035-AE5F12721E0F}"/>
    <dgm:cxn modelId="{E7469B64-B31D-461A-A286-F6C9476329DF}" type="presOf" srcId="{7DCA888E-4A90-40EF-B569-D083111695B0}" destId="{E366D617-B8E8-4D6D-BB69-ADE4760EFD43}" srcOrd="2" destOrd="0" presId="urn:microsoft.com/office/officeart/2005/8/layout/gear1"/>
    <dgm:cxn modelId="{A2BFF0B9-D68D-4770-9DF9-843E49B65B86}" srcId="{A4FD95DD-588D-4C80-A6EA-55964B9877E7}" destId="{A44C3E78-5B4E-4E0B-8574-03D94DCCB0E9}" srcOrd="1" destOrd="0" parTransId="{1AC3BD1C-2D83-4173-A606-79F47B217B9B}" sibTransId="{B13770A8-AC48-499B-8798-404244D991A4}"/>
    <dgm:cxn modelId="{02AC16E2-385E-43DF-870C-6CFDDE397452}" type="presOf" srcId="{7DCA888E-4A90-40EF-B569-D083111695B0}" destId="{009EFF29-00B4-4E53-81AA-6409D3D6DD13}" srcOrd="1" destOrd="0" presId="urn:microsoft.com/office/officeart/2005/8/layout/gear1"/>
    <dgm:cxn modelId="{0E8ECFA2-DAB9-4C7D-B122-F801F6ED8CED}" type="presOf" srcId="{7DCA888E-4A90-40EF-B569-D083111695B0}" destId="{188590C0-07CA-479F-B7BB-82E6D35DCA2F}" srcOrd="3" destOrd="0" presId="urn:microsoft.com/office/officeart/2005/8/layout/gear1"/>
    <dgm:cxn modelId="{74E0D783-CADA-458B-9B68-99825866F8FA}" type="presOf" srcId="{7DCA888E-4A90-40EF-B569-D083111695B0}" destId="{F3C3482F-FCED-401B-B11D-B296B8992D91}" srcOrd="0" destOrd="0" presId="urn:microsoft.com/office/officeart/2005/8/layout/gear1"/>
    <dgm:cxn modelId="{321437E5-6302-49FE-82D3-E08DA82A936B}" type="presOf" srcId="{A4FD95DD-588D-4C80-A6EA-55964B9877E7}" destId="{47E8D3C6-5B06-4BCD-BEEA-811377E503C9}" srcOrd="0" destOrd="0" presId="urn:microsoft.com/office/officeart/2005/8/layout/gear1"/>
    <dgm:cxn modelId="{80032273-9577-4B5B-938B-A291E0E8FE38}" type="presOf" srcId="{28F2799B-BD0E-4FBF-9035-AE5F12721E0F}" destId="{3D82EED2-9CC5-4147-B666-F225797CF9AE}" srcOrd="0" destOrd="0" presId="urn:microsoft.com/office/officeart/2005/8/layout/gear1"/>
    <dgm:cxn modelId="{30CD77C2-46AD-45E8-8C7D-61D73C5AEC02}" type="presOf" srcId="{A44C3E78-5B4E-4E0B-8574-03D94DCCB0E9}" destId="{7142C39A-9EF5-4770-B231-239CBBBA9A82}" srcOrd="0" destOrd="0" presId="urn:microsoft.com/office/officeart/2005/8/layout/gear1"/>
    <dgm:cxn modelId="{6BE0B6F9-CEFB-4EB2-B68C-AE839554B99D}" type="presOf" srcId="{A44C3E78-5B4E-4E0B-8574-03D94DCCB0E9}" destId="{7876DB8D-00A4-436F-B9F1-AF4AA6155051}" srcOrd="1" destOrd="0" presId="urn:microsoft.com/office/officeart/2005/8/layout/gear1"/>
    <dgm:cxn modelId="{C757C121-4E73-4906-AFD5-CBBBA523A34F}" type="presOf" srcId="{26C99189-80DF-4473-8761-DD7241EB7B30}" destId="{54FBB312-E579-45C3-A8DB-756DE8DD1601}" srcOrd="0" destOrd="0" presId="urn:microsoft.com/office/officeart/2005/8/layout/gear1"/>
    <dgm:cxn modelId="{A29E3CE2-BA64-4390-A688-2DB9D89C4918}" type="presOf" srcId="{B13770A8-AC48-499B-8798-404244D991A4}" destId="{2483EF09-7AE4-4C54-B398-A2BEFBFDD2E0}" srcOrd="0" destOrd="0" presId="urn:microsoft.com/office/officeart/2005/8/layout/gear1"/>
    <dgm:cxn modelId="{2DD1A5D4-4F90-4BE0-BABC-B63EA30F9458}" type="presOf" srcId="{A44C3E78-5B4E-4E0B-8574-03D94DCCB0E9}" destId="{B406BE00-255B-42BF-819E-C6C4CD6EE647}" srcOrd="2" destOrd="0" presId="urn:microsoft.com/office/officeart/2005/8/layout/gear1"/>
    <dgm:cxn modelId="{715984DE-AB79-4E17-87D7-0C0D30073DA3}" srcId="{A4FD95DD-588D-4C80-A6EA-55964B9877E7}" destId="{26C99189-80DF-4473-8761-DD7241EB7B30}" srcOrd="0" destOrd="0" parTransId="{97C2DC72-A5FD-47EF-A6A7-E3C027978341}" sibTransId="{785522AC-A4C9-43B1-8F29-5FDF9B5DD35C}"/>
    <dgm:cxn modelId="{14FAAA75-98FC-46BD-B866-6B759667E39D}" type="presOf" srcId="{26C99189-80DF-4473-8761-DD7241EB7B30}" destId="{4DF1003A-A0E7-4B15-BCF4-5E9B8AAF0D60}" srcOrd="1" destOrd="0" presId="urn:microsoft.com/office/officeart/2005/8/layout/gear1"/>
    <dgm:cxn modelId="{C0521F3B-34F8-4EE9-B686-A47AC0A1E16A}" type="presOf" srcId="{785522AC-A4C9-43B1-8F29-5FDF9B5DD35C}" destId="{FAB9896E-BA29-4A7A-A0DE-D1E65268FCB0}" srcOrd="0" destOrd="0" presId="urn:microsoft.com/office/officeart/2005/8/layout/gear1"/>
    <dgm:cxn modelId="{C5F1FDD7-6992-416E-9332-2FCAF3DCA6B4}" type="presParOf" srcId="{47E8D3C6-5B06-4BCD-BEEA-811377E503C9}" destId="{54FBB312-E579-45C3-A8DB-756DE8DD1601}" srcOrd="0" destOrd="0" presId="urn:microsoft.com/office/officeart/2005/8/layout/gear1"/>
    <dgm:cxn modelId="{AFC09301-329B-40B8-B4E1-9C81CFB464E6}" type="presParOf" srcId="{47E8D3C6-5B06-4BCD-BEEA-811377E503C9}" destId="{4DF1003A-A0E7-4B15-BCF4-5E9B8AAF0D60}" srcOrd="1" destOrd="0" presId="urn:microsoft.com/office/officeart/2005/8/layout/gear1"/>
    <dgm:cxn modelId="{60758649-4627-4BD6-813E-52DBD73003C7}" type="presParOf" srcId="{47E8D3C6-5B06-4BCD-BEEA-811377E503C9}" destId="{72AB1A9C-EFD1-4322-93B9-C81F93356239}" srcOrd="2" destOrd="0" presId="urn:microsoft.com/office/officeart/2005/8/layout/gear1"/>
    <dgm:cxn modelId="{C7B865E8-F4ED-4B4C-8A89-4EA8208337A6}" type="presParOf" srcId="{47E8D3C6-5B06-4BCD-BEEA-811377E503C9}" destId="{7142C39A-9EF5-4770-B231-239CBBBA9A82}" srcOrd="3" destOrd="0" presId="urn:microsoft.com/office/officeart/2005/8/layout/gear1"/>
    <dgm:cxn modelId="{8C368C93-3133-46A7-B679-DFCE344711C1}" type="presParOf" srcId="{47E8D3C6-5B06-4BCD-BEEA-811377E503C9}" destId="{7876DB8D-00A4-436F-B9F1-AF4AA6155051}" srcOrd="4" destOrd="0" presId="urn:microsoft.com/office/officeart/2005/8/layout/gear1"/>
    <dgm:cxn modelId="{2A5E4955-705A-43B3-BD74-001C3BA5010F}" type="presParOf" srcId="{47E8D3C6-5B06-4BCD-BEEA-811377E503C9}" destId="{B406BE00-255B-42BF-819E-C6C4CD6EE647}" srcOrd="5" destOrd="0" presId="urn:microsoft.com/office/officeart/2005/8/layout/gear1"/>
    <dgm:cxn modelId="{35B3980A-C034-45E4-A764-9DC8B5DD4915}" type="presParOf" srcId="{47E8D3C6-5B06-4BCD-BEEA-811377E503C9}" destId="{F3C3482F-FCED-401B-B11D-B296B8992D91}" srcOrd="6" destOrd="0" presId="urn:microsoft.com/office/officeart/2005/8/layout/gear1"/>
    <dgm:cxn modelId="{0CBEE8DC-DBA0-48BB-8A4E-6FA69735296F}" type="presParOf" srcId="{47E8D3C6-5B06-4BCD-BEEA-811377E503C9}" destId="{009EFF29-00B4-4E53-81AA-6409D3D6DD13}" srcOrd="7" destOrd="0" presId="urn:microsoft.com/office/officeart/2005/8/layout/gear1"/>
    <dgm:cxn modelId="{1F760F5F-7A51-4282-A6CD-52F56BA5B4B4}" type="presParOf" srcId="{47E8D3C6-5B06-4BCD-BEEA-811377E503C9}" destId="{E366D617-B8E8-4D6D-BB69-ADE4760EFD43}" srcOrd="8" destOrd="0" presId="urn:microsoft.com/office/officeart/2005/8/layout/gear1"/>
    <dgm:cxn modelId="{1DF75C01-72D1-446D-9EF2-36B35754DEB8}" type="presParOf" srcId="{47E8D3C6-5B06-4BCD-BEEA-811377E503C9}" destId="{188590C0-07CA-479F-B7BB-82E6D35DCA2F}" srcOrd="9" destOrd="0" presId="urn:microsoft.com/office/officeart/2005/8/layout/gear1"/>
    <dgm:cxn modelId="{CE44733C-5EE3-4C50-8C26-82A6D4809F2A}" type="presParOf" srcId="{47E8D3C6-5B06-4BCD-BEEA-811377E503C9}" destId="{FAB9896E-BA29-4A7A-A0DE-D1E65268FCB0}" srcOrd="10" destOrd="0" presId="urn:microsoft.com/office/officeart/2005/8/layout/gear1"/>
    <dgm:cxn modelId="{ED5DA3CF-FF77-43A4-9869-762394B931B2}" type="presParOf" srcId="{47E8D3C6-5B06-4BCD-BEEA-811377E503C9}" destId="{2483EF09-7AE4-4C54-B398-A2BEFBFDD2E0}" srcOrd="11" destOrd="0" presId="urn:microsoft.com/office/officeart/2005/8/layout/gear1"/>
    <dgm:cxn modelId="{831BDDAF-A56C-4DE4-9FDF-01AFA65AC167}" type="presParOf" srcId="{47E8D3C6-5B06-4BCD-BEEA-811377E503C9}" destId="{3D82EED2-9CC5-4147-B666-F225797CF9A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BB312-E579-45C3-A8DB-756DE8DD1601}">
      <dsp:nvSpPr>
        <dsp:cNvPr id="0" name=""/>
        <dsp:cNvSpPr/>
      </dsp:nvSpPr>
      <dsp:spPr>
        <a:xfrm>
          <a:off x="3916680" y="2811780"/>
          <a:ext cx="3436620" cy="343662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Nhóm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3. </a:t>
          </a:r>
          <a:br>
            <a:rPr lang="en-US" sz="1200" b="1" kern="1200" dirty="0" smtClean="0">
              <a:latin typeface="Arial" pitchFamily="34" charset="0"/>
              <a:cs typeface="Arial" pitchFamily="34" charset="0"/>
            </a:rPr>
          </a:b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Khoảng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600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sinh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viên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năm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cuối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hoặc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vừa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tốt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nghiệp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đại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học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với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chuyên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ngành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xã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hội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học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công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tác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xã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hội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và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hành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chính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công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thực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hiện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phỏng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vấn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người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dân</a:t>
          </a:r>
          <a:endParaRPr lang="en-GB" sz="1200" kern="1200" dirty="0"/>
        </a:p>
      </dsp:txBody>
      <dsp:txXfrm>
        <a:off x="3916680" y="2811780"/>
        <a:ext cx="3436620" cy="3436620"/>
      </dsp:txXfrm>
    </dsp:sp>
    <dsp:sp modelId="{7142C39A-9EF5-4770-B231-239CBBBA9A82}">
      <dsp:nvSpPr>
        <dsp:cNvPr id="0" name=""/>
        <dsp:cNvSpPr/>
      </dsp:nvSpPr>
      <dsp:spPr>
        <a:xfrm>
          <a:off x="1917191" y="1999488"/>
          <a:ext cx="2499359" cy="249935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Nhóm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1.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err="1" smtClean="0">
              <a:latin typeface="Arial" pitchFamily="34" charset="0"/>
              <a:cs typeface="Arial" pitchFamily="34" charset="0"/>
            </a:rPr>
            <a:t>Cán</a:t>
          </a:r>
          <a:r>
            <a:rPr lang="en-US" sz="12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0" kern="1200" dirty="0" err="1" smtClean="0">
              <a:latin typeface="Arial" pitchFamily="34" charset="0"/>
              <a:cs typeface="Arial" pitchFamily="34" charset="0"/>
            </a:rPr>
            <a:t>bộ</a:t>
          </a:r>
          <a:r>
            <a:rPr lang="en-US" sz="12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0" kern="1200" dirty="0" err="1" smtClean="0">
              <a:latin typeface="Arial" pitchFamily="34" charset="0"/>
              <a:cs typeface="Arial" pitchFamily="34" charset="0"/>
            </a:rPr>
            <a:t>dự</a:t>
          </a:r>
          <a:r>
            <a:rPr lang="en-US" sz="12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0" kern="1200" dirty="0" err="1" smtClean="0">
              <a:latin typeface="Arial" pitchFamily="34" charset="0"/>
              <a:cs typeface="Arial" pitchFamily="34" charset="0"/>
            </a:rPr>
            <a:t>án</a:t>
          </a:r>
          <a:r>
            <a:rPr lang="en-US" sz="1200" b="0" kern="1200" dirty="0" smtClean="0">
              <a:latin typeface="Arial" pitchFamily="34" charset="0"/>
              <a:cs typeface="Arial" pitchFamily="34" charset="0"/>
            </a:rPr>
            <a:t> PAPI </a:t>
          </a:r>
          <a:r>
            <a:rPr lang="en-US" sz="1200" b="0" kern="1200" dirty="0" err="1" smtClean="0">
              <a:latin typeface="Arial" pitchFamily="34" charset="0"/>
              <a:cs typeface="Arial" pitchFamily="34" charset="0"/>
            </a:rPr>
            <a:t>của</a:t>
          </a:r>
          <a:r>
            <a:rPr lang="en-US" sz="12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CECODES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phối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hợp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với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cán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bộ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các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UBMTTQ ở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các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tỉnh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/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thành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phố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làm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công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tác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điều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phố</a:t>
          </a:r>
          <a:endParaRPr lang="en-GB" sz="1200" kern="1200" dirty="0"/>
        </a:p>
      </dsp:txBody>
      <dsp:txXfrm>
        <a:off x="1917191" y="1999488"/>
        <a:ext cx="2499359" cy="2499359"/>
      </dsp:txXfrm>
    </dsp:sp>
    <dsp:sp modelId="{F3C3482F-FCED-401B-B11D-B296B8992D91}">
      <dsp:nvSpPr>
        <dsp:cNvPr id="0" name=""/>
        <dsp:cNvSpPr/>
      </dsp:nvSpPr>
      <dsp:spPr>
        <a:xfrm rot="20700000">
          <a:off x="3317088" y="275184"/>
          <a:ext cx="2448862" cy="244886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Nhóm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2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Trên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50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cộng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tác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viên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nghiên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cứu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có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kinh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nghiệm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làm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trưởng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nhóm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và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giám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sát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thực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địa</a:t>
          </a:r>
          <a:endParaRPr lang="en-GB" sz="1200" kern="1200" dirty="0"/>
        </a:p>
      </dsp:txBody>
      <dsp:txXfrm>
        <a:off x="3854196" y="812292"/>
        <a:ext cx="1374647" cy="1374647"/>
      </dsp:txXfrm>
    </dsp:sp>
    <dsp:sp modelId="{FAB9896E-BA29-4A7A-A0DE-D1E65268FCB0}">
      <dsp:nvSpPr>
        <dsp:cNvPr id="0" name=""/>
        <dsp:cNvSpPr/>
      </dsp:nvSpPr>
      <dsp:spPr>
        <a:xfrm>
          <a:off x="3675582" y="2279923"/>
          <a:ext cx="4398873" cy="4398873"/>
        </a:xfrm>
        <a:prstGeom prst="circularArrow">
          <a:avLst>
            <a:gd name="adj1" fmla="val 4688"/>
            <a:gd name="adj2" fmla="val 299029"/>
            <a:gd name="adj3" fmla="val 2550244"/>
            <a:gd name="adj4" fmla="val 1578972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3EF09-7AE4-4C54-B398-A2BEFBFDD2E0}">
      <dsp:nvSpPr>
        <dsp:cNvPr id="0" name=""/>
        <dsp:cNvSpPr/>
      </dsp:nvSpPr>
      <dsp:spPr>
        <a:xfrm>
          <a:off x="1474560" y="1437658"/>
          <a:ext cx="3196056" cy="319605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2EED2-9CC5-4147-B666-F225797CF9AE}">
      <dsp:nvSpPr>
        <dsp:cNvPr id="0" name=""/>
        <dsp:cNvSpPr/>
      </dsp:nvSpPr>
      <dsp:spPr>
        <a:xfrm>
          <a:off x="2750641" y="-270023"/>
          <a:ext cx="3445992" cy="344599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C49D7-6691-4ABA-A2BC-9FA58FB8B1A6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13A65-C816-4812-9A25-5A8500C6C6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877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1DBA7-E055-4A11-B309-CADB83B1541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3C5EE-1C5F-4191-8F9A-C6F25AE16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93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806A5-220A-42E6-83EB-AE98B926EBD3}" type="datetimeFigureOut">
              <a:rPr lang="en-GB" smtClean="0"/>
              <a:pPr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01243-09B3-4A45-A653-F7DAC155041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err="1" smtClean="0"/>
              <a:t>Biểu</a:t>
            </a:r>
            <a:r>
              <a:rPr lang="en-US" sz="7200" dirty="0" smtClean="0"/>
              <a:t> </a:t>
            </a:r>
            <a:r>
              <a:rPr lang="en-US" sz="7200" dirty="0" err="1" smtClean="0"/>
              <a:t>đồ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19344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trích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CECODES, TCMT, BDN &amp; UNDP (2012). </a:t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Nam: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lường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nghiệm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tiễn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Hỗ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cộng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(CECODES),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Tạp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Nam (TCMT),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nguyện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(BDN),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(UNDP).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Nam</a:t>
            </a:r>
            <a:r>
              <a:rPr lang="en-US" sz="900" spc="-1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42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4068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Biểu</a:t>
            </a:r>
            <a:r>
              <a:rPr lang="en-GB" b="1" dirty="0" smtClean="0"/>
              <a:t> </a:t>
            </a:r>
            <a:r>
              <a:rPr lang="en-GB" b="1" dirty="0" err="1" smtClean="0"/>
              <a:t>đồ</a:t>
            </a:r>
            <a:r>
              <a:rPr lang="en-GB" b="1" dirty="0" smtClean="0"/>
              <a:t> A1</a:t>
            </a:r>
            <a:r>
              <a:rPr lang="en-GB" b="1" dirty="0"/>
              <a:t>: </a:t>
            </a:r>
            <a:r>
              <a:rPr lang="en-US" b="1" dirty="0" err="1" smtClean="0">
                <a:latin typeface="Calibri" pitchFamily="34" charset="0"/>
              </a:rPr>
              <a:t>Thành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phần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dân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tộc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Kinh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trong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mẫu</a:t>
            </a:r>
            <a:r>
              <a:rPr lang="en-US" b="1" dirty="0" smtClean="0">
                <a:latin typeface="Calibri" pitchFamily="34" charset="0"/>
              </a:rPr>
              <a:t> PAPI 2011 </a:t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so </a:t>
            </a:r>
            <a:r>
              <a:rPr lang="en-US" b="1" dirty="0" err="1" smtClean="0">
                <a:latin typeface="Calibri" pitchFamily="34" charset="0"/>
              </a:rPr>
              <a:t>với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Tổng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điều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tra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dân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số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và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nhà</a:t>
            </a:r>
            <a:r>
              <a:rPr lang="en-US" b="1" dirty="0" smtClean="0">
                <a:latin typeface="Calibri" pitchFamily="34" charset="0"/>
              </a:rPr>
              <a:t> ở </a:t>
            </a:r>
            <a:r>
              <a:rPr lang="en-US" b="1" dirty="0" err="1" smtClean="0">
                <a:latin typeface="Calibri" pitchFamily="34" charset="0"/>
              </a:rPr>
              <a:t>năm</a:t>
            </a:r>
            <a:r>
              <a:rPr lang="en-US" b="1" dirty="0" smtClean="0">
                <a:latin typeface="Calibri" pitchFamily="34" charset="0"/>
              </a:rPr>
              <a:t> 2009</a:t>
            </a:r>
            <a:endParaRPr lang="en-GB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6200" y="1143000"/>
          <a:ext cx="9067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19344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trích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CECODES, TCMT, BDN &amp; UNDP (2012). </a:t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Nam: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lường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nghiệm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tiễn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Hỗ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cộng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(CECODES),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Tạp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Nam (TCMT),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nguyện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(BDN),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(UNDP).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Nam, tr. 131</a:t>
            </a:r>
            <a:endParaRPr lang="en-GB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65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4068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Biểu</a:t>
            </a:r>
            <a:r>
              <a:rPr lang="en-GB" b="1" dirty="0" smtClean="0"/>
              <a:t> </a:t>
            </a:r>
            <a:r>
              <a:rPr lang="en-GB" b="1" dirty="0" err="1" smtClean="0"/>
              <a:t>đồ</a:t>
            </a:r>
            <a:r>
              <a:rPr lang="en-GB" b="1" dirty="0" smtClean="0"/>
              <a:t> A2</a:t>
            </a:r>
            <a:r>
              <a:rPr lang="en-GB" b="1" dirty="0"/>
              <a:t>: </a:t>
            </a:r>
            <a:r>
              <a:rPr lang="en-US" b="1" dirty="0" err="1" smtClean="0"/>
              <a:t>Mẫu</a:t>
            </a:r>
            <a:r>
              <a:rPr lang="en-US" b="1" dirty="0" smtClean="0"/>
              <a:t> </a:t>
            </a:r>
            <a:r>
              <a:rPr lang="en-US" b="1" dirty="0" err="1" smtClean="0"/>
              <a:t>khảo</a:t>
            </a:r>
            <a:r>
              <a:rPr lang="en-US" b="1" dirty="0" smtClean="0"/>
              <a:t> </a:t>
            </a:r>
            <a:r>
              <a:rPr lang="en-US" b="1" dirty="0" err="1" smtClean="0"/>
              <a:t>sát</a:t>
            </a:r>
            <a:r>
              <a:rPr lang="en-US" b="1" dirty="0" smtClean="0"/>
              <a:t> PAPI-2011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bố</a:t>
            </a:r>
            <a:r>
              <a:rPr lang="en-US" b="1" dirty="0" smtClean="0"/>
              <a:t> 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nhóm</a:t>
            </a:r>
            <a:r>
              <a:rPr lang="en-US" b="1" dirty="0" smtClean="0"/>
              <a:t> </a:t>
            </a:r>
            <a:r>
              <a:rPr lang="en-US" b="1" dirty="0" err="1" smtClean="0"/>
              <a:t>tuổi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err="1" smtClean="0"/>
              <a:t>và</a:t>
            </a:r>
            <a:r>
              <a:rPr lang="en-US" b="1" dirty="0" smtClean="0"/>
              <a:t> so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Tổng</a:t>
            </a:r>
            <a:r>
              <a:rPr lang="en-US" b="1" dirty="0" smtClean="0"/>
              <a:t>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tra</a:t>
            </a:r>
            <a:r>
              <a:rPr lang="en-US" b="1" dirty="0" smtClean="0"/>
              <a:t> </a:t>
            </a:r>
            <a:r>
              <a:rPr lang="en-US" b="1" dirty="0" err="1" smtClean="0"/>
              <a:t>dân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2009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 smtClean="0"/>
              <a:t>chưa</a:t>
            </a:r>
            <a:r>
              <a:rPr lang="en-US" sz="1600" dirty="0" smtClean="0"/>
              <a:t> </a:t>
            </a:r>
            <a:r>
              <a:rPr lang="en-US" sz="1600" dirty="0" err="1" smtClean="0"/>
              <a:t>tính</a:t>
            </a:r>
            <a:r>
              <a:rPr lang="en-US" sz="1600" dirty="0" smtClean="0"/>
              <a:t> </a:t>
            </a:r>
            <a:r>
              <a:rPr lang="en-US" sz="1600" dirty="0" err="1" smtClean="0"/>
              <a:t>mẫu</a:t>
            </a:r>
            <a:r>
              <a:rPr lang="en-US" sz="1600" dirty="0" smtClean="0"/>
              <a:t> </a:t>
            </a:r>
            <a:r>
              <a:rPr lang="en-US" sz="1600" dirty="0" err="1" smtClean="0"/>
              <a:t>thuộc</a:t>
            </a:r>
            <a:r>
              <a:rPr lang="en-US" sz="1600" dirty="0" smtClean="0"/>
              <a:t> </a:t>
            </a:r>
            <a:r>
              <a:rPr lang="en-US" sz="1600" dirty="0" err="1" smtClean="0"/>
              <a:t>nhóm</a:t>
            </a:r>
            <a:r>
              <a:rPr lang="en-US" sz="1600" dirty="0" smtClean="0"/>
              <a:t> </a:t>
            </a:r>
            <a:r>
              <a:rPr lang="en-US" sz="1600" dirty="0" err="1" smtClean="0"/>
              <a:t>tuổi</a:t>
            </a:r>
            <a:r>
              <a:rPr lang="en-US" sz="1600" dirty="0" smtClean="0"/>
              <a:t> </a:t>
            </a:r>
            <a:r>
              <a:rPr lang="en-US" sz="1600" dirty="0" err="1" smtClean="0"/>
              <a:t>từ</a:t>
            </a:r>
            <a:r>
              <a:rPr lang="en-US" sz="1600" dirty="0" smtClean="0"/>
              <a:t> 70 </a:t>
            </a:r>
            <a:r>
              <a:rPr lang="en-US" sz="1600" dirty="0" err="1" smtClean="0"/>
              <a:t>trở</a:t>
            </a:r>
            <a:r>
              <a:rPr lang="en-US" sz="1600" dirty="0" smtClean="0"/>
              <a:t> </a:t>
            </a:r>
            <a:r>
              <a:rPr lang="en-US" sz="1600" dirty="0" err="1" smtClean="0"/>
              <a:t>lên</a:t>
            </a:r>
            <a:r>
              <a:rPr lang="en-US" dirty="0" smtClean="0"/>
              <a:t>) </a:t>
            </a:r>
            <a:endParaRPr lang="en-GB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143000"/>
          <a:ext cx="8372475" cy="4991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619344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trích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CECODES, TCMT, BDN &amp; UNDP (2012). </a:t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Nam: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lường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nghiệm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tiễn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Hỗ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cộng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(CECODES),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Tạp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Nam (TCMT),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nguyện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(BDN),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(UNDP).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Nam, tr. 132</a:t>
            </a:r>
            <a:endParaRPr lang="en-GB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44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4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Biểu</a:t>
            </a:r>
            <a:r>
              <a:rPr lang="en-GB" b="1" dirty="0" smtClean="0"/>
              <a:t> </a:t>
            </a:r>
            <a:r>
              <a:rPr lang="en-GB" b="1" dirty="0" err="1" smtClean="0"/>
              <a:t>đồ</a:t>
            </a:r>
            <a:r>
              <a:rPr lang="en-GB" b="1" dirty="0" smtClean="0"/>
              <a:t> A3</a:t>
            </a:r>
            <a:r>
              <a:rPr lang="en-GB" b="1" dirty="0"/>
              <a:t>: </a:t>
            </a:r>
            <a:r>
              <a:rPr lang="en-US" b="1" dirty="0" err="1" smtClean="0">
                <a:latin typeface="Calibri" pitchFamily="34" charset="0"/>
              </a:rPr>
              <a:t>Nghề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nghiệp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chính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của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người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trả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lời</a:t>
            </a:r>
            <a:r>
              <a:rPr lang="en-US" b="1" dirty="0" smtClean="0">
                <a:latin typeface="Calibri" pitchFamily="34" charset="0"/>
              </a:rPr>
              <a:t> PAPI 2011</a:t>
            </a:r>
            <a:endParaRPr lang="en-GB" b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819150"/>
          <a:ext cx="8610600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619344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trích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CECODES, TCMT, BDN &amp; UNDP (2012). </a:t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Nam: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lường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nghiệm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tiễn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Hỗ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cộng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(CECODES),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Tạp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Nam (TCMT),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nguyện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(BDN),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(UNDP).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Nam, tr. 133</a:t>
            </a:r>
            <a:endParaRPr lang="en-GB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17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4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Biểu</a:t>
            </a:r>
            <a:r>
              <a:rPr lang="en-GB" b="1" dirty="0" smtClean="0"/>
              <a:t> </a:t>
            </a:r>
            <a:r>
              <a:rPr lang="en-GB" b="1" dirty="0" err="1" smtClean="0"/>
              <a:t>đồ</a:t>
            </a:r>
            <a:r>
              <a:rPr lang="en-GB" b="1" dirty="0" smtClean="0"/>
              <a:t> A4</a:t>
            </a:r>
            <a:r>
              <a:rPr lang="en-GB" b="1" dirty="0"/>
              <a:t>: </a:t>
            </a:r>
            <a:r>
              <a:rPr lang="en-US" b="1" dirty="0" err="1" smtClean="0"/>
              <a:t>Trình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vấn</a:t>
            </a:r>
            <a:r>
              <a:rPr lang="en-US" b="1" dirty="0" smtClean="0"/>
              <a:t>,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trả</a:t>
            </a:r>
            <a:r>
              <a:rPr lang="en-US" b="1" dirty="0" smtClean="0"/>
              <a:t> </a:t>
            </a:r>
            <a:r>
              <a:rPr lang="en-US" b="1" dirty="0" err="1" smtClean="0"/>
              <a:t>lời</a:t>
            </a:r>
            <a:r>
              <a:rPr lang="en-US" b="1" dirty="0" smtClean="0"/>
              <a:t> PAPI 2011</a:t>
            </a:r>
            <a:endParaRPr lang="en-GB" b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609601"/>
          <a:ext cx="8763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619344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trích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CECODES, TCMT, BDN &amp; UNDP (2012). </a:t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Nam: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lường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nghiệm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tiễn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Hỗ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cộng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(CECODES),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Tạp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Nam (TCMT),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nguyện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(BDN),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(UNDP).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Nam, tr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. 134</a:t>
            </a:r>
            <a:r>
              <a:rPr lang="en-US" sz="900" spc="-1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0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Biểu</a:t>
            </a:r>
            <a:r>
              <a:rPr lang="en-GB" b="1" dirty="0" smtClean="0"/>
              <a:t> </a:t>
            </a:r>
            <a:r>
              <a:rPr lang="en-GB" b="1" dirty="0" err="1" smtClean="0"/>
              <a:t>dồ</a:t>
            </a:r>
            <a:r>
              <a:rPr lang="en-GB" b="1" dirty="0" smtClean="0"/>
              <a:t> A5</a:t>
            </a:r>
            <a:r>
              <a:rPr lang="en-GB" b="1" dirty="0"/>
              <a:t>: </a:t>
            </a:r>
            <a:r>
              <a:rPr lang="en-GB" b="1" dirty="0" err="1" smtClean="0"/>
              <a:t>Mạng</a:t>
            </a:r>
            <a:r>
              <a:rPr lang="en-GB" b="1" dirty="0" smtClean="0"/>
              <a:t> </a:t>
            </a:r>
            <a:r>
              <a:rPr lang="en-GB" b="1" dirty="0" err="1" smtClean="0"/>
              <a:t>lưới</a:t>
            </a:r>
            <a:r>
              <a:rPr lang="en-GB" b="1" dirty="0" smtClean="0"/>
              <a:t> </a:t>
            </a:r>
            <a:r>
              <a:rPr lang="en-GB" b="1" dirty="0" err="1" smtClean="0"/>
              <a:t>liên</a:t>
            </a:r>
            <a:r>
              <a:rPr lang="en-GB" b="1" dirty="0" smtClean="0"/>
              <a:t> </a:t>
            </a:r>
            <a:r>
              <a:rPr lang="en-GB" b="1" dirty="0" err="1" smtClean="0"/>
              <a:t>kết</a:t>
            </a:r>
            <a:r>
              <a:rPr lang="en-GB" b="1" dirty="0" smtClean="0"/>
              <a:t> </a:t>
            </a:r>
            <a:r>
              <a:rPr lang="en-GB" b="1" dirty="0" err="1" smtClean="0"/>
              <a:t>thực</a:t>
            </a:r>
            <a:r>
              <a:rPr lang="en-GB" b="1" dirty="0" smtClean="0"/>
              <a:t> </a:t>
            </a:r>
            <a:r>
              <a:rPr lang="en-GB" b="1" dirty="0" err="1" smtClean="0"/>
              <a:t>hiện</a:t>
            </a:r>
            <a:r>
              <a:rPr lang="en-GB" b="1" dirty="0" smtClean="0"/>
              <a:t> thu </a:t>
            </a:r>
            <a:r>
              <a:rPr lang="en-GB" b="1" dirty="0" err="1" smtClean="0"/>
              <a:t>thập</a:t>
            </a:r>
            <a:r>
              <a:rPr lang="en-GB" b="1" dirty="0" smtClean="0"/>
              <a:t> </a:t>
            </a:r>
            <a:r>
              <a:rPr lang="en-GB" b="1" dirty="0" err="1" smtClean="0"/>
              <a:t>dữ</a:t>
            </a:r>
            <a:r>
              <a:rPr lang="en-GB" b="1" dirty="0" smtClean="0"/>
              <a:t> </a:t>
            </a:r>
            <a:r>
              <a:rPr lang="en-GB" b="1" dirty="0" err="1" smtClean="0"/>
              <a:t>liệu</a:t>
            </a:r>
            <a:r>
              <a:rPr lang="en-GB" b="1" dirty="0" smtClean="0"/>
              <a:t> </a:t>
            </a:r>
            <a:r>
              <a:rPr lang="en-GB" b="1" dirty="0" err="1" smtClean="0"/>
              <a:t>tại</a:t>
            </a:r>
            <a:r>
              <a:rPr lang="en-GB" b="1" dirty="0" smtClean="0"/>
              <a:t> </a:t>
            </a:r>
            <a:r>
              <a:rPr lang="en-GB" b="1" dirty="0" err="1" smtClean="0"/>
              <a:t>thực</a:t>
            </a:r>
            <a:r>
              <a:rPr lang="en-GB" b="1" dirty="0" smtClean="0"/>
              <a:t> </a:t>
            </a:r>
            <a:r>
              <a:rPr lang="en-GB" b="1" dirty="0" err="1" smtClean="0"/>
              <a:t>địa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28600" y="457200"/>
          <a:ext cx="8458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1816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trích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CECODES, TCMT, BDN &amp; UNDP (2012).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Nam: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lường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nghiệm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tiễn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cáo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Hỗ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cộng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(CECODES),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Tạp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chí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Trung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trận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Nam (TCMT),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Dân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nguyện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Ủy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(BDN),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(UNDP).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Hà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Nam</a:t>
            </a:r>
            <a:r>
              <a:rPr lang="en-US" sz="900" spc="-10" dirty="0" smtClean="0">
                <a:latin typeface="Arial" pitchFamily="34" charset="0"/>
                <a:cs typeface="Arial" pitchFamily="34" charset="0"/>
              </a:rPr>
              <a:t>, tr. 136</a:t>
            </a:r>
            <a:endParaRPr lang="en-GB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63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5376</TotalTime>
  <Words>340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Phụ lục</vt:lpstr>
      <vt:lpstr>Slide 2</vt:lpstr>
      <vt:lpstr>Slide 3</vt:lpstr>
      <vt:lpstr>Slide 4</vt:lpstr>
      <vt:lpstr>Slide 5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PAPI 2011</dc:title>
  <dc:creator>do.thi.thanh.huyen</dc:creator>
  <cp:lastModifiedBy>do.thi.thanh.huyen</cp:lastModifiedBy>
  <cp:revision>337</cp:revision>
  <cp:lastPrinted>2012-02-18T07:20:22Z</cp:lastPrinted>
  <dcterms:created xsi:type="dcterms:W3CDTF">2012-02-13T02:03:01Z</dcterms:created>
  <dcterms:modified xsi:type="dcterms:W3CDTF">2012-05-28T10:55:28Z</dcterms:modified>
</cp:coreProperties>
</file>