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4" r:id="rId1"/>
    <p:sldMasterId id="2147483695" r:id="rId2"/>
  </p:sldMasterIdLst>
  <p:notesMasterIdLst>
    <p:notesMasterId r:id="rId39"/>
  </p:notesMasterIdLst>
  <p:sldIdLst>
    <p:sldId id="719" r:id="rId3"/>
    <p:sldId id="720" r:id="rId4"/>
    <p:sldId id="834" r:id="rId5"/>
    <p:sldId id="790" r:id="rId6"/>
    <p:sldId id="805" r:id="rId7"/>
    <p:sldId id="726" r:id="rId8"/>
    <p:sldId id="729" r:id="rId9"/>
    <p:sldId id="730" r:id="rId10"/>
    <p:sldId id="784" r:id="rId11"/>
    <p:sldId id="757" r:id="rId12"/>
    <p:sldId id="806" r:id="rId13"/>
    <p:sldId id="844" r:id="rId14"/>
    <p:sldId id="808" r:id="rId15"/>
    <p:sldId id="809" r:id="rId16"/>
    <p:sldId id="835" r:id="rId17"/>
    <p:sldId id="836" r:id="rId18"/>
    <p:sldId id="843" r:id="rId19"/>
    <p:sldId id="814" r:id="rId20"/>
    <p:sldId id="815" r:id="rId21"/>
    <p:sldId id="837" r:id="rId22"/>
    <p:sldId id="838" r:id="rId23"/>
    <p:sldId id="839" r:id="rId24"/>
    <p:sldId id="840" r:id="rId25"/>
    <p:sldId id="841" r:id="rId26"/>
    <p:sldId id="842" r:id="rId27"/>
    <p:sldId id="822" r:id="rId28"/>
    <p:sldId id="845" r:id="rId29"/>
    <p:sldId id="846" r:id="rId30"/>
    <p:sldId id="847" r:id="rId31"/>
    <p:sldId id="848" r:id="rId32"/>
    <p:sldId id="849" r:id="rId33"/>
    <p:sldId id="850" r:id="rId34"/>
    <p:sldId id="851" r:id="rId35"/>
    <p:sldId id="852" r:id="rId36"/>
    <p:sldId id="853" r:id="rId37"/>
    <p:sldId id="854"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52">
          <p15:clr>
            <a:srgbClr val="A4A3A4"/>
          </p15:clr>
        </p15:guide>
        <p15:guide id="2" pos="3840">
          <p15:clr>
            <a:srgbClr val="A4A3A4"/>
          </p15:clr>
        </p15:guide>
        <p15:guide id="3" orient="horz" pos="144">
          <p15:clr>
            <a:srgbClr val="A4A3A4"/>
          </p15:clr>
        </p15:guide>
        <p15:guide id="4" orient="horz" pos="1440">
          <p15:clr>
            <a:srgbClr val="A4A3A4"/>
          </p15:clr>
        </p15:guide>
        <p15:guide id="5" orient="horz" pos="2880">
          <p15:clr>
            <a:srgbClr val="A4A3A4"/>
          </p15:clr>
        </p15:guide>
        <p15:guide id="6" pos="1896">
          <p15:clr>
            <a:srgbClr val="A4A3A4"/>
          </p15:clr>
        </p15:guide>
        <p15:guide id="7" pos="57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Sk99TTUlUpfy0NE5QjNlgvOwQ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E7E09-65B2-AB7B-AB47-8E31C6C90044}" name="Arely Waters" initials="AW" userId="S::Arely@dugassajjad.onmicrosoft.com::d4d36468-5813-43d7-847e-e8d6f713cebf" providerId="AD"/>
  <p188:author id="{B9FA9712-58A4-CA55-7297-C143D489B7DD}" name="giangpham@mdri.org.vn" initials="" userId="12e9c0d7d8a083d8" providerId="Windows Live"/>
  <p188:author id="{35335F26-76FC-E3C2-52E4-C959C8381C74}" name="Dao Thu Huong" initials="DTH" userId="S::dao.thu.huong@undp.org::0efdd61a-bade-402e-9d3c-e6c701c60907" providerId="AD"/>
  <p188:author id="{19B2989C-A8A2-5783-686A-519FDBDFF7F2}" name="Kien Vu" initials="KV" userId="Kien Vu" providerId="None"/>
  <p188:author id="{195D99DD-12CF-C2EC-3C68-CC29B29E46F2}" name="Huong Le" initials="HL" userId="5a92877804dbcb6e" providerId="Windows Live"/>
  <p188:author id="{659116E5-89CF-3FF5-5039-F28214D8D75F}" name="quynhpham" initials="QP" userId="S::quynhpham@yg6j3.onmicrosoft.com::53cf5d95-b021-44dd-926b-111b19344d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o Thi Thanh Huyen" initials="" lastIdx="7" clrIdx="0"/>
  <p:cmAuthor id="1" name="Phu Dang" initials="" lastIdx="4" clrIdx="1"/>
  <p:cmAuthor id="2" name="Huong Le" initials="" lastIdx="4" clrIdx="2"/>
  <p:cmAuthor id="3" name="Dao Thu Huong" initials="" lastIdx="1" clrIdx="3"/>
  <p:cmAuthor id="4" name="Dang Van Phu" initials="" lastIdx="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8EDF1"/>
    <a:srgbClr val="EEECE6"/>
    <a:srgbClr val="F2F1EE"/>
    <a:srgbClr val="FDB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9E8EC5-B533-42EE-A5EF-84730D2B6BF2}">
  <a:tblStyle styleId="{399E8EC5-B533-42EE-A5EF-84730D2B6BF2}" styleName="Table_0">
    <a:wholeTbl>
      <a:tcTxStyle b="off" i="off">
        <a:font>
          <a:latin typeface="Segoe UI"/>
          <a:ea typeface="Segoe UI"/>
          <a:cs typeface="Segoe U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8"/>
          </a:solidFill>
        </a:fill>
      </a:tcStyle>
    </a:wholeTbl>
    <a:band1H>
      <a:tcTxStyle b="off" i="off"/>
      <a:tcStyle>
        <a:tcBdr/>
        <a:fill>
          <a:solidFill>
            <a:srgbClr val="CAD3CF"/>
          </a:solidFill>
        </a:fill>
      </a:tcStyle>
    </a:band1H>
    <a:band2H>
      <a:tcTxStyle b="off" i="off"/>
      <a:tcStyle>
        <a:tcBdr/>
      </a:tcStyle>
    </a:band2H>
    <a:band1V>
      <a:tcTxStyle b="off" i="off"/>
      <a:tcStyle>
        <a:tcBdr/>
        <a:fill>
          <a:solidFill>
            <a:srgbClr val="CAD3CF"/>
          </a:solidFill>
        </a:fill>
      </a:tcStyle>
    </a:band1V>
    <a:band2V>
      <a:tcTxStyle b="off" i="off"/>
      <a:tcStyle>
        <a:tcBdr/>
      </a:tcStyle>
    </a:band2V>
    <a:lastCol>
      <a:tcTxStyle b="on" i="off">
        <a:font>
          <a:latin typeface="Segoe UI"/>
          <a:ea typeface="Segoe UI"/>
          <a:cs typeface="Segoe UI"/>
        </a:font>
        <a:schemeClr val="lt1"/>
      </a:tcTxStyle>
      <a:tcStyle>
        <a:tcBdr/>
        <a:fill>
          <a:solidFill>
            <a:schemeClr val="accent1"/>
          </a:solidFill>
        </a:fill>
      </a:tcStyle>
    </a:lastCol>
    <a:firstCol>
      <a:tcTxStyle b="on" i="off">
        <a:font>
          <a:latin typeface="Segoe UI"/>
          <a:ea typeface="Segoe UI"/>
          <a:cs typeface="Segoe UI"/>
        </a:font>
        <a:schemeClr val="lt1"/>
      </a:tcTxStyle>
      <a:tcStyle>
        <a:tcBdr/>
        <a:fill>
          <a:solidFill>
            <a:schemeClr val="accent1"/>
          </a:solidFill>
        </a:fill>
      </a:tcStyle>
    </a:firstCol>
    <a:lastRow>
      <a:tcTxStyle b="on" i="off">
        <a:font>
          <a:latin typeface="Segoe UI"/>
          <a:ea typeface="Segoe UI"/>
          <a:cs typeface="Segoe U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Segoe UI"/>
          <a:ea typeface="Segoe UI"/>
          <a:cs typeface="Segoe U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9371DDE-F516-4300-8972-0453F703A56B}" styleName="Table_1">
    <a:wholeTbl>
      <a:tcTxStyle b="off" i="off">
        <a:font>
          <a:latin typeface="Segoe UI"/>
          <a:ea typeface="Segoe UI"/>
          <a:cs typeface="Segoe U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AE8"/>
          </a:solidFill>
        </a:fill>
      </a:tcStyle>
    </a:band1H>
    <a:band2H>
      <a:tcTxStyle b="off" i="off"/>
      <a:tcStyle>
        <a:tcBdr/>
      </a:tcStyle>
    </a:band2H>
    <a:band1V>
      <a:tcTxStyle b="off" i="off"/>
      <a:tcStyle>
        <a:tcBdr/>
        <a:fill>
          <a:solidFill>
            <a:srgbClr val="E6EAE8"/>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Segoe UI"/>
          <a:ea typeface="Segoe UI"/>
          <a:cs typeface="Segoe UI"/>
        </a:font>
        <a:schemeClr val="lt1"/>
      </a:tcTxStyle>
      <a:tcStyle>
        <a:tcBdr/>
        <a:fill>
          <a:solidFill>
            <a:schemeClr val="accent1"/>
          </a:solidFill>
        </a:fill>
      </a:tcStyle>
    </a:firstRow>
    <a:neCell>
      <a:tcTxStyle b="off" i="off"/>
      <a:tcStyle>
        <a:tcBdr/>
      </a:tcStyle>
    </a:neCell>
    <a:nwCell>
      <a:tcTxStyle b="off" i="off"/>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3969" autoAdjust="0"/>
  </p:normalViewPr>
  <p:slideViewPr>
    <p:cSldViewPr snapToGrid="0">
      <p:cViewPr varScale="1">
        <p:scale>
          <a:sx n="53" d="100"/>
          <a:sy n="53" d="100"/>
        </p:scale>
        <p:origin x="36" y="312"/>
      </p:cViewPr>
      <p:guideLst>
        <p:guide orient="horz" pos="4152"/>
        <p:guide pos="3840"/>
        <p:guide orient="horz" pos="144"/>
        <p:guide orient="horz" pos="1440"/>
        <p:guide orient="horz" pos="2880"/>
        <p:guide pos="1896"/>
        <p:guide pos="5760"/>
      </p:guideLst>
    </p:cSldViewPr>
  </p:slideViewPr>
  <p:outlineViewPr>
    <p:cViewPr>
      <p:scale>
        <a:sx n="33" d="100"/>
        <a:sy n="33" d="100"/>
      </p:scale>
      <p:origin x="0" y="-5780"/>
    </p:cViewPr>
  </p:outlineViewPr>
  <p:notesTextViewPr>
    <p:cViewPr>
      <p:scale>
        <a:sx n="1" d="1"/>
        <a:sy n="1" d="1"/>
      </p:scale>
      <p:origin x="0" y="0"/>
    </p:cViewPr>
  </p:notesTextViewPr>
  <p:sorterViewPr>
    <p:cViewPr>
      <p:scale>
        <a:sx n="100" d="100"/>
        <a:sy n="100" d="100"/>
      </p:scale>
      <p:origin x="0" y="-2768"/>
    </p:cViewPr>
  </p:sorterViewPr>
  <p:notesViewPr>
    <p:cSldViewPr snapToGrid="0">
      <p:cViewPr varScale="1">
        <p:scale>
          <a:sx n="74" d="100"/>
          <a:sy n="74" d="100"/>
        </p:scale>
        <p:origin x="287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84"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79"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8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Report\Indicator%20Tabulations_G.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Adequacy of information in each</a:t>
            </a:r>
            <a:r>
              <a:rPr lang="en-US" sz="18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form</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Very scarce/Lacking</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Audio (commune/ward speakers, radio, TV speakers, audio books, word of mouth,…)</c:v>
                </c:pt>
                <c:pt idx="1">
                  <c:v>Pictures, illustrations</c:v>
                </c:pt>
                <c:pt idx="2">
                  <c:v>Texts on computers/phones/technological devices</c:v>
                </c:pt>
                <c:pt idx="3">
                  <c:v>Printed documents</c:v>
                </c:pt>
                <c:pt idx="4">
                  <c:v>Sign language</c:v>
                </c:pt>
                <c:pt idx="5">
                  <c:v>Braille</c:v>
                </c:pt>
              </c:strCache>
            </c:strRef>
          </c:cat>
          <c:val>
            <c:numRef>
              <c:f>Sheet1!$B$2:$B$7</c:f>
              <c:numCache>
                <c:formatCode>0.0%</c:formatCode>
                <c:ptCount val="6"/>
                <c:pt idx="0">
                  <c:v>0.15248796147672553</c:v>
                </c:pt>
                <c:pt idx="1">
                  <c:v>0.16506410256410256</c:v>
                </c:pt>
                <c:pt idx="2">
                  <c:v>0.11842105263157894</c:v>
                </c:pt>
                <c:pt idx="3">
                  <c:v>0.19787985865724381</c:v>
                </c:pt>
                <c:pt idx="4">
                  <c:v>0.16438356164383561</c:v>
                </c:pt>
                <c:pt idx="5">
                  <c:v>0.41249999999999998</c:v>
                </c:pt>
              </c:numCache>
            </c:numRef>
          </c:val>
          <c:extLst>
            <c:ext xmlns:c16="http://schemas.microsoft.com/office/drawing/2014/chart" uri="{C3380CC4-5D6E-409C-BE32-E72D297353CC}">
              <c16:uniqueId val="{00000000-45F9-4748-BBD6-8C65BB07D812}"/>
            </c:ext>
          </c:extLst>
        </c:ser>
        <c:ser>
          <c:idx val="1"/>
          <c:order val="1"/>
          <c:tx>
            <c:strRef>
              <c:f>Sheet1!$C$1</c:f>
              <c:strCache>
                <c:ptCount val="1"/>
                <c:pt idx="0">
                  <c:v>Normal</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Audio (commune/ward speakers, radio, TV speakers, audio books, word of mouth,…)</c:v>
                </c:pt>
                <c:pt idx="1">
                  <c:v>Pictures, illustrations</c:v>
                </c:pt>
                <c:pt idx="2">
                  <c:v>Texts on computers/phones/technological devices</c:v>
                </c:pt>
                <c:pt idx="3">
                  <c:v>Printed documents</c:v>
                </c:pt>
                <c:pt idx="4">
                  <c:v>Sign language</c:v>
                </c:pt>
                <c:pt idx="5">
                  <c:v>Braille</c:v>
                </c:pt>
              </c:strCache>
            </c:strRef>
          </c:cat>
          <c:val>
            <c:numRef>
              <c:f>Sheet1!$C$2:$C$7</c:f>
              <c:numCache>
                <c:formatCode>0.0%</c:formatCode>
                <c:ptCount val="6"/>
                <c:pt idx="0">
                  <c:v>0.22150882825040127</c:v>
                </c:pt>
                <c:pt idx="1">
                  <c:v>0.26282051282051283</c:v>
                </c:pt>
                <c:pt idx="2">
                  <c:v>0.29166666666666669</c:v>
                </c:pt>
                <c:pt idx="3">
                  <c:v>0.26148409893992935</c:v>
                </c:pt>
                <c:pt idx="4">
                  <c:v>0.3904109589041096</c:v>
                </c:pt>
                <c:pt idx="5">
                  <c:v>0.1875</c:v>
                </c:pt>
              </c:numCache>
            </c:numRef>
          </c:val>
          <c:extLst>
            <c:ext xmlns:c16="http://schemas.microsoft.com/office/drawing/2014/chart" uri="{C3380CC4-5D6E-409C-BE32-E72D297353CC}">
              <c16:uniqueId val="{00000001-45F9-4748-BBD6-8C65BB07D812}"/>
            </c:ext>
          </c:extLst>
        </c:ser>
        <c:ser>
          <c:idx val="2"/>
          <c:order val="2"/>
          <c:tx>
            <c:strRef>
              <c:f>Sheet1!$D$1</c:f>
              <c:strCache>
                <c:ptCount val="1"/>
                <c:pt idx="0">
                  <c:v>Adequate/Perfectly adequate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Audio (commune/ward speakers, radio, TV speakers, audio books, word of mouth,…)</c:v>
                </c:pt>
                <c:pt idx="1">
                  <c:v>Pictures, illustrations</c:v>
                </c:pt>
                <c:pt idx="2">
                  <c:v>Texts on computers/phones/technological devices</c:v>
                </c:pt>
                <c:pt idx="3">
                  <c:v>Printed documents</c:v>
                </c:pt>
                <c:pt idx="4">
                  <c:v>Sign language</c:v>
                </c:pt>
                <c:pt idx="5">
                  <c:v>Braille</c:v>
                </c:pt>
              </c:strCache>
            </c:strRef>
          </c:cat>
          <c:val>
            <c:numRef>
              <c:f>Sheet1!$D$2:$D$7</c:f>
              <c:numCache>
                <c:formatCode>0.0%</c:formatCode>
                <c:ptCount val="6"/>
                <c:pt idx="0">
                  <c:v>0.42215088282504015</c:v>
                </c:pt>
                <c:pt idx="1">
                  <c:v>0.3733974358974359</c:v>
                </c:pt>
                <c:pt idx="2">
                  <c:v>0.49342105263157893</c:v>
                </c:pt>
                <c:pt idx="3">
                  <c:v>0.37455830388692579</c:v>
                </c:pt>
                <c:pt idx="4">
                  <c:v>0.20547945205479451</c:v>
                </c:pt>
                <c:pt idx="5">
                  <c:v>0.3</c:v>
                </c:pt>
              </c:numCache>
            </c:numRef>
          </c:val>
          <c:extLst>
            <c:ext xmlns:c16="http://schemas.microsoft.com/office/drawing/2014/chart" uri="{C3380CC4-5D6E-409C-BE32-E72D297353CC}">
              <c16:uniqueId val="{00000002-45F9-4748-BBD6-8C65BB07D812}"/>
            </c:ext>
          </c:extLst>
        </c:ser>
        <c:ser>
          <c:idx val="3"/>
          <c:order val="3"/>
          <c:tx>
            <c:strRef>
              <c:f>Sheet1!$E$1</c:f>
              <c:strCache>
                <c:ptCount val="1"/>
                <c:pt idx="0">
                  <c:v>DK/DWTA</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Audio (commune/ward speakers, radio, TV speakers, audio books, word of mouth,…)</c:v>
                </c:pt>
                <c:pt idx="1">
                  <c:v>Pictures, illustrations</c:v>
                </c:pt>
                <c:pt idx="2">
                  <c:v>Texts on computers/phones/technological devices</c:v>
                </c:pt>
                <c:pt idx="3">
                  <c:v>Printed documents</c:v>
                </c:pt>
                <c:pt idx="4">
                  <c:v>Sign language</c:v>
                </c:pt>
                <c:pt idx="5">
                  <c:v>Braille</c:v>
                </c:pt>
              </c:strCache>
            </c:strRef>
          </c:cat>
          <c:val>
            <c:numRef>
              <c:f>Sheet1!$E$2:$E$7</c:f>
              <c:numCache>
                <c:formatCode>0.0%</c:formatCode>
                <c:ptCount val="6"/>
                <c:pt idx="0">
                  <c:v>0.20385232744783308</c:v>
                </c:pt>
                <c:pt idx="1">
                  <c:v>0.19871794871794871</c:v>
                </c:pt>
                <c:pt idx="2">
                  <c:v>9.6491228070175433E-2</c:v>
                </c:pt>
                <c:pt idx="3">
                  <c:v>0.16607773851590105</c:v>
                </c:pt>
                <c:pt idx="4">
                  <c:v>0.23972602739726026</c:v>
                </c:pt>
                <c:pt idx="5">
                  <c:v>0.1</c:v>
                </c:pt>
              </c:numCache>
            </c:numRef>
          </c:val>
          <c:extLst>
            <c:ext xmlns:c16="http://schemas.microsoft.com/office/drawing/2014/chart" uri="{C3380CC4-5D6E-409C-BE32-E72D297353CC}">
              <c16:uniqueId val="{00000003-45F9-4748-BBD6-8C65BB07D812}"/>
            </c:ext>
          </c:extLst>
        </c:ser>
        <c:dLbls>
          <c:dLblPos val="outEnd"/>
          <c:showLegendKey val="0"/>
          <c:showVal val="1"/>
          <c:showCatName val="0"/>
          <c:showSerName val="0"/>
          <c:showPercent val="0"/>
          <c:showBubbleSize val="0"/>
        </c:dLbls>
        <c:gapWidth val="182"/>
        <c:axId val="887289688"/>
        <c:axId val="887284288"/>
      </c:barChart>
      <c:catAx>
        <c:axId val="887289688"/>
        <c:scaling>
          <c:orientation val="maxMin"/>
        </c:scaling>
        <c:delete val="0"/>
        <c:axPos val="l"/>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887284288"/>
        <c:crosses val="autoZero"/>
        <c:auto val="1"/>
        <c:lblAlgn val="ctr"/>
        <c:lblOffset val="100"/>
        <c:noMultiLvlLbl val="0"/>
      </c:catAx>
      <c:valAx>
        <c:axId val="887284288"/>
        <c:scaling>
          <c:orientation val="minMax"/>
        </c:scaling>
        <c:delete val="1"/>
        <c:axPos val="t"/>
        <c:numFmt formatCode="0.0%" sourceLinked="1"/>
        <c:majorTickMark val="none"/>
        <c:minorTickMark val="none"/>
        <c:tickLblPos val="nextTo"/>
        <c:crossAx val="887289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62E3-4857-AC9E-A845C0CE532B}"/>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1-62E3-4857-AC9E-A845C0CE532B}"/>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'NTT-DDTT'!$T$29:$T$32</c:f>
              <c:strCache>
                <c:ptCount val="4"/>
                <c:pt idx="0">
                  <c:v>Television</c:v>
                </c:pt>
                <c:pt idx="1">
                  <c:v>Local
loudspeakers</c:v>
                </c:pt>
                <c:pt idx="2">
                  <c:v>Family/
Neighbours</c:v>
                </c:pt>
                <c:pt idx="3">
                  <c:v>Local
Officials</c:v>
                </c:pt>
              </c:strCache>
            </c:strRef>
          </c:cat>
          <c:val>
            <c:numRef>
              <c:f>'NTT-DDTT'!$AB$29:$AB$32</c:f>
              <c:numCache>
                <c:formatCode>0.0%</c:formatCode>
                <c:ptCount val="4"/>
                <c:pt idx="0">
                  <c:v>0.50666666666666671</c:v>
                </c:pt>
                <c:pt idx="1">
                  <c:v>0.41333333333333333</c:v>
                </c:pt>
                <c:pt idx="2">
                  <c:v>0.29333333333333333</c:v>
                </c:pt>
                <c:pt idx="3">
                  <c:v>0.17</c:v>
                </c:pt>
              </c:numCache>
            </c:numRef>
          </c:val>
          <c:extLst>
            <c:ext xmlns:c16="http://schemas.microsoft.com/office/drawing/2014/chart" uri="{C3380CC4-5D6E-409C-BE32-E72D297353CC}">
              <c16:uniqueId val="{00000000-C46E-4DB5-8405-63234BD38B01}"/>
            </c:ext>
          </c:extLst>
        </c:ser>
        <c:dLbls>
          <c:dLblPos val="outEnd"/>
          <c:showLegendKey val="0"/>
          <c:showVal val="1"/>
          <c:showCatName val="0"/>
          <c:showSerName val="0"/>
          <c:showPercent val="0"/>
          <c:showBubbleSize val="0"/>
        </c:dLbls>
        <c:gapWidth val="219"/>
        <c:overlap val="-27"/>
        <c:axId val="1994396639"/>
        <c:axId val="2003610111"/>
      </c:barChart>
      <c:catAx>
        <c:axId val="199439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03610111"/>
        <c:crosses val="autoZero"/>
        <c:auto val="1"/>
        <c:lblAlgn val="ctr"/>
        <c:lblOffset val="100"/>
        <c:noMultiLvlLbl val="0"/>
      </c:catAx>
      <c:valAx>
        <c:axId val="2003610111"/>
        <c:scaling>
          <c:orientation val="minMax"/>
        </c:scaling>
        <c:delete val="1"/>
        <c:axPos val="l"/>
        <c:numFmt formatCode="0.0%" sourceLinked="1"/>
        <c:majorTickMark val="none"/>
        <c:minorTickMark val="none"/>
        <c:tickLblPos val="nextTo"/>
        <c:crossAx val="199439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3"/>
          </a:solidFill>
          <a:latin typeface="+mn-lt"/>
          <a:ea typeface="+mn-ea"/>
          <a:cs typeface="+mn-cs"/>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1-08E9-493F-8CDD-949E494637D1}"/>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2-08E9-493F-8CDD-949E494637D1}"/>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08E9-493F-8CDD-949E494637D1}"/>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08E9-493F-8CDD-949E494637D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'Nhan TT'!$M$69:$R$69</c:f>
              <c:strCache>
                <c:ptCount val="6"/>
                <c:pt idx="0">
                  <c:v>Mental
and psychiatric</c:v>
                </c:pt>
                <c:pt idx="1">
                  <c:v>Intellectual</c:v>
                </c:pt>
                <c:pt idx="2">
                  <c:v>Hearing
and speech</c:v>
                </c:pt>
                <c:pt idx="3">
                  <c:v>Visual</c:v>
                </c:pt>
                <c:pt idx="4">
                  <c:v>Others</c:v>
                </c:pt>
                <c:pt idx="5">
                  <c:v>Physical</c:v>
                </c:pt>
              </c:strCache>
            </c:strRef>
          </c:cat>
          <c:val>
            <c:numRef>
              <c:f>'Nhan TT'!$M$70:$R$70</c:f>
              <c:numCache>
                <c:formatCode>0.0%</c:formatCode>
                <c:ptCount val="6"/>
                <c:pt idx="0">
                  <c:v>0.2613065326633166</c:v>
                </c:pt>
                <c:pt idx="1">
                  <c:v>0.23618090452261306</c:v>
                </c:pt>
                <c:pt idx="2">
                  <c:v>0.17587939698492464</c:v>
                </c:pt>
                <c:pt idx="3">
                  <c:v>0.15577889447236182</c:v>
                </c:pt>
                <c:pt idx="4">
                  <c:v>0.10050251256281408</c:v>
                </c:pt>
                <c:pt idx="5">
                  <c:v>7.0351758793969849E-2</c:v>
                </c:pt>
              </c:numCache>
            </c:numRef>
          </c:val>
          <c:extLst>
            <c:ext xmlns:c16="http://schemas.microsoft.com/office/drawing/2014/chart" uri="{C3380CC4-5D6E-409C-BE32-E72D297353CC}">
              <c16:uniqueId val="{00000000-08E9-493F-8CDD-949E494637D1}"/>
            </c:ext>
          </c:extLst>
        </c:ser>
        <c:dLbls>
          <c:dLblPos val="outEnd"/>
          <c:showLegendKey val="0"/>
          <c:showVal val="1"/>
          <c:showCatName val="0"/>
          <c:showSerName val="0"/>
          <c:showPercent val="0"/>
          <c:showBubbleSize val="0"/>
        </c:dLbls>
        <c:gapWidth val="219"/>
        <c:overlap val="-27"/>
        <c:axId val="2048854735"/>
        <c:axId val="1307784463"/>
      </c:barChart>
      <c:catAx>
        <c:axId val="2048854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07784463"/>
        <c:crosses val="autoZero"/>
        <c:auto val="1"/>
        <c:lblAlgn val="ctr"/>
        <c:lblOffset val="100"/>
        <c:noMultiLvlLbl val="0"/>
      </c:catAx>
      <c:valAx>
        <c:axId val="1307784463"/>
        <c:scaling>
          <c:orientation val="minMax"/>
        </c:scaling>
        <c:delete val="1"/>
        <c:axPos val="l"/>
        <c:numFmt formatCode="0.0%" sourceLinked="1"/>
        <c:majorTickMark val="out"/>
        <c:minorTickMark val="none"/>
        <c:tickLblPos val="nextTo"/>
        <c:crossAx val="2048854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88949416163554E-2"/>
          <c:y val="3.5358069913827977E-2"/>
          <c:w val="0.94966200214431939"/>
          <c:h val="0.7669593798838402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'TQ (1)'!$B$178:$B$183</c:f>
              <c:strCache>
                <c:ptCount val="6"/>
                <c:pt idx="0">
                  <c:v>Basic necessities</c:v>
                </c:pt>
                <c:pt idx="1">
                  <c:v>Facility
improvement</c:v>
                </c:pt>
                <c:pt idx="2">
                  <c:v>Training</c:v>
                </c:pt>
                <c:pt idx="3">
                  <c:v>Capital and
employment
support</c:v>
                </c:pt>
                <c:pt idx="4">
                  <c:v>Accessible
warnings</c:v>
                </c:pt>
                <c:pt idx="5">
                  <c:v>Temporary
shelter</c:v>
                </c:pt>
              </c:strCache>
            </c:strRef>
          </c:cat>
          <c:val>
            <c:numRef>
              <c:f>'TQ (1)'!$E$178:$E$183</c:f>
              <c:numCache>
                <c:formatCode>0.0%</c:formatCode>
                <c:ptCount val="6"/>
                <c:pt idx="0">
                  <c:v>0.30357142857142855</c:v>
                </c:pt>
                <c:pt idx="1">
                  <c:v>0.22321428571428573</c:v>
                </c:pt>
                <c:pt idx="2">
                  <c:v>0.19642857142857142</c:v>
                </c:pt>
                <c:pt idx="3">
                  <c:v>0.14285714285714285</c:v>
                </c:pt>
                <c:pt idx="4">
                  <c:v>0.10714285714285714</c:v>
                </c:pt>
                <c:pt idx="5">
                  <c:v>8.9285714285714288E-2</c:v>
                </c:pt>
              </c:numCache>
            </c:numRef>
          </c:val>
          <c:extLst>
            <c:ext xmlns:c16="http://schemas.microsoft.com/office/drawing/2014/chart" uri="{C3380CC4-5D6E-409C-BE32-E72D297353CC}">
              <c16:uniqueId val="{00000000-367B-4F24-854B-D27D55235B3C}"/>
            </c:ext>
          </c:extLst>
        </c:ser>
        <c:dLbls>
          <c:dLblPos val="outEnd"/>
          <c:showLegendKey val="0"/>
          <c:showVal val="1"/>
          <c:showCatName val="0"/>
          <c:showSerName val="0"/>
          <c:showPercent val="0"/>
          <c:showBubbleSize val="0"/>
        </c:dLbls>
        <c:gapWidth val="219"/>
        <c:overlap val="-27"/>
        <c:axId val="327455696"/>
        <c:axId val="557264752"/>
      </c:barChart>
      <c:catAx>
        <c:axId val="3274556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57264752"/>
        <c:crosses val="autoZero"/>
        <c:auto val="1"/>
        <c:lblAlgn val="ctr"/>
        <c:lblOffset val="100"/>
        <c:noMultiLvlLbl val="0"/>
      </c:catAx>
      <c:valAx>
        <c:axId val="557264752"/>
        <c:scaling>
          <c:orientation val="minMax"/>
        </c:scaling>
        <c:delete val="1"/>
        <c:axPos val="l"/>
        <c:numFmt formatCode="0.0%" sourceLinked="1"/>
        <c:majorTickMark val="none"/>
        <c:minorTickMark val="none"/>
        <c:tickLblPos val="nextTo"/>
        <c:crossAx val="327455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Calibri"/>
                <a:ea typeface="Calibri"/>
                <a:cs typeface="Calibri"/>
                <a:sym typeface="Calibri"/>
              </a:rPr>
              <a:t>Proportion</a:t>
            </a:r>
            <a:r>
              <a:rPr lang="en-US" sz="16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1600" b="1" dirty="0">
                <a:solidFill>
                  <a:schemeClr val="tx1"/>
                </a:solidFill>
                <a:latin typeface="Calibri" panose="020F0502020204030204" pitchFamily="34" charset="0"/>
                <a:ea typeface="Calibri" panose="020F0502020204030204" pitchFamily="34" charset="0"/>
                <a:cs typeface="Calibri" panose="020F0502020204030204" pitchFamily="34" charset="0"/>
              </a:rPr>
              <a:t>of PWDs </a:t>
            </a:r>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giving</a:t>
            </a:r>
            <a:r>
              <a:rPr lang="en-US" sz="16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recommendations on responding to natural disasters</a:t>
            </a:r>
            <a:endPar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'DGYK-TGTCXH'!$K$21</c:f>
              <c:strCache>
                <c:ptCount val="1"/>
                <c:pt idx="0">
                  <c:v>Yes</c:v>
                </c:pt>
              </c:strCache>
            </c:strRef>
          </c:tx>
          <c:spPr>
            <a:solidFill>
              <a:schemeClr val="accent1"/>
            </a:solidFill>
            <a:ln>
              <a:noFill/>
            </a:ln>
            <a:effectLst/>
          </c:spPr>
          <c:invertIfNegative val="0"/>
          <c:cat>
            <c:strRef>
              <c:f>'DGYK-TGTCXH'!$J$22:$J$23</c:f>
              <c:strCache>
                <c:ptCount val="2"/>
                <c:pt idx="0">
                  <c:v>Participate in at least
one local association</c:v>
                </c:pt>
                <c:pt idx="1">
                  <c:v>Do not participate in
any association</c:v>
                </c:pt>
              </c:strCache>
            </c:strRef>
          </c:cat>
          <c:val>
            <c:numRef>
              <c:f>'DGYK-TGTCXH'!$K$22:$K$23</c:f>
              <c:numCache>
                <c:formatCode>0.0%</c:formatCode>
                <c:ptCount val="2"/>
                <c:pt idx="0">
                  <c:v>0.12274368231046931</c:v>
                </c:pt>
                <c:pt idx="1">
                  <c:v>2.8205128205128206E-2</c:v>
                </c:pt>
              </c:numCache>
            </c:numRef>
          </c:val>
          <c:extLst>
            <c:ext xmlns:c16="http://schemas.microsoft.com/office/drawing/2014/chart" uri="{C3380CC4-5D6E-409C-BE32-E72D297353CC}">
              <c16:uniqueId val="{00000000-F0D6-4575-A734-16A8C8FE81A6}"/>
            </c:ext>
          </c:extLst>
        </c:ser>
        <c:ser>
          <c:idx val="1"/>
          <c:order val="1"/>
          <c:tx>
            <c:strRef>
              <c:f>'DGYK-TGTCXH'!$L$21</c:f>
              <c:strCache>
                <c:ptCount val="1"/>
                <c:pt idx="0">
                  <c:v>No</c:v>
                </c:pt>
              </c:strCache>
            </c:strRef>
          </c:tx>
          <c:spPr>
            <a:solidFill>
              <a:schemeClr val="accent2"/>
            </a:solidFill>
            <a:ln>
              <a:noFill/>
            </a:ln>
            <a:effectLst/>
          </c:spPr>
          <c:invertIfNegative val="0"/>
          <c:cat>
            <c:strRef>
              <c:f>'DGYK-TGTCXH'!$J$22:$J$23</c:f>
              <c:strCache>
                <c:ptCount val="2"/>
                <c:pt idx="0">
                  <c:v>Participate in at least
one local association</c:v>
                </c:pt>
                <c:pt idx="1">
                  <c:v>Do not participate in
any association</c:v>
                </c:pt>
              </c:strCache>
            </c:strRef>
          </c:cat>
          <c:val>
            <c:numRef>
              <c:f>'DGYK-TGTCXH'!$L$22:$L$23</c:f>
              <c:numCache>
                <c:formatCode>0.0%</c:formatCode>
                <c:ptCount val="2"/>
                <c:pt idx="0">
                  <c:v>0.82129963898916969</c:v>
                </c:pt>
                <c:pt idx="1">
                  <c:v>0.93717948717948718</c:v>
                </c:pt>
              </c:numCache>
            </c:numRef>
          </c:val>
          <c:extLst>
            <c:ext xmlns:c16="http://schemas.microsoft.com/office/drawing/2014/chart" uri="{C3380CC4-5D6E-409C-BE32-E72D297353CC}">
              <c16:uniqueId val="{00000001-F0D6-4575-A734-16A8C8FE81A6}"/>
            </c:ext>
          </c:extLst>
        </c:ser>
        <c:ser>
          <c:idx val="2"/>
          <c:order val="2"/>
          <c:tx>
            <c:strRef>
              <c:f>'DGYK-TGTCXH'!$M$21</c:f>
              <c:strCache>
                <c:ptCount val="1"/>
                <c:pt idx="0">
                  <c:v>DK/DWTA</c:v>
                </c:pt>
              </c:strCache>
            </c:strRef>
          </c:tx>
          <c:spPr>
            <a:solidFill>
              <a:schemeClr val="accent3"/>
            </a:solidFill>
            <a:ln>
              <a:noFill/>
            </a:ln>
            <a:effectLst/>
          </c:spPr>
          <c:invertIfNegative val="0"/>
          <c:cat>
            <c:strRef>
              <c:f>'DGYK-TGTCXH'!$J$22:$J$23</c:f>
              <c:strCache>
                <c:ptCount val="2"/>
                <c:pt idx="0">
                  <c:v>Participate in at least
one local association</c:v>
                </c:pt>
                <c:pt idx="1">
                  <c:v>Do not participate in
any association</c:v>
                </c:pt>
              </c:strCache>
            </c:strRef>
          </c:cat>
          <c:val>
            <c:numRef>
              <c:f>'DGYK-TGTCXH'!$M$22:$M$23</c:f>
              <c:numCache>
                <c:formatCode>0.0%</c:formatCode>
                <c:ptCount val="2"/>
                <c:pt idx="0">
                  <c:v>5.5956678700361008E-2</c:v>
                </c:pt>
                <c:pt idx="1">
                  <c:v>3.4615384615384617E-2</c:v>
                </c:pt>
              </c:numCache>
            </c:numRef>
          </c:val>
          <c:extLst>
            <c:ext xmlns:c16="http://schemas.microsoft.com/office/drawing/2014/chart" uri="{C3380CC4-5D6E-409C-BE32-E72D297353CC}">
              <c16:uniqueId val="{00000002-F0D6-4575-A734-16A8C8FE81A6}"/>
            </c:ext>
          </c:extLst>
        </c:ser>
        <c:dLbls>
          <c:showLegendKey val="0"/>
          <c:showVal val="0"/>
          <c:showCatName val="0"/>
          <c:showSerName val="0"/>
          <c:showPercent val="0"/>
          <c:showBubbleSize val="0"/>
        </c:dLbls>
        <c:gapWidth val="150"/>
        <c:overlap val="100"/>
        <c:axId val="178752175"/>
        <c:axId val="399039919"/>
      </c:barChart>
      <c:catAx>
        <c:axId val="178752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99039919"/>
        <c:crosses val="autoZero"/>
        <c:auto val="1"/>
        <c:lblAlgn val="ctr"/>
        <c:lblOffset val="100"/>
        <c:noMultiLvlLbl val="0"/>
      </c:catAx>
      <c:valAx>
        <c:axId val="3990399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7875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Experience</a:t>
            </a:r>
            <a:r>
              <a:rPr lang="en-US" sz="1800" baseline="0" dirty="0">
                <a:solidFill>
                  <a:schemeClr val="tx1"/>
                </a:solidFill>
                <a:latin typeface="Calibri" panose="020F0502020204030204" pitchFamily="34" charset="0"/>
                <a:ea typeface="Calibri" panose="020F0502020204030204" pitchFamily="34" charset="0"/>
                <a:cs typeface="Calibri" panose="020F0502020204030204" pitchFamily="34" charset="0"/>
              </a:rPr>
              <a:t> of PWDs in doing admin procedures in the past 12 months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layout>
        <c:manualLayout>
          <c:xMode val="edge"/>
          <c:yMode val="edge"/>
          <c:x val="0.13685973881264443"/>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187709286884562"/>
          <c:y val="0.25229546147646897"/>
          <c:w val="0.51924491455452426"/>
          <c:h val="0.51081270959073144"/>
        </c:manualLayout>
      </c:layout>
      <c:pieChart>
        <c:varyColors val="1"/>
        <c:ser>
          <c:idx val="0"/>
          <c:order val="0"/>
          <c:tx>
            <c:strRef>
              <c:f>Sheet1!$B$1</c:f>
              <c:strCache>
                <c:ptCount val="1"/>
                <c:pt idx="0">
                  <c:v>Trải nghiệm làm TTHC của NKT trong 12 tháng qua</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966-4268-8B21-0041332FA0A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966-4268-8B21-0041332FA0A3}"/>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966-4268-8B21-0041332FA0A3}"/>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D966-4268-8B21-0041332FA0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Facing a lot of difficulties</c:v>
                </c:pt>
                <c:pt idx="1">
                  <c:v>Facing some difficulties</c:v>
                </c:pt>
                <c:pt idx="2">
                  <c:v>No difficulty</c:v>
                </c:pt>
                <c:pt idx="3">
                  <c:v>Don't know</c:v>
                </c:pt>
              </c:strCache>
            </c:strRef>
          </c:cat>
          <c:val>
            <c:numRef>
              <c:f>Sheet1!$B$2:$B$5</c:f>
              <c:numCache>
                <c:formatCode>0%</c:formatCode>
                <c:ptCount val="4"/>
                <c:pt idx="0">
                  <c:v>9.1708542713567834E-2</c:v>
                </c:pt>
                <c:pt idx="1">
                  <c:v>0.12185929648241206</c:v>
                </c:pt>
                <c:pt idx="2">
                  <c:v>0.76633165829145733</c:v>
                </c:pt>
                <c:pt idx="3">
                  <c:v>2.0100502512562814E-2</c:v>
                </c:pt>
              </c:numCache>
            </c:numRef>
          </c:val>
          <c:extLst>
            <c:ext xmlns:c16="http://schemas.microsoft.com/office/drawing/2014/chart" uri="{C3380CC4-5D6E-409C-BE32-E72D297353CC}">
              <c16:uniqueId val="{00000008-D966-4268-8B21-0041332FA0A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3.3642692450260706E-2"/>
          <c:y val="0.82466943824675731"/>
          <c:w val="0.93236735555050998"/>
          <c:h val="0.143452011037414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Reasons for not having DC</a:t>
            </a:r>
            <a:endPar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layout>
        <c:manualLayout>
          <c:xMode val="edge"/>
          <c:yMode val="edge"/>
          <c:x val="0.71040163610616869"/>
          <c:y val="0.76629399539733833"/>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1.1966202031975884E-2"/>
          <c:y val="7.2040677047711513E-2"/>
          <c:w val="0.97606759593604819"/>
          <c:h val="0.42878220101331566"/>
        </c:manualLayout>
      </c:layout>
      <c:barChart>
        <c:barDir val="col"/>
        <c:grouping val="clustered"/>
        <c:varyColors val="0"/>
        <c:ser>
          <c:idx val="0"/>
          <c:order val="0"/>
          <c:tx>
            <c:strRef>
              <c:f>Sheet1!$B$1</c:f>
              <c:strCache>
                <c:ptCount val="1"/>
                <c:pt idx="0">
                  <c:v>Lý do chưa có giấy XNKT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Already had other certificates</c:v>
                </c:pt>
                <c:pt idx="1">
                  <c:v>Not yet known the procedures</c:v>
                </c:pt>
                <c:pt idx="2">
                  <c:v>Procedures too time-consuming and complicated</c:v>
                </c:pt>
                <c:pt idx="3">
                  <c:v>Had no support in accessing local People's Committee</c:v>
                </c:pt>
                <c:pt idx="4">
                  <c:v>Saw no value in getting one</c:v>
                </c:pt>
                <c:pt idx="5">
                  <c:v>Application not processed</c:v>
                </c:pt>
                <c:pt idx="6">
                  <c:v>Application waiting to be processed</c:v>
                </c:pt>
                <c:pt idx="7">
                  <c:v>Other</c:v>
                </c:pt>
                <c:pt idx="8">
                  <c:v>Did not know the reason</c:v>
                </c:pt>
                <c:pt idx="9">
                  <c:v>Did not want to answer</c:v>
                </c:pt>
              </c:strCache>
            </c:strRef>
          </c:cat>
          <c:val>
            <c:numRef>
              <c:f>Sheet1!$B$2:$B$11</c:f>
              <c:numCache>
                <c:formatCode>0.0%</c:formatCode>
                <c:ptCount val="10"/>
                <c:pt idx="0">
                  <c:v>0.43850267379679142</c:v>
                </c:pt>
                <c:pt idx="1">
                  <c:v>0.23796791443850268</c:v>
                </c:pt>
                <c:pt idx="2">
                  <c:v>1.871657754010695E-2</c:v>
                </c:pt>
                <c:pt idx="3">
                  <c:v>1.871657754010695E-2</c:v>
                </c:pt>
                <c:pt idx="4">
                  <c:v>8.0213903743315516E-3</c:v>
                </c:pt>
                <c:pt idx="5">
                  <c:v>6.1497326203208559E-2</c:v>
                </c:pt>
                <c:pt idx="6">
                  <c:v>4.2780748663101602E-2</c:v>
                </c:pt>
                <c:pt idx="7">
                  <c:v>4.5454545454545456E-2</c:v>
                </c:pt>
                <c:pt idx="8">
                  <c:v>0.12566844919786097</c:v>
                </c:pt>
                <c:pt idx="9">
                  <c:v>2.6737967914438501E-3</c:v>
                </c:pt>
              </c:numCache>
            </c:numRef>
          </c:val>
          <c:extLst>
            <c:ext xmlns:c16="http://schemas.microsoft.com/office/drawing/2014/chart" uri="{C3380CC4-5D6E-409C-BE32-E72D297353CC}">
              <c16:uniqueId val="{00000000-A548-4DD6-B361-7C6F2BF11D9A}"/>
            </c:ext>
          </c:extLst>
        </c:ser>
        <c:dLbls>
          <c:showLegendKey val="0"/>
          <c:showVal val="0"/>
          <c:showCatName val="0"/>
          <c:showSerName val="0"/>
          <c:showPercent val="0"/>
          <c:showBubbleSize val="0"/>
        </c:dLbls>
        <c:gapWidth val="219"/>
        <c:overlap val="-27"/>
        <c:axId val="1460893903"/>
        <c:axId val="678859871"/>
      </c:barChart>
      <c:catAx>
        <c:axId val="146089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78859871"/>
        <c:crosses val="autoZero"/>
        <c:auto val="1"/>
        <c:lblAlgn val="ctr"/>
        <c:lblOffset val="100"/>
        <c:noMultiLvlLbl val="0"/>
      </c:catAx>
      <c:valAx>
        <c:axId val="678859871"/>
        <c:scaling>
          <c:orientation val="minMax"/>
        </c:scaling>
        <c:delete val="1"/>
        <c:axPos val="l"/>
        <c:numFmt formatCode="0.0%" sourceLinked="1"/>
        <c:majorTickMark val="none"/>
        <c:minorTickMark val="none"/>
        <c:tickLblPos val="nextTo"/>
        <c:crossAx val="1460893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55133163780054E-2"/>
          <c:y val="2.6221337510165286E-2"/>
          <c:w val="0.95628973367243986"/>
          <c:h val="0.755305885064341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0-10FC-4A7C-856D-BE5FD41AC61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10FC-4A7C-856D-BE5FD41AC61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10FC-4A7C-856D-BE5FD41AC61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Having elevator</c:v>
                </c:pt>
                <c:pt idx="1">
                  <c:v>Having accessible toilet</c:v>
                </c:pt>
                <c:pt idx="2">
                  <c:v>Having wheelchairs ramps</c:v>
                </c:pt>
                <c:pt idx="3">
                  <c:v>Reasonable waiting period</c:v>
                </c:pt>
                <c:pt idx="4">
                  <c:v>Do not have to pay bribery for better treatment</c:v>
                </c:pt>
                <c:pt idx="5">
                  <c:v>Reasonable expenses</c:v>
                </c:pt>
                <c:pt idx="6">
                  <c:v>Treated with respect</c:v>
                </c:pt>
              </c:strCache>
            </c:strRef>
          </c:cat>
          <c:val>
            <c:numRef>
              <c:f>Sheet1!$B$2:$B$8</c:f>
              <c:numCache>
                <c:formatCode>0.0%</c:formatCode>
                <c:ptCount val="7"/>
                <c:pt idx="0">
                  <c:v>0.49</c:v>
                </c:pt>
                <c:pt idx="1">
                  <c:v>0.57199999999999995</c:v>
                </c:pt>
                <c:pt idx="2">
                  <c:v>0.72799999999999998</c:v>
                </c:pt>
                <c:pt idx="3">
                  <c:v>0.77400000000000002</c:v>
                </c:pt>
                <c:pt idx="4">
                  <c:v>0.88700000000000001</c:v>
                </c:pt>
                <c:pt idx="5">
                  <c:v>0.88800000000000001</c:v>
                </c:pt>
                <c:pt idx="6">
                  <c:v>0.89100000000000001</c:v>
                </c:pt>
              </c:numCache>
            </c:numRef>
          </c:val>
          <c:extLst>
            <c:ext xmlns:c16="http://schemas.microsoft.com/office/drawing/2014/chart" uri="{C3380CC4-5D6E-409C-BE32-E72D297353CC}">
              <c16:uniqueId val="{00000000-D360-457A-88F7-6BB629A06188}"/>
            </c:ext>
          </c:extLst>
        </c:ser>
        <c:dLbls>
          <c:showLegendKey val="0"/>
          <c:showVal val="1"/>
          <c:showCatName val="0"/>
          <c:showSerName val="0"/>
          <c:showPercent val="0"/>
          <c:showBubbleSize val="0"/>
        </c:dLbls>
        <c:gapWidth val="150"/>
        <c:overlap val="-25"/>
        <c:axId val="643502383"/>
        <c:axId val="648639375"/>
      </c:barChart>
      <c:catAx>
        <c:axId val="64350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48639375"/>
        <c:crosses val="autoZero"/>
        <c:auto val="1"/>
        <c:lblAlgn val="ctr"/>
        <c:lblOffset val="100"/>
        <c:noMultiLvlLbl val="0"/>
      </c:catAx>
      <c:valAx>
        <c:axId val="648639375"/>
        <c:scaling>
          <c:orientation val="minMax"/>
        </c:scaling>
        <c:delete val="1"/>
        <c:axPos val="l"/>
        <c:numFmt formatCode="0.0%" sourceLinked="1"/>
        <c:majorTickMark val="none"/>
        <c:minorTickMark val="none"/>
        <c:tickLblPos val="nextTo"/>
        <c:crossAx val="643502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367-4C04-8A07-831365C663F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367-4C04-8A07-831365C663F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367-4C04-8A07-831365C663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67-4C04-8A07-831365C663F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367-4C04-8A07-831365C663FE}"/>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67-4C04-8A07-831365C663F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367-4C04-8A07-831365C663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Disagreed</c:v>
                </c:pt>
                <c:pt idx="1">
                  <c:v>Agreed</c:v>
                </c:pt>
                <c:pt idx="2">
                  <c:v>Didn't know</c:v>
                </c:pt>
              </c:strCache>
            </c:strRef>
          </c:cat>
          <c:val>
            <c:numRef>
              <c:f>Sheet1!$B$2:$B$4</c:f>
              <c:numCache>
                <c:formatCode>0.0%</c:formatCode>
                <c:ptCount val="3"/>
                <c:pt idx="0">
                  <c:v>7.9000000000000001E-2</c:v>
                </c:pt>
                <c:pt idx="1">
                  <c:v>0.89100000000000001</c:v>
                </c:pt>
                <c:pt idx="2">
                  <c:v>2.9000000000000001E-2</c:v>
                </c:pt>
              </c:numCache>
            </c:numRef>
          </c:val>
          <c:extLst>
            <c:ext xmlns:c16="http://schemas.microsoft.com/office/drawing/2014/chart" uri="{C3380CC4-5D6E-409C-BE32-E72D297353CC}">
              <c16:uniqueId val="{00000000-E499-4B76-B855-46B1A048FB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367-4C04-8A07-831365C663F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367-4C04-8A07-831365C663F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367-4C04-8A07-831365C663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67-4C04-8A07-831365C663F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367-4C04-8A07-831365C663FE}"/>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67-4C04-8A07-831365C663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Disagreed</c:v>
                </c:pt>
                <c:pt idx="1">
                  <c:v>Agreed</c:v>
                </c:pt>
                <c:pt idx="2">
                  <c:v>Didn't know</c:v>
                </c:pt>
              </c:strCache>
            </c:strRef>
          </c:cat>
          <c:val>
            <c:numRef>
              <c:f>Sheet1!$B$2:$B$4</c:f>
              <c:numCache>
                <c:formatCode>0.0%</c:formatCode>
                <c:ptCount val="3"/>
                <c:pt idx="0">
                  <c:v>0.17899999999999999</c:v>
                </c:pt>
                <c:pt idx="1">
                  <c:v>0.77400000000000002</c:v>
                </c:pt>
                <c:pt idx="2">
                  <c:v>4.3999999999999997E-2</c:v>
                </c:pt>
              </c:numCache>
            </c:numRef>
          </c:val>
          <c:extLst>
            <c:ext xmlns:c16="http://schemas.microsoft.com/office/drawing/2014/chart" uri="{C3380CC4-5D6E-409C-BE32-E72D297353CC}">
              <c16:uniqueId val="{00000000-E499-4B76-B855-46B1A048FB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55133163780054E-2"/>
          <c:y val="2.6221337510165286E-2"/>
          <c:w val="0.95628973367243986"/>
          <c:h val="0.68670136784392644"/>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FBF-4766-96AC-E427B67CCA6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FBF-4766-96AC-E427B67CCA6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FBF-4766-96AC-E427B67CCA6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Northern Midlands and Mountains</c:v>
                </c:pt>
                <c:pt idx="1">
                  <c:v>Red River Delta</c:v>
                </c:pt>
                <c:pt idx="2">
                  <c:v>North Central Coast</c:v>
                </c:pt>
                <c:pt idx="3">
                  <c:v>Central Highlands</c:v>
                </c:pt>
                <c:pt idx="4">
                  <c:v>Southeast</c:v>
                </c:pt>
                <c:pt idx="5">
                  <c:v>Mekong River Delta</c:v>
                </c:pt>
              </c:strCache>
            </c:strRef>
          </c:cat>
          <c:val>
            <c:numRef>
              <c:f>Sheet1!$B$2:$B$7</c:f>
              <c:numCache>
                <c:formatCode>0.0%</c:formatCode>
                <c:ptCount val="6"/>
                <c:pt idx="0">
                  <c:v>8.9743589743589744E-2</c:v>
                </c:pt>
                <c:pt idx="1">
                  <c:v>0.13861386138613863</c:v>
                </c:pt>
                <c:pt idx="2">
                  <c:v>5.3892215568862277E-2</c:v>
                </c:pt>
                <c:pt idx="3">
                  <c:v>5.8333333333333334E-2</c:v>
                </c:pt>
                <c:pt idx="4">
                  <c:v>3.8461538461538464E-2</c:v>
                </c:pt>
                <c:pt idx="5">
                  <c:v>5.4545454545454543E-2</c:v>
                </c:pt>
              </c:numCache>
            </c:numRef>
          </c:val>
          <c:extLst>
            <c:ext xmlns:c16="http://schemas.microsoft.com/office/drawing/2014/chart" uri="{C3380CC4-5D6E-409C-BE32-E72D297353CC}">
              <c16:uniqueId val="{00000006-1FBF-4766-96AC-E427B67CCA65}"/>
            </c:ext>
          </c:extLst>
        </c:ser>
        <c:dLbls>
          <c:showLegendKey val="0"/>
          <c:showVal val="1"/>
          <c:showCatName val="0"/>
          <c:showSerName val="0"/>
          <c:showPercent val="0"/>
          <c:showBubbleSize val="0"/>
        </c:dLbls>
        <c:gapWidth val="150"/>
        <c:overlap val="-25"/>
        <c:axId val="643502383"/>
        <c:axId val="648639375"/>
      </c:barChart>
      <c:catAx>
        <c:axId val="64350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48639375"/>
        <c:crosses val="autoZero"/>
        <c:auto val="1"/>
        <c:lblAlgn val="ctr"/>
        <c:lblOffset val="100"/>
        <c:noMultiLvlLbl val="0"/>
      </c:catAx>
      <c:valAx>
        <c:axId val="648639375"/>
        <c:scaling>
          <c:orientation val="minMax"/>
        </c:scaling>
        <c:delete val="1"/>
        <c:axPos val="l"/>
        <c:numFmt formatCode="0.0%" sourceLinked="1"/>
        <c:majorTickMark val="none"/>
        <c:minorTickMark val="none"/>
        <c:tickLblPos val="nextTo"/>
        <c:crossAx val="643502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60F9-490F-B830-A525AC4E2B08}"/>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60F9-490F-B830-A525AC4E2B08}"/>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60F9-490F-B830-A525AC4E2B08}"/>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60F9-490F-B830-A525AC4E2B08}"/>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9-60F9-490F-B830-A525AC4E2B08}"/>
              </c:ext>
            </c:extLst>
          </c:dPt>
          <c:dLbls>
            <c:dLbl>
              <c:idx val="0"/>
              <c:layout>
                <c:manualLayout>
                  <c:x val="-7.5347258808702022E-2"/>
                  <c:y val="-8.3518931420398776E-2"/>
                </c:manualLayout>
              </c:layout>
              <c:tx>
                <c:rich>
                  <a:bodyPr/>
                  <a:lstStyle/>
                  <a:p>
                    <a:fld id="{4021E0E4-FC17-4832-995A-A8179FB4399F}" type="VALUE">
                      <a:rPr lang="en-US">
                        <a:solidFill>
                          <a:schemeClr val="tx1"/>
                        </a:solidFill>
                      </a:rPr>
                      <a:pPr/>
                      <a:t>[VALUE]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F9-490F-B830-A525AC4E2B08}"/>
                </c:ext>
              </c:extLst>
            </c:dLbl>
            <c:dLbl>
              <c:idx val="1"/>
              <c:layout>
                <c:manualLayout>
                  <c:x val="1.5147471222746452E-2"/>
                  <c:y val="-0.10797321071671057"/>
                </c:manualLayout>
              </c:layout>
              <c:tx>
                <c:rich>
                  <a:bodyPr/>
                  <a:lstStyle/>
                  <a:p>
                    <a:fld id="{BFF04292-1CFB-420D-8B86-CBD8EBF3D6DC}" type="VALUE">
                      <a:rPr lang="en-US">
                        <a:solidFill>
                          <a:schemeClr val="tx1"/>
                        </a:solidFill>
                      </a:rPr>
                      <a:pPr/>
                      <a:t>[VALUE]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F9-490F-B830-A525AC4E2B08}"/>
                </c:ext>
              </c:extLst>
            </c:dLbl>
            <c:dLbl>
              <c:idx val="2"/>
              <c:layout>
                <c:manualLayout>
                  <c:x val="9.7677655180012618E-2"/>
                  <c:y val="-3.99200709372509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0F9-490F-B830-A525AC4E2B08}"/>
                </c:ext>
              </c:extLst>
            </c:dLbl>
            <c:dLbl>
              <c:idx val="4"/>
              <c:layout>
                <c:manualLayout>
                  <c:x val="-0.13874858995335412"/>
                  <c:y val="-3.589349273715903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0F9-490F-B830-A525AC4E2B08}"/>
                </c:ext>
              </c:extLst>
            </c:dLbl>
            <c:numFmt formatCode="0.0%" sourceLinked="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Yes, State medical staff come to my house</c:v>
                </c:pt>
                <c:pt idx="1">
                  <c:v>Yes, at the State Rehabilitation Center</c:v>
                </c:pt>
                <c:pt idx="2">
                  <c:v>Yes, at the commune/ward/town health station</c:v>
                </c:pt>
                <c:pt idx="3">
                  <c:v>No</c:v>
                </c:pt>
                <c:pt idx="4">
                  <c:v>Don't know</c:v>
                </c:pt>
              </c:strCache>
            </c:strRef>
          </c:cat>
          <c:val>
            <c:numRef>
              <c:f>Sheet1!$B$2:$B$6</c:f>
              <c:numCache>
                <c:formatCode>0.0%</c:formatCode>
                <c:ptCount val="5"/>
                <c:pt idx="0">
                  <c:v>5.0000000000000001E-3</c:v>
                </c:pt>
                <c:pt idx="1">
                  <c:v>1.2E-2</c:v>
                </c:pt>
                <c:pt idx="2">
                  <c:v>1.6E-2</c:v>
                </c:pt>
                <c:pt idx="3">
                  <c:v>0.94099999999999995</c:v>
                </c:pt>
                <c:pt idx="4">
                  <c:v>2.5999999999999999E-2</c:v>
                </c:pt>
              </c:numCache>
            </c:numRef>
          </c:val>
          <c:extLst>
            <c:ext xmlns:c16="http://schemas.microsoft.com/office/drawing/2014/chart" uri="{C3380CC4-5D6E-409C-BE32-E72D297353CC}">
              <c16:uniqueId val="{0000000A-60F9-490F-B830-A525AC4E2B08}"/>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3138568650916238"/>
          <c:y val="9.1804121921643111E-2"/>
          <c:w val="0.35448498601344919"/>
          <c:h val="0.8163917561567137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6C9-4C84-B403-267B2260F772}"/>
              </c:ext>
            </c:extLst>
          </c:dPt>
          <c:dPt>
            <c:idx val="1"/>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3-A6C9-4C84-B403-267B2260F7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C9-4C84-B403-267B2260F772}"/>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('Nhan TT'!$A$46,'Nhan TT'!$A$47,'Nhan TT'!$A$48)</c:f>
              <c:strCache>
                <c:ptCount val="3"/>
                <c:pt idx="0">
                  <c:v>No</c:v>
                </c:pt>
                <c:pt idx="1">
                  <c:v>Yes</c:v>
                </c:pt>
                <c:pt idx="2">
                  <c:v>DK/DWTA</c:v>
                </c:pt>
              </c:strCache>
            </c:strRef>
          </c:cat>
          <c:val>
            <c:numRef>
              <c:f>('Nhan TT'!$H$46,'Nhan TT'!$H$47,'Nhan TT'!$H$48)</c:f>
              <c:numCache>
                <c:formatCode>0.0%</c:formatCode>
                <c:ptCount val="3"/>
                <c:pt idx="0">
                  <c:v>0.38491295938104447</c:v>
                </c:pt>
                <c:pt idx="1">
                  <c:v>0.58027079303675044</c:v>
                </c:pt>
                <c:pt idx="2">
                  <c:v>3.4816247582205029E-2</c:v>
                </c:pt>
              </c:numCache>
            </c:numRef>
          </c:val>
          <c:extLst>
            <c:ext xmlns:c16="http://schemas.microsoft.com/office/drawing/2014/chart" uri="{C3380CC4-5D6E-409C-BE32-E72D297353CC}">
              <c16:uniqueId val="{00000006-A6C9-4C84-B403-267B2260F77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3"/>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8" name="Google Shape;6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94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396883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6471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gn="l">
              <a:lnSpc>
                <a:spcPct val="112000"/>
              </a:lnSpc>
              <a:spcBef>
                <a:spcPts val="0"/>
              </a:spcBef>
              <a:spcAft>
                <a:spcPts val="0"/>
              </a:spcAft>
            </a:pP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extLst>
      <p:ext uri="{BB962C8B-B14F-4D97-AF65-F5344CB8AC3E}">
        <p14:creationId xmlns:p14="http://schemas.microsoft.com/office/powerpoint/2010/main" val="333447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346070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66602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1581968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23042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543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b="0" i="0"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912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19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757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360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4879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49" name="Google Shape;114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dirty="0"/>
          </a:p>
        </p:txBody>
      </p:sp>
    </p:spTree>
    <p:extLst>
      <p:ext uri="{BB962C8B-B14F-4D97-AF65-F5344CB8AC3E}">
        <p14:creationId xmlns:p14="http://schemas.microsoft.com/office/powerpoint/2010/main" val="1238128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990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0" i="1" u="none" strike="noStrike" cap="none" dirty="0">
              <a:solidFill>
                <a:srgbClr val="000000"/>
              </a:solidFill>
              <a:effectLst/>
              <a:latin typeface="Arial" panose="020B0604020202020204" pitchFamily="34" charset="0"/>
              <a:ea typeface="Calibri"/>
              <a:cs typeface="Calibri"/>
              <a:sym typeface="Calibri"/>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194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05" name="Google Shape;3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454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endParaRPr lang="vi-VN" b="0" i="0" dirty="0">
              <a:solidFill>
                <a:srgbClr val="222222"/>
              </a:solidFill>
              <a:effectLst/>
              <a:latin typeface="Roboto" panose="02000000000000000000" pitchFamily="2"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8341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4920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rgbClr val="000000"/>
              </a:buClr>
              <a:buSzPts val="2000"/>
              <a:buFontTx/>
              <a:buNone/>
              <a:tabLst/>
              <a:defRPr/>
            </a:pPr>
            <a:endParaRPr lang="vi-VN" sz="1200" b="0" i="0" u="none" strike="noStrike" cap="none" dirty="0">
              <a:solidFill>
                <a:srgbClr val="131313"/>
              </a:solidFill>
              <a:latin typeface="Calibri"/>
              <a:ea typeface="Calibri"/>
              <a:cs typeface="Calibri"/>
              <a:sym typeface="Calibri"/>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337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860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4330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2" name="Google Shape;122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extLst>
      <p:ext uri="{BB962C8B-B14F-4D97-AF65-F5344CB8AC3E}">
        <p14:creationId xmlns:p14="http://schemas.microsoft.com/office/powerpoint/2010/main" val="3880340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0" name="Google Shape;3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5" name="Google Shape;4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180940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408349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vi-VN" sz="1200" dirty="0">
              <a:latin typeface="Calibri" panose="020F0502020204030204" pitchFamily="34" charset="0"/>
              <a:ea typeface="SimSun" panose="02010600030101010101" pitchFamily="2" charset="-122"/>
              <a:cs typeface="Times New Roman" panose="02020603050405020304" pitchFamily="18" charset="0"/>
            </a:endParaRPr>
          </a:p>
        </p:txBody>
      </p:sp>
      <p:sp>
        <p:nvSpPr>
          <p:cNvPr id="489" name="Google Shape;48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11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6"/>
        <p:cNvGrpSpPr/>
        <p:nvPr/>
      </p:nvGrpSpPr>
      <p:grpSpPr>
        <a:xfrm>
          <a:off x="0" y="0"/>
          <a:ext cx="0" cy="0"/>
          <a:chOff x="0" y="0"/>
          <a:chExt cx="0" cy="0"/>
        </a:xfrm>
      </p:grpSpPr>
      <p:sp>
        <p:nvSpPr>
          <p:cNvPr id="47" name="Google Shape;47;p54"/>
          <p:cNvSpPr/>
          <p:nvPr/>
        </p:nvSpPr>
        <p:spPr>
          <a:xfrm>
            <a:off x="254950" y="262784"/>
            <a:ext cx="11682101" cy="63324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 name="Google Shape;48;p54"/>
          <p:cNvSpPr txBox="1">
            <a:spLocks noGrp="1"/>
          </p:cNvSpPr>
          <p:nvPr>
            <p:ph type="title"/>
          </p:nvPr>
        </p:nvSpPr>
        <p:spPr>
          <a:xfrm>
            <a:off x="549570" y="435327"/>
            <a:ext cx="6943344" cy="6217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2F2F2"/>
              </a:buClr>
              <a:buSzPts val="2800"/>
              <a:buFont typeface="Quattrocento Sans"/>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62"/>
          <p:cNvSpPr/>
          <p:nvPr/>
        </p:nvSpPr>
        <p:spPr>
          <a:xfrm>
            <a:off x="254950" y="262784"/>
            <a:ext cx="11682101" cy="63324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7" name="Google Shape;37;p62"/>
          <p:cNvSpPr txBox="1">
            <a:spLocks noGrp="1"/>
          </p:cNvSpPr>
          <p:nvPr>
            <p:ph type="title"/>
          </p:nvPr>
        </p:nvSpPr>
        <p:spPr>
          <a:xfrm>
            <a:off x="533403" y="328180"/>
            <a:ext cx="6652491"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F2F2F2"/>
              </a:buClr>
              <a:buSzPts val="3200"/>
              <a:buFont typeface="Quattrocento Sans"/>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18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177F-A91F-447C-9E17-CA315D243420}"/>
              </a:ext>
            </a:extLst>
          </p:cNvPr>
          <p:cNvSpPr>
            <a:spLocks noGrp="1"/>
          </p:cNvSpPr>
          <p:nvPr>
            <p:ph type="title" hasCustomPrompt="1"/>
          </p:nvPr>
        </p:nvSpPr>
        <p:spPr>
          <a:xfrm>
            <a:off x="598057" y="3429000"/>
            <a:ext cx="6652491" cy="1272310"/>
          </a:xfrm>
        </p:spPr>
        <p:txBody>
          <a:bodyPr>
            <a:noAutofit/>
          </a:bodyPr>
          <a:lstStyle>
            <a:lvl1pPr>
              <a:lnSpc>
                <a:spcPct val="135000"/>
              </a:lnSpc>
              <a:defRPr sz="4400" b="1">
                <a:solidFill>
                  <a:schemeClr val="tx1">
                    <a:lumMod val="90000"/>
                    <a:lumOff val="10000"/>
                  </a:schemeClr>
                </a:solidFill>
              </a:defRPr>
            </a:lvl1pPr>
          </a:lstStyle>
          <a:p>
            <a:r>
              <a:rPr lang="en-US"/>
              <a:t>Click here to add title</a:t>
            </a:r>
            <a:endParaRPr lang="en-US" dirty="0"/>
          </a:p>
        </p:txBody>
      </p:sp>
    </p:spTree>
    <p:extLst>
      <p:ext uri="{BB962C8B-B14F-4D97-AF65-F5344CB8AC3E}">
        <p14:creationId xmlns:p14="http://schemas.microsoft.com/office/powerpoint/2010/main" val="138533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BC16-7479-4301-A1A7-F8A8661888A6}"/>
              </a:ext>
            </a:extLst>
          </p:cNvPr>
          <p:cNvSpPr>
            <a:spLocks noGrp="1"/>
          </p:cNvSpPr>
          <p:nvPr>
            <p:ph type="title"/>
          </p:nvPr>
        </p:nvSpPr>
        <p:spPr>
          <a:xfrm>
            <a:off x="533403" y="328180"/>
            <a:ext cx="8305797" cy="650875"/>
          </a:xfrm>
        </p:spPr>
        <p:txBody>
          <a:bodyPr>
            <a:noAutofit/>
          </a:bodyPr>
          <a:lstStyle>
            <a:lvl1pPr>
              <a:defRPr sz="2800" b="1">
                <a:solidFill>
                  <a:schemeClr val="tx1">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6889997E-3CA9-46D2-873E-C79449500EF8}"/>
              </a:ext>
            </a:extLst>
          </p:cNvPr>
          <p:cNvSpPr>
            <a:spLocks noGrp="1"/>
          </p:cNvSpPr>
          <p:nvPr>
            <p:ph type="dt" sz="half" idx="10"/>
          </p:nvPr>
        </p:nvSpPr>
        <p:spPr/>
        <p:txBody>
          <a:bodyPr/>
          <a:lstStyle/>
          <a:p>
            <a:fld id="{E437E989-440C-4DD3-B8F9-44A99B7CD053}" type="datetimeFigureOut">
              <a:rPr lang="en-US" smtClean="0"/>
              <a:t>16-Dec-23</a:t>
            </a:fld>
            <a:endParaRPr lang="en-US"/>
          </a:p>
        </p:txBody>
      </p:sp>
      <p:sp>
        <p:nvSpPr>
          <p:cNvPr id="4" name="Footer Placeholder 3">
            <a:extLst>
              <a:ext uri="{FF2B5EF4-FFF2-40B4-BE49-F238E27FC236}">
                <a16:creationId xmlns:a16="http://schemas.microsoft.com/office/drawing/2014/main" id="{FEC64772-6038-469F-9AB5-DA3F0526F5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71D12-B76E-45F6-B7FB-6B0CD1BB436F}"/>
              </a:ext>
            </a:extLst>
          </p:cNvPr>
          <p:cNvSpPr>
            <a:spLocks noGrp="1"/>
          </p:cNvSpPr>
          <p:nvPr>
            <p:ph type="sldNum" sz="quarter" idx="12"/>
          </p:nvPr>
        </p:nvSpPr>
        <p:spPr/>
        <p:txBody>
          <a:bodyPr/>
          <a:lstStyle/>
          <a:p>
            <a:fld id="{8D7B4899-4D5A-4416-BC8A-D8C5D03F3833}" type="slidenum">
              <a:rPr lang="en-US" smtClean="0"/>
              <a:t>‹#›</a:t>
            </a:fld>
            <a:endParaRPr lang="en-US"/>
          </a:p>
        </p:txBody>
      </p:sp>
      <p:sp>
        <p:nvSpPr>
          <p:cNvPr id="6" name="Content Placeholder 2">
            <a:extLst>
              <a:ext uri="{FF2B5EF4-FFF2-40B4-BE49-F238E27FC236}">
                <a16:creationId xmlns:a16="http://schemas.microsoft.com/office/drawing/2014/main" id="{C05FF8B0-DBD0-4959-9571-148AE751E141}"/>
              </a:ext>
            </a:extLst>
          </p:cNvPr>
          <p:cNvSpPr>
            <a:spLocks noGrp="1"/>
          </p:cNvSpPr>
          <p:nvPr>
            <p:ph sz="quarter" idx="13"/>
          </p:nvPr>
        </p:nvSpPr>
        <p:spPr>
          <a:xfrm>
            <a:off x="533403" y="1435608"/>
            <a:ext cx="8305796" cy="3977640"/>
          </a:xfrm>
        </p:spPr>
        <p:txBody>
          <a:bodyPr vert="horz" lIns="91440" tIns="45720" rIns="91440" bIns="45720" rtlCol="0">
            <a:noAutofit/>
          </a:bodyPr>
          <a:lstStyle>
            <a:lvl1pPr>
              <a:defRPr lang="en-US" sz="1800" smtClean="0">
                <a:solidFill>
                  <a:schemeClr val="tx1">
                    <a:lumMod val="90000"/>
                    <a:lumOff val="10000"/>
                  </a:schemeClr>
                </a:solidFill>
              </a:defRPr>
            </a:lvl1pPr>
            <a:lvl2pPr>
              <a:defRPr lang="en-US" sz="1600" smtClean="0">
                <a:solidFill>
                  <a:schemeClr val="tx1">
                    <a:lumMod val="90000"/>
                    <a:lumOff val="10000"/>
                  </a:schemeClr>
                </a:solidFill>
              </a:defRPr>
            </a:lvl2pPr>
            <a:lvl3pPr>
              <a:defRPr lang="en-US" sz="1400" smtClean="0">
                <a:solidFill>
                  <a:schemeClr val="tx1">
                    <a:lumMod val="90000"/>
                    <a:lumOff val="10000"/>
                  </a:schemeClr>
                </a:solidFill>
              </a:defRPr>
            </a:lvl3pPr>
            <a:lvl4pPr>
              <a:defRPr lang="en-US" sz="1200" smtClean="0">
                <a:solidFill>
                  <a:schemeClr val="tx1">
                    <a:lumMod val="90000"/>
                    <a:lumOff val="10000"/>
                  </a:schemeClr>
                </a:solidFill>
              </a:defRPr>
            </a:lvl4pPr>
            <a:lvl5pPr>
              <a:defRPr lang="en-US"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19862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426431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p:cSld name="1_Custom">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533403" y="328180"/>
            <a:ext cx="8305797"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2A2A2A"/>
              </a:buClr>
              <a:buSzPts val="2800"/>
              <a:buFont typeface="Quattrocento Sans"/>
              <a:buNone/>
              <a:defRPr sz="2800" b="1">
                <a:solidFill>
                  <a:srgbClr val="2A2A2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1"/>
          <p:cNvSpPr txBox="1">
            <a:spLocks noGrp="1"/>
          </p:cNvSpPr>
          <p:nvPr>
            <p:ph type="dt" idx="10"/>
          </p:nvPr>
        </p:nvSpPr>
        <p:spPr>
          <a:xfrm>
            <a:off x="533403"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1"/>
          <p:cNvSpPr txBox="1">
            <a:spLocks noGrp="1"/>
          </p:cNvSpPr>
          <p:nvPr>
            <p:ph type="sldNum" idx="12"/>
          </p:nvPr>
        </p:nvSpPr>
        <p:spPr>
          <a:xfrm>
            <a:off x="891539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31"/>
          <p:cNvSpPr txBox="1">
            <a:spLocks noGrp="1"/>
          </p:cNvSpPr>
          <p:nvPr>
            <p:ph type="body" idx="1"/>
          </p:nvPr>
        </p:nvSpPr>
        <p:spPr>
          <a:xfrm>
            <a:off x="533403" y="1435608"/>
            <a:ext cx="8305796" cy="3977640"/>
          </a:xfrm>
          <a:prstGeom prst="rect">
            <a:avLst/>
          </a:prstGeom>
          <a:noFill/>
          <a:ln>
            <a:noFill/>
          </a:ln>
        </p:spPr>
        <p:txBody>
          <a:bodyPr spcFirstLastPara="1" wrap="square" lIns="91425" tIns="45700" rIns="91425" bIns="45700" anchor="t" anchorCtr="0">
            <a:noAutofit/>
          </a:bodyPr>
          <a:lstStyle>
            <a:lvl1pPr marL="457200" lvl="0" indent="-342900" algn="l">
              <a:lnSpc>
                <a:spcPct val="135000"/>
              </a:lnSpc>
              <a:spcBef>
                <a:spcPts val="1000"/>
              </a:spcBef>
              <a:spcAft>
                <a:spcPts val="0"/>
              </a:spcAft>
              <a:buClr>
                <a:srgbClr val="2A2A2A"/>
              </a:buClr>
              <a:buSzPts val="1800"/>
              <a:buChar char="•"/>
              <a:defRPr sz="1800">
                <a:solidFill>
                  <a:srgbClr val="2A2A2A"/>
                </a:solidFill>
              </a:defRPr>
            </a:lvl1pPr>
            <a:lvl2pPr marL="914400" lvl="1" indent="-330200" algn="l">
              <a:lnSpc>
                <a:spcPct val="135000"/>
              </a:lnSpc>
              <a:spcBef>
                <a:spcPts val="500"/>
              </a:spcBef>
              <a:spcAft>
                <a:spcPts val="0"/>
              </a:spcAft>
              <a:buClr>
                <a:srgbClr val="2A2A2A"/>
              </a:buClr>
              <a:buSzPts val="1600"/>
              <a:buChar char="•"/>
              <a:defRPr sz="1600">
                <a:solidFill>
                  <a:srgbClr val="2A2A2A"/>
                </a:solidFill>
              </a:defRPr>
            </a:lvl2pPr>
            <a:lvl3pPr marL="1371600" lvl="2" indent="-317500" algn="l">
              <a:lnSpc>
                <a:spcPct val="135000"/>
              </a:lnSpc>
              <a:spcBef>
                <a:spcPts val="500"/>
              </a:spcBef>
              <a:spcAft>
                <a:spcPts val="0"/>
              </a:spcAft>
              <a:buClr>
                <a:srgbClr val="2A2A2A"/>
              </a:buClr>
              <a:buSzPts val="1400"/>
              <a:buChar char="•"/>
              <a:defRPr sz="1400">
                <a:solidFill>
                  <a:srgbClr val="2A2A2A"/>
                </a:solidFill>
              </a:defRPr>
            </a:lvl3pPr>
            <a:lvl4pPr marL="1828800" lvl="3" indent="-304800" algn="l">
              <a:lnSpc>
                <a:spcPct val="135000"/>
              </a:lnSpc>
              <a:spcBef>
                <a:spcPts val="500"/>
              </a:spcBef>
              <a:spcAft>
                <a:spcPts val="0"/>
              </a:spcAft>
              <a:buClr>
                <a:srgbClr val="2A2A2A"/>
              </a:buClr>
              <a:buSzPts val="1200"/>
              <a:buChar char="•"/>
              <a:defRPr sz="1200">
                <a:solidFill>
                  <a:srgbClr val="2A2A2A"/>
                </a:solidFill>
              </a:defRPr>
            </a:lvl4pPr>
            <a:lvl5pPr marL="2286000" lvl="4" indent="-304800" algn="l">
              <a:lnSpc>
                <a:spcPct val="135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562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D49A-6B2C-4826-9879-74EEF6FAD007}"/>
              </a:ext>
            </a:extLst>
          </p:cNvPr>
          <p:cNvSpPr>
            <a:spLocks noGrp="1"/>
          </p:cNvSpPr>
          <p:nvPr>
            <p:ph type="title"/>
          </p:nvPr>
        </p:nvSpPr>
        <p:spPr>
          <a:xfrm>
            <a:off x="853440" y="236004"/>
            <a:ext cx="10515600" cy="661755"/>
          </a:xfrm>
        </p:spPr>
        <p:txBody>
          <a:bodyPr>
            <a:normAutofit/>
          </a:bodyPr>
          <a:lstStyle>
            <a:lvl1pPr>
              <a:defRPr sz="2800" b="1">
                <a:solidFill>
                  <a:srgbClr val="2AA06B"/>
                </a:solidFill>
                <a:latin typeface="Myriad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AFDCDB5-E1EA-4A0E-888A-4D15B5A801D4}"/>
              </a:ext>
            </a:extLst>
          </p:cNvPr>
          <p:cNvSpPr>
            <a:spLocks noGrp="1"/>
          </p:cNvSpPr>
          <p:nvPr>
            <p:ph idx="1"/>
          </p:nvPr>
        </p:nvSpPr>
        <p:spPr>
          <a:xfrm>
            <a:off x="853440" y="1121254"/>
            <a:ext cx="10515600" cy="4963661"/>
          </a:xfrm>
        </p:spPr>
        <p:txBody>
          <a:bodyPr>
            <a:normAutofit/>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C33923-936F-4B4B-A97B-02188987B847}"/>
              </a:ext>
            </a:extLst>
          </p:cNvPr>
          <p:cNvSpPr>
            <a:spLocks noGrp="1"/>
          </p:cNvSpPr>
          <p:nvPr>
            <p:ph type="dt" sz="half" idx="10"/>
          </p:nvPr>
        </p:nvSpPr>
        <p:spPr/>
        <p:txBody>
          <a:bodyPr/>
          <a:lstStyle/>
          <a:p>
            <a:fld id="{D3A9BFFE-E794-4019-B965-62FC7D699342}" type="datetimeFigureOut">
              <a:rPr lang="en-US" smtClean="0"/>
              <a:t>16-Dec-23</a:t>
            </a:fld>
            <a:endParaRPr lang="en-US"/>
          </a:p>
        </p:txBody>
      </p:sp>
      <p:sp>
        <p:nvSpPr>
          <p:cNvPr id="5" name="Footer Placeholder 4">
            <a:extLst>
              <a:ext uri="{FF2B5EF4-FFF2-40B4-BE49-F238E27FC236}">
                <a16:creationId xmlns:a16="http://schemas.microsoft.com/office/drawing/2014/main" id="{130B4F9B-234E-4837-A26D-D4B7A02A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FCB3D-A674-4D92-8B50-980F1D8B3273}"/>
              </a:ext>
            </a:extLst>
          </p:cNvPr>
          <p:cNvSpPr>
            <a:spLocks noGrp="1"/>
          </p:cNvSpPr>
          <p:nvPr>
            <p:ph type="sldNum" sz="quarter" idx="12"/>
          </p:nvPr>
        </p:nvSpPr>
        <p:spPr/>
        <p:txBody>
          <a:bodyPr/>
          <a:lstStyle/>
          <a:p>
            <a:fld id="{B8968703-01EC-4EAD-A599-A4BBC07DD0B6}" type="slidenum">
              <a:rPr lang="en-US" smtClean="0"/>
              <a:t>‹#›</a:t>
            </a:fld>
            <a:endParaRPr lang="en-US"/>
          </a:p>
        </p:txBody>
      </p:sp>
    </p:spTree>
    <p:extLst>
      <p:ext uri="{BB962C8B-B14F-4D97-AF65-F5344CB8AC3E}">
        <p14:creationId xmlns:p14="http://schemas.microsoft.com/office/powerpoint/2010/main" val="244304049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67551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63"/>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1" name="Google Shape;51;p63"/>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p63"/>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3"/>
          <p:cNvSpPr txBox="1">
            <a:spLocks noGrp="1"/>
          </p:cNvSpPr>
          <p:nvPr>
            <p:ph type="body" idx="1"/>
          </p:nvPr>
        </p:nvSpPr>
        <p:spPr>
          <a:xfrm>
            <a:off x="539496" y="1435608"/>
            <a:ext cx="4416552" cy="3977640"/>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1000"/>
              </a:spcBef>
              <a:spcAft>
                <a:spcPts val="0"/>
              </a:spcAft>
              <a:buClr>
                <a:srgbClr val="4D4D4D"/>
              </a:buClr>
              <a:buSzPts val="1200"/>
              <a:buChar char="•"/>
              <a:defRPr sz="1200">
                <a:solidFill>
                  <a:srgbClr val="4D4D4D"/>
                </a:solidFill>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3"/>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3"/>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3"/>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7"/>
        <p:cNvGrpSpPr/>
        <p:nvPr/>
      </p:nvGrpSpPr>
      <p:grpSpPr>
        <a:xfrm>
          <a:off x="0" y="0"/>
          <a:ext cx="0" cy="0"/>
          <a:chOff x="0" y="0"/>
          <a:chExt cx="0" cy="0"/>
        </a:xfrm>
      </p:grpSpPr>
      <p:sp>
        <p:nvSpPr>
          <p:cNvPr id="58" name="Google Shape;58;p64"/>
          <p:cNvSpPr/>
          <p:nvPr/>
        </p:nvSpPr>
        <p:spPr>
          <a:xfrm>
            <a:off x="254951" y="262784"/>
            <a:ext cx="11683049" cy="6332433"/>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 name="Google Shape;59;p64"/>
          <p:cNvSpPr/>
          <p:nvPr/>
        </p:nvSpPr>
        <p:spPr>
          <a:xfrm>
            <a:off x="254950" y="262784"/>
            <a:ext cx="11682101" cy="20726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 name="Google Shape;60;p64"/>
          <p:cNvSpPr txBox="1">
            <a:spLocks noGrp="1"/>
          </p:cNvSpPr>
          <p:nvPr>
            <p:ph type="title"/>
          </p:nvPr>
        </p:nvSpPr>
        <p:spPr>
          <a:xfrm>
            <a:off x="521208" y="1536192"/>
            <a:ext cx="6876288" cy="640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4"/>
          <p:cNvSpPr txBox="1">
            <a:spLocks noGrp="1"/>
          </p:cNvSpPr>
          <p:nvPr>
            <p:ph type="body" idx="1"/>
          </p:nvPr>
        </p:nvSpPr>
        <p:spPr>
          <a:xfrm>
            <a:off x="539496" y="2560320"/>
            <a:ext cx="9445752" cy="39776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Quattrocento Sans"/>
                <a:ea typeface="Quattrocento Sans"/>
                <a:cs typeface="Quattrocento Sans"/>
                <a:sym typeface="Quattrocento Sans"/>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2"/>
        <p:cNvGrpSpPr/>
        <p:nvPr/>
      </p:nvGrpSpPr>
      <p:grpSpPr>
        <a:xfrm>
          <a:off x="0" y="0"/>
          <a:ext cx="0" cy="0"/>
          <a:chOff x="0" y="0"/>
          <a:chExt cx="0" cy="0"/>
        </a:xfrm>
      </p:grpSpPr>
      <p:sp>
        <p:nvSpPr>
          <p:cNvPr id="63" name="Google Shape;63;p65"/>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64" name="Google Shape;64;p65"/>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
        <p:nvSpPr>
          <p:cNvPr id="65" name="Google Shape;65;p65"/>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5"/>
          <p:cNvSpPr txBox="1">
            <a:spLocks noGrp="1"/>
          </p:cNvSpPr>
          <p:nvPr>
            <p:ph type="body" idx="1"/>
          </p:nvPr>
        </p:nvSpPr>
        <p:spPr>
          <a:xfrm>
            <a:off x="539496" y="1435607"/>
            <a:ext cx="11109030" cy="450797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Quattrocento Sans"/>
                <a:ea typeface="Quattrocento Sans"/>
                <a:cs typeface="Quattrocento Sans"/>
                <a:sym typeface="Quattrocento Sans"/>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5"/>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5"/>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5"/>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0"/>
        <p:cNvGrpSpPr/>
        <p:nvPr/>
      </p:nvGrpSpPr>
      <p:grpSpPr>
        <a:xfrm>
          <a:off x="0" y="0"/>
          <a:ext cx="0" cy="0"/>
          <a:chOff x="0" y="0"/>
          <a:chExt cx="0" cy="0"/>
        </a:xfrm>
      </p:grpSpPr>
      <p:sp>
        <p:nvSpPr>
          <p:cNvPr id="71" name="Google Shape;71;p66"/>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 name="Google Shape;72;p66"/>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6"/>
          <p:cNvSpPr txBox="1">
            <a:spLocks noGrp="1"/>
          </p:cNvSpPr>
          <p:nvPr>
            <p:ph type="body" idx="1"/>
          </p:nvPr>
        </p:nvSpPr>
        <p:spPr>
          <a:xfrm>
            <a:off x="539496" y="1435607"/>
            <a:ext cx="11109030" cy="450797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Calibri"/>
                <a:ea typeface="Calibri"/>
                <a:cs typeface="Calibri"/>
                <a:sym typeface="Calibri"/>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6"/>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6"/>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77"/>
        <p:cNvGrpSpPr/>
        <p:nvPr/>
      </p:nvGrpSpPr>
      <p:grpSpPr>
        <a:xfrm>
          <a:off x="0" y="0"/>
          <a:ext cx="0" cy="0"/>
          <a:chOff x="0" y="0"/>
          <a:chExt cx="0" cy="0"/>
        </a:xfrm>
      </p:grpSpPr>
      <p:grpSp>
        <p:nvGrpSpPr>
          <p:cNvPr id="78" name="Google Shape;78;p67"/>
          <p:cNvGrpSpPr/>
          <p:nvPr/>
        </p:nvGrpSpPr>
        <p:grpSpPr>
          <a:xfrm>
            <a:off x="-12700" y="-12700"/>
            <a:ext cx="12217400" cy="6883400"/>
            <a:chOff x="-12700" y="-12700"/>
            <a:chExt cx="12217400" cy="6883400"/>
          </a:xfrm>
        </p:grpSpPr>
        <p:sp>
          <p:nvSpPr>
            <p:cNvPr id="79" name="Google Shape;79;p67"/>
            <p:cNvSpPr/>
            <p:nvPr/>
          </p:nvSpPr>
          <p:spPr>
            <a:xfrm>
              <a:off x="-12700" y="-12700"/>
              <a:ext cx="12217400" cy="6883400"/>
            </a:xfrm>
            <a:custGeom>
              <a:avLst/>
              <a:gdLst/>
              <a:ahLst/>
              <a:cxnLst/>
              <a:rect l="l" t="t" r="r" b="b"/>
              <a:pathLst>
                <a:path w="12217400" h="6883400" extrusionOk="0">
                  <a:moveTo>
                    <a:pt x="12700" y="12700"/>
                  </a:moveTo>
                  <a:lnTo>
                    <a:pt x="12700" y="6870700"/>
                  </a:lnTo>
                  <a:lnTo>
                    <a:pt x="12205970" y="6870700"/>
                  </a:lnTo>
                  <a:lnTo>
                    <a:pt x="12205970" y="12700"/>
                  </a:lnTo>
                  <a:lnTo>
                    <a:pt x="12700" y="127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67"/>
            <p:cNvSpPr/>
            <p:nvPr/>
          </p:nvSpPr>
          <p:spPr>
            <a:xfrm>
              <a:off x="542021" y="-12700"/>
              <a:ext cx="7289800" cy="6883400"/>
            </a:xfrm>
            <a:custGeom>
              <a:avLst/>
              <a:gdLst/>
              <a:ahLst/>
              <a:cxnLst/>
              <a:rect l="l" t="t" r="r" b="b"/>
              <a:pathLst>
                <a:path w="7289800" h="6883400" extrusionOk="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lt2">
                <a:alpha val="1450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1" name="Google Shape;81;p67"/>
          <p:cNvSpPr txBox="1">
            <a:spLocks noGrp="1"/>
          </p:cNvSpPr>
          <p:nvPr>
            <p:ph type="sldNum" idx="12"/>
          </p:nvPr>
        </p:nvSpPr>
        <p:spPr>
          <a:xfrm>
            <a:off x="8899230" y="615543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67"/>
          <p:cNvSpPr/>
          <p:nvPr/>
        </p:nvSpPr>
        <p:spPr>
          <a:xfrm>
            <a:off x="11292630" y="6103003"/>
            <a:ext cx="910800" cy="144000"/>
          </a:xfrm>
          <a:custGeom>
            <a:avLst/>
            <a:gdLst/>
            <a:ahLst/>
            <a:cxnLst/>
            <a:rect l="l" t="t" r="r" b="b"/>
            <a:pathLst>
              <a:path w="695325" h="114300" extrusionOk="0">
                <a:moveTo>
                  <a:pt x="689134" y="7144"/>
                </a:moveTo>
                <a:lnTo>
                  <a:pt x="689134" y="115729"/>
                </a:lnTo>
                <a:lnTo>
                  <a:pt x="78581" y="115729"/>
                </a:lnTo>
                <a:lnTo>
                  <a:pt x="7144" y="714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67"/>
          <p:cNvSpPr>
            <a:spLocks noGrp="1"/>
          </p:cNvSpPr>
          <p:nvPr>
            <p:ph type="chart" idx="2"/>
          </p:nvPr>
        </p:nvSpPr>
        <p:spPr>
          <a:xfrm>
            <a:off x="6096001" y="1246188"/>
            <a:ext cx="5170034" cy="436562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888888"/>
              </a:buClr>
              <a:buSzPts val="1600"/>
              <a:buFont typeface="Arial"/>
              <a:buNone/>
              <a:defRPr sz="1600" b="0" i="0" u="none" strike="noStrike" cap="none">
                <a:solidFill>
                  <a:srgbClr val="888888"/>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67"/>
          <p:cNvSpPr txBox="1">
            <a:spLocks noGrp="1"/>
          </p:cNvSpPr>
          <p:nvPr>
            <p:ph type="title"/>
          </p:nvPr>
        </p:nvSpPr>
        <p:spPr>
          <a:xfrm>
            <a:off x="774032" y="1317173"/>
            <a:ext cx="2825496" cy="15241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Quattrocento San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7"/>
          <p:cNvSpPr txBox="1">
            <a:spLocks noGrp="1"/>
          </p:cNvSpPr>
          <p:nvPr>
            <p:ph type="body" idx="1"/>
          </p:nvPr>
        </p:nvSpPr>
        <p:spPr>
          <a:xfrm>
            <a:off x="774032" y="3198228"/>
            <a:ext cx="2825496" cy="21547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200"/>
              <a:buNone/>
              <a:defRPr sz="2200">
                <a:solidFill>
                  <a:schemeClr val="dk2"/>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7"/>
          <p:cNvSpPr/>
          <p:nvPr/>
        </p:nvSpPr>
        <p:spPr>
          <a:xfrm>
            <a:off x="-11173" y="2899869"/>
            <a:ext cx="2628000" cy="73100"/>
          </a:xfrm>
          <a:custGeom>
            <a:avLst/>
            <a:gdLst/>
            <a:ahLst/>
            <a:cxnLst/>
            <a:rect l="l" t="t" r="r" b="b"/>
            <a:pathLst>
              <a:path w="5056083" h="73099" extrusionOk="0">
                <a:moveTo>
                  <a:pt x="9138" y="9137"/>
                </a:moveTo>
                <a:lnTo>
                  <a:pt x="9138" y="67617"/>
                </a:lnTo>
                <a:lnTo>
                  <a:pt x="5018925" y="67617"/>
                </a:lnTo>
                <a:lnTo>
                  <a:pt x="5057911" y="9137"/>
                </a:lnTo>
                <a:close/>
              </a:path>
            </a:pathLst>
          </a:custGeom>
          <a:solidFill>
            <a:schemeClr val="lt2">
              <a:alpha val="6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68"/>
          <p:cNvSpPr txBox="1">
            <a:spLocks noGrp="1"/>
          </p:cNvSpPr>
          <p:nvPr>
            <p:ph type="title"/>
          </p:nvPr>
        </p:nvSpPr>
        <p:spPr>
          <a:xfrm>
            <a:off x="838200" y="525818"/>
            <a:ext cx="10515600" cy="498598"/>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rgbClr val="4D4D4D"/>
              </a:buClr>
              <a:buSzPts val="3600"/>
              <a:buFont typeface="Quattrocento Sans"/>
              <a:buNone/>
              <a:defRPr sz="3600" cap="none">
                <a:solidFill>
                  <a:srgbClr val="4D4D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8"/>
          <p:cNvSpPr txBox="1">
            <a:spLocks noGrp="1"/>
          </p:cNvSpPr>
          <p:nvPr>
            <p:ph type="ftr" idx="11"/>
          </p:nvPr>
        </p:nvSpPr>
        <p:spPr>
          <a:xfrm>
            <a:off x="10263187" y="6509710"/>
            <a:ext cx="1561696" cy="276999"/>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4D4D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8"/>
          <p:cNvSpPr/>
          <p:nvPr/>
        </p:nvSpPr>
        <p:spPr>
          <a:xfrm>
            <a:off x="0" y="6511448"/>
            <a:ext cx="10263189" cy="2735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68"/>
          <p:cNvSpPr/>
          <p:nvPr/>
        </p:nvSpPr>
        <p:spPr>
          <a:xfrm>
            <a:off x="11620500" y="525817"/>
            <a:ext cx="571500" cy="492443"/>
          </a:xfrm>
          <a:prstGeom prst="rect">
            <a:avLst/>
          </a:prstGeom>
          <a:solidFill>
            <a:srgbClr val="1E1E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3F3F3F"/>
              </a:solidFill>
              <a:latin typeface="Calibri"/>
              <a:ea typeface="Calibri"/>
              <a:cs typeface="Calibri"/>
              <a:sym typeface="Calibri"/>
            </a:endParaRPr>
          </a:p>
        </p:txBody>
      </p:sp>
      <p:sp>
        <p:nvSpPr>
          <p:cNvPr id="92" name="Google Shape;92;p68"/>
          <p:cNvSpPr/>
          <p:nvPr/>
        </p:nvSpPr>
        <p:spPr>
          <a:xfrm>
            <a:off x="11824884" y="6511448"/>
            <a:ext cx="367116" cy="2735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 name="Google Shape;93;p68"/>
          <p:cNvSpPr txBox="1">
            <a:spLocks noGrp="1"/>
          </p:cNvSpPr>
          <p:nvPr>
            <p:ph type="sldNum" idx="12"/>
          </p:nvPr>
        </p:nvSpPr>
        <p:spPr>
          <a:xfrm>
            <a:off x="11677650" y="589475"/>
            <a:ext cx="4191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grpSp>
        <p:nvGrpSpPr>
          <p:cNvPr id="94" name="Google Shape;94;p68"/>
          <p:cNvGrpSpPr/>
          <p:nvPr/>
        </p:nvGrpSpPr>
        <p:grpSpPr>
          <a:xfrm>
            <a:off x="304800" y="6548085"/>
            <a:ext cx="1143225" cy="200250"/>
            <a:chOff x="304800" y="6460866"/>
            <a:chExt cx="1143225" cy="200250"/>
          </a:xfrm>
        </p:grpSpPr>
        <p:sp>
          <p:nvSpPr>
            <p:cNvPr id="95" name="Google Shape;95;p68"/>
            <p:cNvSpPr/>
            <p:nvPr/>
          </p:nvSpPr>
          <p:spPr>
            <a:xfrm rot="-2700000" flipH="1">
              <a:off x="334126" y="6490192"/>
              <a:ext cx="141598" cy="141598"/>
            </a:xfrm>
            <a:prstGeom prst="roundRect">
              <a:avLst>
                <a:gd name="adj" fmla="val 11080"/>
              </a:avLst>
            </a:prstGeom>
            <a:solidFill>
              <a:srgbClr val="CE2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 name="Google Shape;96;p68"/>
            <p:cNvSpPr/>
            <p:nvPr/>
          </p:nvSpPr>
          <p:spPr>
            <a:xfrm rot="-2700000" flipH="1">
              <a:off x="648451" y="6490192"/>
              <a:ext cx="141598" cy="141598"/>
            </a:xfrm>
            <a:prstGeom prst="roundRect">
              <a:avLst>
                <a:gd name="adj" fmla="val 11080"/>
              </a:avLst>
            </a:prstGeom>
            <a:solidFill>
              <a:srgbClr val="4D4D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 name="Google Shape;97;p68"/>
            <p:cNvSpPr/>
            <p:nvPr/>
          </p:nvSpPr>
          <p:spPr>
            <a:xfrm rot="-2700000" flipH="1">
              <a:off x="962776" y="6490192"/>
              <a:ext cx="141598" cy="141598"/>
            </a:xfrm>
            <a:prstGeom prst="roundRect">
              <a:avLst>
                <a:gd name="adj" fmla="val 11080"/>
              </a:avLst>
            </a:prstGeom>
            <a:solidFill>
              <a:srgbClr val="8888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p68"/>
            <p:cNvSpPr/>
            <p:nvPr/>
          </p:nvSpPr>
          <p:spPr>
            <a:xfrm rot="-2700000" flipH="1">
              <a:off x="1277101" y="6490192"/>
              <a:ext cx="141598" cy="141598"/>
            </a:xfrm>
            <a:prstGeom prst="roundRect">
              <a:avLst>
                <a:gd name="adj" fmla="val 1108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17"/>
        <p:cNvGrpSpPr/>
        <p:nvPr/>
      </p:nvGrpSpPr>
      <p:grpSpPr>
        <a:xfrm>
          <a:off x="0" y="0"/>
          <a:ext cx="0" cy="0"/>
          <a:chOff x="0" y="0"/>
          <a:chExt cx="0" cy="0"/>
        </a:xfrm>
      </p:grpSpPr>
      <p:sp>
        <p:nvSpPr>
          <p:cNvPr id="18" name="Google Shape;18;p55"/>
          <p:cNvSpPr txBox="1">
            <a:spLocks noGrp="1"/>
          </p:cNvSpPr>
          <p:nvPr>
            <p:ph type="title"/>
          </p:nvPr>
        </p:nvSpPr>
        <p:spPr>
          <a:xfrm>
            <a:off x="533403" y="328180"/>
            <a:ext cx="8305797"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2A2A2A"/>
              </a:buClr>
              <a:buSzPts val="2800"/>
              <a:buFont typeface="Quattrocento Sans"/>
              <a:buNone/>
              <a:defRPr sz="2800" b="1">
                <a:solidFill>
                  <a:srgbClr val="2A2A2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5"/>
          <p:cNvSpPr txBox="1">
            <a:spLocks noGrp="1"/>
          </p:cNvSpPr>
          <p:nvPr>
            <p:ph type="dt" idx="10"/>
          </p:nvPr>
        </p:nvSpPr>
        <p:spPr>
          <a:xfrm>
            <a:off x="533403"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5"/>
          <p:cNvSpPr txBox="1">
            <a:spLocks noGrp="1"/>
          </p:cNvSpPr>
          <p:nvPr>
            <p:ph type="sldNum" idx="12"/>
          </p:nvPr>
        </p:nvSpPr>
        <p:spPr>
          <a:xfrm>
            <a:off x="891539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55"/>
          <p:cNvSpPr txBox="1">
            <a:spLocks noGrp="1"/>
          </p:cNvSpPr>
          <p:nvPr>
            <p:ph type="body" idx="1"/>
          </p:nvPr>
        </p:nvSpPr>
        <p:spPr>
          <a:xfrm>
            <a:off x="533403" y="1435608"/>
            <a:ext cx="8305796" cy="3977640"/>
          </a:xfrm>
          <a:prstGeom prst="rect">
            <a:avLst/>
          </a:prstGeom>
          <a:noFill/>
          <a:ln>
            <a:noFill/>
          </a:ln>
        </p:spPr>
        <p:txBody>
          <a:bodyPr spcFirstLastPara="1" wrap="square" lIns="91425" tIns="45700" rIns="91425" bIns="45700" anchor="t" anchorCtr="0">
            <a:noAutofit/>
          </a:bodyPr>
          <a:lstStyle>
            <a:lvl1pPr marL="457200" lvl="0" indent="-342900" algn="l">
              <a:lnSpc>
                <a:spcPct val="135000"/>
              </a:lnSpc>
              <a:spcBef>
                <a:spcPts val="1000"/>
              </a:spcBef>
              <a:spcAft>
                <a:spcPts val="0"/>
              </a:spcAft>
              <a:buClr>
                <a:srgbClr val="2A2A2A"/>
              </a:buClr>
              <a:buSzPts val="1800"/>
              <a:buChar char="•"/>
              <a:defRPr sz="1800">
                <a:solidFill>
                  <a:srgbClr val="2A2A2A"/>
                </a:solidFill>
              </a:defRPr>
            </a:lvl1pPr>
            <a:lvl2pPr marL="914400" lvl="1" indent="-330200" algn="l">
              <a:lnSpc>
                <a:spcPct val="135000"/>
              </a:lnSpc>
              <a:spcBef>
                <a:spcPts val="500"/>
              </a:spcBef>
              <a:spcAft>
                <a:spcPts val="0"/>
              </a:spcAft>
              <a:buClr>
                <a:srgbClr val="2A2A2A"/>
              </a:buClr>
              <a:buSzPts val="1600"/>
              <a:buChar char="•"/>
              <a:defRPr sz="1600">
                <a:solidFill>
                  <a:srgbClr val="2A2A2A"/>
                </a:solidFill>
              </a:defRPr>
            </a:lvl2pPr>
            <a:lvl3pPr marL="1371600" lvl="2" indent="-317500" algn="l">
              <a:lnSpc>
                <a:spcPct val="135000"/>
              </a:lnSpc>
              <a:spcBef>
                <a:spcPts val="500"/>
              </a:spcBef>
              <a:spcAft>
                <a:spcPts val="0"/>
              </a:spcAft>
              <a:buClr>
                <a:srgbClr val="2A2A2A"/>
              </a:buClr>
              <a:buSzPts val="1400"/>
              <a:buChar char="•"/>
              <a:defRPr sz="1400">
                <a:solidFill>
                  <a:srgbClr val="2A2A2A"/>
                </a:solidFill>
              </a:defRPr>
            </a:lvl3pPr>
            <a:lvl4pPr marL="1828800" lvl="3" indent="-304800" algn="l">
              <a:lnSpc>
                <a:spcPct val="135000"/>
              </a:lnSpc>
              <a:spcBef>
                <a:spcPts val="500"/>
              </a:spcBef>
              <a:spcAft>
                <a:spcPts val="0"/>
              </a:spcAft>
              <a:buClr>
                <a:srgbClr val="2A2A2A"/>
              </a:buClr>
              <a:buSzPts val="1200"/>
              <a:buChar char="•"/>
              <a:defRPr sz="1200">
                <a:solidFill>
                  <a:srgbClr val="2A2A2A"/>
                </a:solidFill>
              </a:defRPr>
            </a:lvl4pPr>
            <a:lvl5pPr marL="2286000" lvl="4" indent="-304800" algn="l">
              <a:lnSpc>
                <a:spcPct val="135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920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lank">
  <p:cSld name="Title Blank">
    <p:spTree>
      <p:nvGrpSpPr>
        <p:cNvPr id="1" name="Shape 15"/>
        <p:cNvGrpSpPr/>
        <p:nvPr/>
      </p:nvGrpSpPr>
      <p:grpSpPr>
        <a:xfrm>
          <a:off x="0" y="0"/>
          <a:ext cx="0" cy="0"/>
          <a:chOff x="0" y="0"/>
          <a:chExt cx="0" cy="0"/>
        </a:xfrm>
      </p:grpSpPr>
      <p:sp>
        <p:nvSpPr>
          <p:cNvPr id="16" name="Google Shape;16;p49"/>
          <p:cNvSpPr txBox="1">
            <a:spLocks noGrp="1"/>
          </p:cNvSpPr>
          <p:nvPr>
            <p:ph type="title"/>
          </p:nvPr>
        </p:nvSpPr>
        <p:spPr>
          <a:xfrm>
            <a:off x="598057" y="3429000"/>
            <a:ext cx="6652491" cy="1272310"/>
          </a:xfrm>
          <a:prstGeom prst="rect">
            <a:avLst/>
          </a:prstGeom>
          <a:noFill/>
          <a:ln>
            <a:noFill/>
          </a:ln>
        </p:spPr>
        <p:txBody>
          <a:bodyPr spcFirstLastPara="1" wrap="square" lIns="91425" tIns="45700" rIns="91425" bIns="45700" anchor="ctr" anchorCtr="0">
            <a:noAutofit/>
          </a:bodyPr>
          <a:lstStyle>
            <a:lvl1pPr lvl="0" algn="l">
              <a:lnSpc>
                <a:spcPct val="135000"/>
              </a:lnSpc>
              <a:spcBef>
                <a:spcPts val="0"/>
              </a:spcBef>
              <a:spcAft>
                <a:spcPts val="0"/>
              </a:spcAft>
              <a:buClr>
                <a:srgbClr val="2A2A2A"/>
              </a:buClr>
              <a:buSzPts val="4400"/>
              <a:buFont typeface="Quattrocento Sans"/>
              <a:buNone/>
              <a:defRPr sz="4400" b="1">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562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53"/>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 name="Google Shape;40;p53"/>
          <p:cNvSpPr txBox="1">
            <a:spLocks noGrp="1"/>
          </p:cNvSpPr>
          <p:nvPr>
            <p:ph type="title"/>
          </p:nvPr>
        </p:nvSpPr>
        <p:spPr>
          <a:xfrm>
            <a:off x="549570" y="435327"/>
            <a:ext cx="6943344" cy="62179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Quattrocento Sans"/>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53"/>
          <p:cNvSpPr txBox="1">
            <a:spLocks noGrp="1"/>
          </p:cNvSpPr>
          <p:nvPr>
            <p:ph type="body" idx="1"/>
          </p:nvPr>
        </p:nvSpPr>
        <p:spPr>
          <a:xfrm>
            <a:off x="549570" y="1310270"/>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53"/>
          <p:cNvSpPr txBox="1">
            <a:spLocks noGrp="1"/>
          </p:cNvSpPr>
          <p:nvPr>
            <p:ph type="dt" idx="10"/>
          </p:nvPr>
        </p:nvSpPr>
        <p:spPr>
          <a:xfrm>
            <a:off x="549570" y="618420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ftr" idx="11"/>
          </p:nvPr>
        </p:nvSpPr>
        <p:spPr>
          <a:xfrm>
            <a:off x="3749970" y="61842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txBox="1">
            <a:spLocks noGrp="1"/>
          </p:cNvSpPr>
          <p:nvPr>
            <p:ph type="sldNum" idx="12"/>
          </p:nvPr>
        </p:nvSpPr>
        <p:spPr>
          <a:xfrm>
            <a:off x="8899230" y="615543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45" name="Google Shape;45;p53"/>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738DB-5C1C-4098-A57F-897DC4AF42C8}"/>
              </a:ext>
            </a:extLst>
          </p:cNvPr>
          <p:cNvSpPr>
            <a:spLocks noGrp="1"/>
          </p:cNvSpPr>
          <p:nvPr>
            <p:ph type="title"/>
          </p:nvPr>
        </p:nvSpPr>
        <p:spPr>
          <a:xfrm>
            <a:off x="533403" y="328180"/>
            <a:ext cx="6652491" cy="6508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B31AAD17-416E-4913-AC1B-1965D65AFAFE}"/>
              </a:ext>
            </a:extLst>
          </p:cNvPr>
          <p:cNvSpPr>
            <a:spLocks noGrp="1"/>
          </p:cNvSpPr>
          <p:nvPr>
            <p:ph type="body" idx="1"/>
          </p:nvPr>
        </p:nvSpPr>
        <p:spPr>
          <a:xfrm>
            <a:off x="533403" y="1253331"/>
            <a:ext cx="43895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01D7F9-5C26-42DC-BD4E-52957F80E00E}"/>
              </a:ext>
            </a:extLst>
          </p:cNvPr>
          <p:cNvSpPr>
            <a:spLocks noGrp="1"/>
          </p:cNvSpPr>
          <p:nvPr>
            <p:ph type="dt" sz="half" idx="2"/>
          </p:nvPr>
        </p:nvSpPr>
        <p:spPr>
          <a:xfrm>
            <a:off x="53340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7E989-440C-4DD3-B8F9-44A99B7CD053}" type="datetimeFigureOut">
              <a:rPr lang="en-US" smtClean="0"/>
              <a:t>16-Dec-23</a:t>
            </a:fld>
            <a:endParaRPr lang="en-US" dirty="0"/>
          </a:p>
        </p:txBody>
      </p:sp>
      <p:sp>
        <p:nvSpPr>
          <p:cNvPr id="5" name="Footer Placeholder 4">
            <a:extLst>
              <a:ext uri="{FF2B5EF4-FFF2-40B4-BE49-F238E27FC236}">
                <a16:creationId xmlns:a16="http://schemas.microsoft.com/office/drawing/2014/main" id="{DCB74AF6-2174-4808-97BA-7DD9972B5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6487B4-47E3-49F8-9DFA-EC2C61A1D22C}"/>
              </a:ext>
            </a:extLst>
          </p:cNvPr>
          <p:cNvSpPr>
            <a:spLocks noGrp="1"/>
          </p:cNvSpPr>
          <p:nvPr>
            <p:ph type="sldNum" sz="quarter" idx="4"/>
          </p:nvPr>
        </p:nvSpPr>
        <p:spPr>
          <a:xfrm>
            <a:off x="891539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B4899-4D5A-4416-BC8A-D8C5D03F3833}" type="slidenum">
              <a:rPr lang="en-US" smtClean="0"/>
              <a:t>‹#›</a:t>
            </a:fld>
            <a:endParaRPr lang="en-US"/>
          </a:p>
        </p:txBody>
      </p:sp>
    </p:spTree>
    <p:extLst>
      <p:ext uri="{BB962C8B-B14F-4D97-AF65-F5344CB8AC3E}">
        <p14:creationId xmlns:p14="http://schemas.microsoft.com/office/powerpoint/2010/main" val="302930088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150000"/>
        </a:lnSpc>
        <a:spcBef>
          <a:spcPct val="0"/>
        </a:spcBef>
        <a:buNone/>
        <a:defRPr sz="3200" kern="1200">
          <a:solidFill>
            <a:schemeClr val="tx1">
              <a:lumMod val="90000"/>
              <a:lumOff val="10000"/>
            </a:schemeClr>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135000"/>
        </a:lnSpc>
        <a:spcBef>
          <a:spcPts val="1000"/>
        </a:spcBef>
        <a:buFont typeface="Arial" panose="020B0604020202020204" pitchFamily="34" charset="0"/>
        <a:buChar char="•"/>
        <a:defRPr sz="1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135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135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135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135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chart" Target="../charts/chart11.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23.pn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20.svg"/><Relationship Id="rId1" Type="http://schemas.openxmlformats.org/officeDocument/2006/relationships/slideLayout" Target="../slideLayouts/slideLayout8.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 name="Slide number">
            <a:extLst>
              <a:ext uri="{FF2B5EF4-FFF2-40B4-BE49-F238E27FC236}">
                <a16:creationId xmlns:a16="http://schemas.microsoft.com/office/drawing/2014/main" id="{9D946064-167B-627C-B54B-67D3408731C1}"/>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270" name="Decorations">
            <a:extLst>
              <a:ext uri="{C183D7F6-B498-43B3-948B-1728B52AA6E4}">
                <adec:decorative xmlns:adec="http://schemas.microsoft.com/office/drawing/2017/decorative" val="1"/>
              </a:ext>
            </a:extLst>
          </p:cNvPr>
          <p:cNvSpPr/>
          <p:nvPr/>
        </p:nvSpPr>
        <p:spPr>
          <a:xfrm>
            <a:off x="11219746" y="3251525"/>
            <a:ext cx="580792" cy="60047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Quattrocento Sans"/>
              <a:ea typeface="Quattrocento Sans"/>
              <a:cs typeface="Quattrocento Sans"/>
              <a:sym typeface="Quattrocento Sans"/>
            </a:endParaRPr>
          </a:p>
        </p:txBody>
      </p:sp>
      <p:sp>
        <p:nvSpPr>
          <p:cNvPr id="273" name="Title box" descr="Tiêu đề báo cáo: Nghiên cứu về việc thực thi các tiền đề hòa nhập người khuyết tật"/>
          <p:cNvSpPr txBox="1">
            <a:spLocks noGrp="1"/>
          </p:cNvSpPr>
          <p:nvPr>
            <p:ph type="title" idx="4294967295"/>
          </p:nvPr>
        </p:nvSpPr>
        <p:spPr>
          <a:xfrm>
            <a:off x="3639845" y="2324100"/>
            <a:ext cx="8072360" cy="1436464"/>
          </a:xfrm>
          <a:prstGeom prst="rect">
            <a:avLst/>
          </a:prstGeom>
          <a:solidFill>
            <a:schemeClr val="accent3"/>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14000"/>
              </a:lnSpc>
              <a:spcBef>
                <a:spcPts val="0"/>
              </a:spcBef>
              <a:spcAft>
                <a:spcPts val="0"/>
              </a:spcAft>
              <a:buClr>
                <a:schemeClr val="lt1"/>
              </a:buClr>
              <a:buSzPts val="2500"/>
              <a:buFont typeface="Quattrocento Sans"/>
              <a:buNone/>
              <a:tabLst/>
              <a:defRPr/>
            </a:pP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Assessment of disability inclusion </a:t>
            </a:r>
            <a:br>
              <a:rPr lang="vi-VN"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local governance 2023</a:t>
            </a:r>
            <a:endParaRPr kumimoji="0" lang="vi-VN" sz="2800" b="1" i="0" u="none" strike="noStrike" kern="0" cap="none" spc="0" normalizeH="0" baseline="0" noProof="0" dirty="0">
              <a:ln>
                <a:noFill/>
              </a:ln>
              <a:solidFill>
                <a:schemeClr val="bg1"/>
              </a:solidFill>
              <a:effectLst/>
              <a:uLnTx/>
              <a:uFillTx/>
              <a:sym typeface="Quattrocento Sans"/>
            </a:endParaRPr>
          </a:p>
        </p:txBody>
      </p:sp>
      <p:sp>
        <p:nvSpPr>
          <p:cNvPr id="269" name="Logo background">
            <a:extLst>
              <a:ext uri="{C183D7F6-B498-43B3-948B-1728B52AA6E4}">
                <adec:decorative xmlns:adec="http://schemas.microsoft.com/office/drawing/2017/decorative" val="1"/>
              </a:ext>
            </a:extLst>
          </p:cNvPr>
          <p:cNvSpPr/>
          <p:nvPr/>
        </p:nvSpPr>
        <p:spPr>
          <a:xfrm>
            <a:off x="0" y="5509549"/>
            <a:ext cx="12192000" cy="1348451"/>
          </a:xfrm>
          <a:prstGeom prst="rect">
            <a:avLst/>
          </a:prstGeom>
          <a:solidFill>
            <a:srgbClr val="F2F2F2">
              <a:alpha val="8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274" name="AUS" descr="Logo of Australian Aid"/>
          <p:cNvPicPr preferRelativeResize="0"/>
          <p:nvPr/>
        </p:nvPicPr>
        <p:blipFill rotWithShape="1">
          <a:blip r:embed="rId3">
            <a:alphaModFix/>
          </a:blip>
          <a:srcRect/>
          <a:stretch/>
        </p:blipFill>
        <p:spPr>
          <a:xfrm>
            <a:off x="5420551" y="5802357"/>
            <a:ext cx="2262554" cy="762832"/>
          </a:xfrm>
          <a:prstGeom prst="rect">
            <a:avLst/>
          </a:prstGeom>
          <a:noFill/>
          <a:ln>
            <a:noFill/>
          </a:ln>
        </p:spPr>
      </p:pic>
      <p:pic>
        <p:nvPicPr>
          <p:cNvPr id="271" name="MDRI" descr="Logo of Mekong Development Research Institute"/>
          <p:cNvPicPr preferRelativeResize="0"/>
          <p:nvPr/>
        </p:nvPicPr>
        <p:blipFill rotWithShape="1">
          <a:blip r:embed="rId4">
            <a:alphaModFix/>
          </a:blip>
          <a:srcRect/>
          <a:stretch/>
        </p:blipFill>
        <p:spPr>
          <a:xfrm>
            <a:off x="8244049" y="5713141"/>
            <a:ext cx="1930696" cy="847481"/>
          </a:xfrm>
          <a:prstGeom prst="rect">
            <a:avLst/>
          </a:prstGeom>
          <a:noFill/>
          <a:ln>
            <a:noFill/>
          </a:ln>
        </p:spPr>
      </p:pic>
      <p:pic>
        <p:nvPicPr>
          <p:cNvPr id="272" name="UNDP" descr="Logo of United Nations Development program"/>
          <p:cNvPicPr preferRelativeResize="0"/>
          <p:nvPr/>
        </p:nvPicPr>
        <p:blipFill rotWithShape="1">
          <a:blip r:embed="rId5">
            <a:alphaModFix/>
          </a:blip>
          <a:srcRect/>
          <a:stretch/>
        </p:blipFill>
        <p:spPr>
          <a:xfrm>
            <a:off x="10525525" y="5364597"/>
            <a:ext cx="1105531" cy="1638353"/>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14" name="Slide number">
            <a:extLst>
              <a:ext uri="{FF2B5EF4-FFF2-40B4-BE49-F238E27FC236}">
                <a16:creationId xmlns:a16="http://schemas.microsoft.com/office/drawing/2014/main" id="{6CFF1FA8-9804-9CD4-5745-7A79EBCAF09A}"/>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10</a:t>
            </a:fld>
            <a:endParaRPr sz="1200" b="0" i="0" u="none" strike="noStrike" cap="none" dirty="0">
              <a:solidFill>
                <a:srgbClr val="FFFFFF"/>
              </a:solidFill>
              <a:latin typeface="Arial"/>
              <a:ea typeface="Arial"/>
              <a:cs typeface="Arial"/>
              <a:sym typeface="Arial"/>
            </a:endParaRPr>
          </a:p>
        </p:txBody>
      </p:sp>
      <p:sp>
        <p:nvSpPr>
          <p:cNvPr id="650"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1" name="Slide title" descr="Tiêu đề slide: TỔNG QUAN ĐẶC ĐIỂM CỦA MẪU KHẢO SÁT&#10;"/>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vi-VN" sz="2400" b="1" dirty="0">
                <a:solidFill>
                  <a:schemeClr val="dk2"/>
                </a:solidFill>
                <a:latin typeface="Calibri"/>
                <a:ea typeface="Calibri"/>
                <a:cs typeface="Calibri"/>
                <a:sym typeface="Calibri"/>
              </a:rPr>
              <a:t>OVERALL CHARACTERISTICS </a:t>
            </a:r>
            <a:r>
              <a:rPr lang="en-US" sz="2400" b="1" dirty="0">
                <a:solidFill>
                  <a:schemeClr val="dk2"/>
                </a:solidFill>
                <a:latin typeface="Calibri"/>
                <a:ea typeface="Calibri"/>
                <a:cs typeface="Calibri"/>
                <a:sym typeface="Calibri"/>
              </a:rPr>
              <a:t>OF SURVEY SAMPLE</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659" name="Sub-heading" descr="Tiểu mục: CÁC ĐỊNH DẠNG THÔNG TIN DỄ TIẾP CẬN VỚI NKT"/>
          <p:cNvSpPr txBox="1">
            <a:spLocks noGrp="1"/>
          </p:cNvSpPr>
          <p:nvPr>
            <p:ph type="title"/>
          </p:nvPr>
        </p:nvSpPr>
        <p:spPr>
          <a:xfrm>
            <a:off x="545521" y="1184057"/>
            <a:ext cx="7847852"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rtl="0">
              <a:lnSpc>
                <a:spcPct val="100000"/>
              </a:lnSpc>
              <a:spcBef>
                <a:spcPts val="0"/>
              </a:spcBef>
              <a:spcAft>
                <a:spcPts val="0"/>
              </a:spcAft>
              <a:buClr>
                <a:srgbClr val="4E617A"/>
              </a:buClr>
              <a:buSzPts val="1600"/>
              <a:buFont typeface="Calibri"/>
              <a:buNone/>
            </a:pPr>
            <a:r>
              <a:rPr lang="en-GB" sz="1800" b="1" i="0" u="none" strike="noStrike" cap="none" dirty="0">
                <a:solidFill>
                  <a:srgbClr val="4E617A"/>
                </a:solidFill>
                <a:latin typeface="Calibri"/>
                <a:ea typeface="Calibri"/>
                <a:cs typeface="Calibri"/>
                <a:sym typeface="Calibri"/>
              </a:rPr>
              <a:t>ACCESSIBLE INFORMATION FORMATS</a:t>
            </a:r>
          </a:p>
        </p:txBody>
      </p:sp>
      <p:grpSp>
        <p:nvGrpSpPr>
          <p:cNvPr id="9" name="Comment 1" descr="Audio is the most popular form of information.">
            <a:extLst>
              <a:ext uri="{FF2B5EF4-FFF2-40B4-BE49-F238E27FC236}">
                <a16:creationId xmlns:a16="http://schemas.microsoft.com/office/drawing/2014/main" id="{5E93CBC7-9999-5372-7417-6CE7C8E82663}"/>
              </a:ext>
            </a:extLst>
          </p:cNvPr>
          <p:cNvGrpSpPr/>
          <p:nvPr/>
        </p:nvGrpSpPr>
        <p:grpSpPr>
          <a:xfrm>
            <a:off x="545521" y="2050778"/>
            <a:ext cx="4921929" cy="369332"/>
            <a:chOff x="614136" y="2024103"/>
            <a:chExt cx="4921929" cy="369332"/>
          </a:xfrm>
        </p:grpSpPr>
        <p:sp>
          <p:nvSpPr>
            <p:cNvPr id="10" name="Google Shape;662;p23">
              <a:extLst>
                <a:ext uri="{FF2B5EF4-FFF2-40B4-BE49-F238E27FC236}">
                  <a16:creationId xmlns:a16="http://schemas.microsoft.com/office/drawing/2014/main" id="{BFE4015F-E073-2F25-57D0-F405DC172892}"/>
                </a:ext>
                <a:ext uri="{C183D7F6-B498-43B3-948B-1728B52AA6E4}">
                  <adec:decorative xmlns:adec="http://schemas.microsoft.com/office/drawing/2017/decorative" val="1"/>
                </a:ext>
              </a:extLst>
            </p:cNvPr>
            <p:cNvSpPr/>
            <p:nvPr/>
          </p:nvSpPr>
          <p:spPr>
            <a:xfrm>
              <a:off x="883849" y="2024103"/>
              <a:ext cx="4652216" cy="369332"/>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buClr>
                  <a:srgbClr val="000000"/>
                </a:buClr>
                <a:buSzPts val="1500"/>
                <a:buFont typeface="Arial"/>
                <a:buNone/>
                <a:tabLst/>
                <a:defRPr/>
              </a:pPr>
              <a:r>
                <a:rPr kumimoji="0" lang="en-US" sz="1800" b="1" i="0" u="none" strike="noStrike" kern="0" cap="none" spc="0" normalizeH="0" baseline="0" noProof="0" dirty="0">
                  <a:ln>
                    <a:noFill/>
                  </a:ln>
                  <a:solidFill>
                    <a:schemeClr val="accent1"/>
                  </a:solidFill>
                  <a:effectLst/>
                  <a:uLnTx/>
                  <a:uFillTx/>
                  <a:latin typeface="Calibri"/>
                  <a:ea typeface="Calibri"/>
                  <a:cs typeface="Calibri"/>
                  <a:sym typeface="Calibri"/>
                </a:rPr>
                <a:t>Audio</a:t>
              </a:r>
              <a:r>
                <a:rPr kumimoji="0" lang="vi-VN" sz="1800" b="0" i="0" u="none" strike="noStrike" kern="0" cap="none" spc="0" normalizeH="0" baseline="0" noProof="0" dirty="0">
                  <a:ln>
                    <a:noFill/>
                  </a:ln>
                  <a:solidFill>
                    <a:srgbClr val="131313"/>
                  </a:solidFill>
                  <a:effectLst/>
                  <a:uLnTx/>
                  <a:uFillTx/>
                  <a:latin typeface="Calibri"/>
                  <a:ea typeface="Calibri"/>
                  <a:cs typeface="Calibri"/>
                  <a:sym typeface="Calibri"/>
                </a:rPr>
                <a:t> </a:t>
              </a:r>
              <a:r>
                <a:rPr kumimoji="0" lang="en-US" sz="1800" b="0" i="0" u="none" strike="noStrike" kern="0" cap="none" spc="0" normalizeH="0" baseline="0" noProof="0" dirty="0">
                  <a:ln>
                    <a:noFill/>
                  </a:ln>
                  <a:solidFill>
                    <a:srgbClr val="131313"/>
                  </a:solidFill>
                  <a:effectLst/>
                  <a:uLnTx/>
                  <a:uFillTx/>
                  <a:latin typeface="Calibri"/>
                  <a:ea typeface="Calibri"/>
                  <a:cs typeface="Calibri"/>
                  <a:sym typeface="Calibri"/>
                </a:rPr>
                <a:t>is</a:t>
              </a:r>
              <a:r>
                <a:rPr kumimoji="0" lang="vi-VN" sz="1800" b="0" i="0" u="none" strike="noStrike" kern="0" cap="none" spc="0" normalizeH="0" baseline="0" noProof="0" dirty="0">
                  <a:ln>
                    <a:noFill/>
                  </a:ln>
                  <a:solidFill>
                    <a:srgbClr val="131313"/>
                  </a:solidFill>
                  <a:effectLst/>
                  <a:uLnTx/>
                  <a:uFillTx/>
                  <a:latin typeface="Calibri"/>
                  <a:ea typeface="Calibri"/>
                  <a:cs typeface="Calibri"/>
                  <a:sym typeface="Calibri"/>
                </a:rPr>
                <a:t> </a:t>
              </a:r>
              <a:r>
                <a:rPr kumimoji="0" lang="en-US" sz="1800" b="1" i="0" u="none" strike="noStrike" kern="0" cap="none" spc="0" normalizeH="0" baseline="0" noProof="0" dirty="0">
                  <a:ln>
                    <a:noFill/>
                  </a:ln>
                  <a:solidFill>
                    <a:schemeClr val="accent1"/>
                  </a:solidFill>
                  <a:effectLst/>
                  <a:uLnTx/>
                  <a:uFillTx/>
                  <a:latin typeface="Calibri"/>
                  <a:ea typeface="Calibri"/>
                  <a:cs typeface="Calibri"/>
                  <a:sym typeface="Calibri"/>
                </a:rPr>
                <a:t>the most popular</a:t>
              </a:r>
              <a:r>
                <a:rPr kumimoji="0" lang="en-US" sz="1800" i="0" u="none" strike="noStrike" kern="0" cap="none" spc="0" normalizeH="0" baseline="0" noProof="0" dirty="0">
                  <a:ln>
                    <a:noFill/>
                  </a:ln>
                  <a:solidFill>
                    <a:srgbClr val="131313"/>
                  </a:solidFill>
                  <a:effectLst/>
                  <a:uLnTx/>
                  <a:uFillTx/>
                  <a:latin typeface="Calibri"/>
                  <a:ea typeface="Calibri"/>
                  <a:cs typeface="Calibri"/>
                  <a:sym typeface="Calibri"/>
                </a:rPr>
                <a:t> information format.</a:t>
              </a:r>
            </a:p>
          </p:txBody>
        </p:sp>
        <p:pic>
          <p:nvPicPr>
            <p:cNvPr id="2" name="Google Shape;666;p23">
              <a:extLst>
                <a:ext uri="{FF2B5EF4-FFF2-40B4-BE49-F238E27FC236}">
                  <a16:creationId xmlns:a16="http://schemas.microsoft.com/office/drawing/2014/main" id="{95548CEE-1B74-BB2D-ECB8-391D97E14D1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4136" y="2042524"/>
              <a:ext cx="317148" cy="317148"/>
            </a:xfrm>
            <a:prstGeom prst="rect">
              <a:avLst/>
            </a:prstGeom>
            <a:noFill/>
            <a:ln>
              <a:noFill/>
            </a:ln>
          </p:spPr>
        </p:pic>
      </p:grpSp>
      <p:grpSp>
        <p:nvGrpSpPr>
          <p:cNvPr id="8" name="Comment 2" descr="Texts on computers/phones/technological devices and audio are reported to be Adequate/Perfectly adequate by most.&#10;&#10;Braille is reported to be Very scarce/Lacking by most.">
            <a:extLst>
              <a:ext uri="{FF2B5EF4-FFF2-40B4-BE49-F238E27FC236}">
                <a16:creationId xmlns:a16="http://schemas.microsoft.com/office/drawing/2014/main" id="{6C15BFBB-8F2F-8DC6-EA76-14A46E1C46EE}"/>
              </a:ext>
            </a:extLst>
          </p:cNvPr>
          <p:cNvGrpSpPr/>
          <p:nvPr/>
        </p:nvGrpSpPr>
        <p:grpSpPr>
          <a:xfrm>
            <a:off x="545521" y="3429000"/>
            <a:ext cx="4921929" cy="1754326"/>
            <a:chOff x="613062" y="3973070"/>
            <a:chExt cx="4921929" cy="1754326"/>
          </a:xfrm>
        </p:grpSpPr>
        <p:sp>
          <p:nvSpPr>
            <p:cNvPr id="11" name="TextBox 10">
              <a:extLst>
                <a:ext uri="{FF2B5EF4-FFF2-40B4-BE49-F238E27FC236}">
                  <a16:creationId xmlns:a16="http://schemas.microsoft.com/office/drawing/2014/main" id="{97DC8373-9A8E-8BBE-6481-D0D8647AC2F1}"/>
                </a:ext>
              </a:extLst>
            </p:cNvPr>
            <p:cNvSpPr txBox="1"/>
            <p:nvPr/>
          </p:nvSpPr>
          <p:spPr>
            <a:xfrm>
              <a:off x="883849" y="3973070"/>
              <a:ext cx="4651142" cy="1754326"/>
            </a:xfrm>
            <a:prstGeom prst="rect">
              <a:avLst/>
            </a:prstGeom>
            <a:noFill/>
          </p:spPr>
          <p:txBody>
            <a:bodyPr wrap="square">
              <a:spAutoFit/>
            </a:bodyPr>
            <a:lstStyle/>
            <a:p>
              <a:pPr algn="just">
                <a:defRPr/>
              </a:pPr>
              <a:r>
                <a:rPr kumimoji="0" lang="en-US" sz="18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Texts on computers/phones/technological devices</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and</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audio</a:t>
              </a:r>
              <a:r>
                <a:rPr kumimoji="0" lang="vi-VN" sz="18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are reported to be</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1" i="1" u="none" strike="noStrike" kern="0" cap="none" spc="0" normalizeH="0" baseline="0" noProof="0" dirty="0" err="1">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Adequat</a:t>
              </a:r>
              <a:r>
                <a:rPr lang="en-US" sz="1800" b="1" i="1" dirty="0">
                  <a:solidFill>
                    <a:schemeClr val="accent1"/>
                  </a:solidFill>
                  <a:latin typeface="Calibri" panose="020F0502020204030204" pitchFamily="34" charset="0"/>
                  <a:ea typeface="Calibri" panose="020F0502020204030204" pitchFamily="34" charset="0"/>
                  <a:cs typeface="Calibri" panose="020F0502020204030204" pitchFamily="34" charset="0"/>
                  <a:sym typeface="Calibri"/>
                </a:rPr>
                <a:t>e/Perfectly adequate</a:t>
              </a:r>
              <a:r>
                <a:rPr kumimoji="0" lang="vi-VN" sz="1800" b="1" i="1"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by most</a:t>
              </a:r>
              <a:r>
                <a:rPr lang="en-US"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rPr>
                <a:t>.</a:t>
              </a:r>
            </a:p>
            <a:p>
              <a:pPr algn="just">
                <a:defRPr/>
              </a:pPr>
              <a:endParaRPr lang="en-US"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endParaRPr>
            </a:p>
            <a:p>
              <a:pPr algn="just">
                <a:defRPr/>
              </a:pPr>
              <a:r>
                <a:rPr kumimoji="0" lang="en-US" sz="1800" b="1" i="0"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Braille</a:t>
              </a:r>
              <a:r>
                <a:rPr kumimoji="0" lang="vi-VN" sz="1800" b="1"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is reported to be</a:t>
              </a:r>
              <a:r>
                <a:rPr lang="vi-VN"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1" i="1"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Very scarce/Lacking</a:t>
              </a:r>
              <a:r>
                <a:rPr kumimoji="0" lang="vi-VN" sz="1800" b="0"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by most</a:t>
              </a:r>
              <a:r>
                <a:rPr kumimoji="0" lang="vi-VN" sz="1800" b="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endParaRPr lang="vi-VN"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 name="Google Shape;666;p23">
              <a:extLst>
                <a:ext uri="{FF2B5EF4-FFF2-40B4-BE49-F238E27FC236}">
                  <a16:creationId xmlns:a16="http://schemas.microsoft.com/office/drawing/2014/main" id="{1DC95512-DAA8-4310-169C-18570AE1AE6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062" y="4015695"/>
              <a:ext cx="317148" cy="317148"/>
            </a:xfrm>
            <a:prstGeom prst="rect">
              <a:avLst/>
            </a:prstGeom>
            <a:noFill/>
            <a:ln>
              <a:noFill/>
            </a:ln>
          </p:spPr>
        </p:pic>
        <p:pic>
          <p:nvPicPr>
            <p:cNvPr id="4" name="Google Shape;666;p23">
              <a:extLst>
                <a:ext uri="{FF2B5EF4-FFF2-40B4-BE49-F238E27FC236}">
                  <a16:creationId xmlns:a16="http://schemas.microsoft.com/office/drawing/2014/main" id="{668B03CF-B5C7-4EFE-7A11-695AE0107902}"/>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613062" y="5100973"/>
              <a:ext cx="317148" cy="317148"/>
            </a:xfrm>
            <a:prstGeom prst="rect">
              <a:avLst/>
            </a:prstGeom>
            <a:noFill/>
            <a:ln>
              <a:noFill/>
            </a:ln>
          </p:spPr>
        </p:pic>
      </p:grpSp>
      <p:graphicFrame>
        <p:nvGraphicFramePr>
          <p:cNvPr id="5" name="Chart 4" descr="Horizontal bar chart titled &quot;Adequacy of information in each form&quot;. IIn which, Audio (commune/ward speakers, radio, TV speakers, audio books, word of mouth,...) has 15.2% very scarce/lacking; 22.2% normal; 42.2% adequate/perfectly adequate; 20.4% don't know or don't want to answer. Pictures, illustrations have 16.5% very scarce/lacking; 26.3% normal; 37.3% adequate/perfectly adequate; 19.9% don't know or don't want to answer. Texts on computers/phones/technological devices has 11.8% very scarce/lacking; 29.2% normal; 49.3% adequate/perfectly adequate; 9.6% don't know or don't want to answer. Printed documents have 19.8% very scarce/lacking; 26.1% normal; 37.5% adequate/perfectly adequate; 16.6% don't know or don't want to answer. Sign language has 16.4% very scarce/lacking; 39.0% normal; 20.5% adequate/perfectly adequate; 24.0% don't know or don't want to answer. Braille has 41.3% very scarce/lacking; 18.8% normal; 30.0% adequate/perfectly adequate; 10.0% don't know or don't want to answer.">
            <a:extLst>
              <a:ext uri="{FF2B5EF4-FFF2-40B4-BE49-F238E27FC236}">
                <a16:creationId xmlns:a16="http://schemas.microsoft.com/office/drawing/2014/main" id="{B80DC421-EC57-19EB-6619-E9CD6C7578FA}"/>
              </a:ext>
            </a:extLst>
          </p:cNvPr>
          <p:cNvGraphicFramePr/>
          <p:nvPr>
            <p:extLst>
              <p:ext uri="{D42A27DB-BD31-4B8C-83A1-F6EECF244321}">
                <p14:modId xmlns:p14="http://schemas.microsoft.com/office/powerpoint/2010/main" val="1805279114"/>
              </p:ext>
            </p:extLst>
          </p:nvPr>
        </p:nvGraphicFramePr>
        <p:xfrm>
          <a:off x="5854890" y="1553348"/>
          <a:ext cx="5869994" cy="497647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18DFE426-1C7E-9B64-0E09-91047925CB4A}"/>
              </a:ext>
              <a:ext uri="{C183D7F6-B498-43B3-948B-1728B52AA6E4}">
                <adec:decorative xmlns:adec="http://schemas.microsoft.com/office/drawing/2017/decorative" val="1"/>
              </a:ext>
            </a:extLst>
          </p:cNvPr>
          <p:cNvSpPr/>
          <p:nvPr/>
        </p:nvSpPr>
        <p:spPr>
          <a:xfrm>
            <a:off x="6960252" y="5404513"/>
            <a:ext cx="4686227" cy="600506"/>
          </a:xfrm>
          <a:prstGeom prst="rect">
            <a:avLst/>
          </a:prstGeom>
          <a:no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8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11</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0837410"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DISABILITY INCLUSION IN PUBLIC ADMINISTRATIVE PROCEDURES</a:t>
            </a:r>
            <a:endParaRPr sz="2400" dirty="0">
              <a:solidFill>
                <a:schemeClr val="dk2"/>
              </a:solidFill>
              <a:latin typeface="Calibri"/>
              <a:ea typeface="Calibri"/>
              <a:cs typeface="Calibri"/>
              <a:sym typeface="Calibri"/>
            </a:endParaRPr>
          </a:p>
        </p:txBody>
      </p:sp>
      <p:sp>
        <p:nvSpPr>
          <p:cNvPr id="747" name="Google Shape;747;p25">
            <a:extLst>
              <a:ext uri="{C183D7F6-B498-43B3-948B-1728B52AA6E4}">
                <adec:decorative xmlns:adec="http://schemas.microsoft.com/office/drawing/2017/decorative" val="1"/>
              </a:ext>
            </a:extLst>
          </p:cNvPr>
          <p:cNvSpPr/>
          <p:nvPr/>
        </p:nvSpPr>
        <p:spPr>
          <a:xfrm>
            <a:off x="545521" y="3688939"/>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8" name="Google Shape;748;p25">
            <a:extLst>
              <a:ext uri="{C183D7F6-B498-43B3-948B-1728B52AA6E4}">
                <adec:decorative xmlns:adec="http://schemas.microsoft.com/office/drawing/2017/decorative" val="1"/>
              </a:ext>
            </a:extLst>
          </p:cNvPr>
          <p:cNvSpPr/>
          <p:nvPr/>
        </p:nvSpPr>
        <p:spPr>
          <a:xfrm>
            <a:off x="604680" y="3645214"/>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9" name="Google Shape;749;p25"/>
          <p:cNvSpPr txBox="1"/>
          <p:nvPr/>
        </p:nvSpPr>
        <p:spPr>
          <a:xfrm>
            <a:off x="916402" y="3637892"/>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dirty="0">
                <a:solidFill>
                  <a:srgbClr val="4E617A"/>
                </a:solidFill>
                <a:latin typeface="Calibri"/>
                <a:ea typeface="Calibri"/>
                <a:cs typeface="Calibri"/>
                <a:sym typeface="Calibri"/>
              </a:rPr>
              <a:t>DISABILITY CERTIFICATION</a:t>
            </a:r>
            <a:endParaRPr lang="en-GB" sz="1400" b="0" i="0" u="none" strike="noStrike" cap="none" dirty="0">
              <a:solidFill>
                <a:srgbClr val="000000"/>
              </a:solidFill>
              <a:latin typeface="Arial"/>
              <a:ea typeface="Arial"/>
              <a:cs typeface="Arial"/>
              <a:sym typeface="Arial"/>
            </a:endParaRPr>
          </a:p>
        </p:txBody>
      </p:sp>
      <p:sp>
        <p:nvSpPr>
          <p:cNvPr id="755" name="Google Shape;755;p25">
            <a:extLst>
              <a:ext uri="{C183D7F6-B498-43B3-948B-1728B52AA6E4}">
                <adec:decorative xmlns:adec="http://schemas.microsoft.com/office/drawing/2017/decorative" val="1"/>
              </a:ext>
            </a:extLst>
          </p:cNvPr>
          <p:cNvSpPr/>
          <p:nvPr/>
        </p:nvSpPr>
        <p:spPr>
          <a:xfrm>
            <a:off x="545521" y="3074372"/>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6" name="Google Shape;756;p25">
            <a:extLst>
              <a:ext uri="{C183D7F6-B498-43B3-948B-1728B52AA6E4}">
                <adec:decorative xmlns:adec="http://schemas.microsoft.com/office/drawing/2017/decorative" val="1"/>
              </a:ext>
            </a:extLst>
          </p:cNvPr>
          <p:cNvSpPr/>
          <p:nvPr/>
        </p:nvSpPr>
        <p:spPr>
          <a:xfrm>
            <a:off x="604680" y="3030647"/>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7" name="Google Shape;757;p25"/>
          <p:cNvSpPr txBox="1"/>
          <p:nvPr/>
        </p:nvSpPr>
        <p:spPr>
          <a:xfrm>
            <a:off x="916402" y="3023325"/>
            <a:ext cx="6094520"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i="0" u="none" strike="noStrike" cap="none" dirty="0">
                <a:solidFill>
                  <a:srgbClr val="4E617A"/>
                </a:solidFill>
                <a:latin typeface="Calibri"/>
                <a:ea typeface="Calibri"/>
                <a:cs typeface="Calibri"/>
                <a:sym typeface="Calibri"/>
              </a:rPr>
              <a:t>EXPERIENCING PUBLIC ADMINISTRATIVE PROCEDURES</a:t>
            </a:r>
            <a:endParaRPr lang="en-GB"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12</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20506"/>
            <a:ext cx="8731386"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DISABILITY INCLUSION IN PUBLIC ADMINISTRATIVE PROCEDURES</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800" b="1" i="0" u="none" strike="noStrike" cap="none" dirty="0">
                <a:solidFill>
                  <a:srgbClr val="4E617A"/>
                </a:solidFill>
                <a:latin typeface="Calibri"/>
                <a:ea typeface="Calibri"/>
                <a:cs typeface="Calibri"/>
                <a:sym typeface="Calibri"/>
              </a:rPr>
              <a:t>EXPERIENCING PUBLIC ADMINISTRATIVE PROCEDURES</a:t>
            </a:r>
            <a:endParaRPr lang="en-GB" sz="1600" b="0" i="0" u="none" strike="noStrike" cap="none" dirty="0">
              <a:solidFill>
                <a:srgbClr val="000000"/>
              </a:solidFill>
              <a:latin typeface="Arial"/>
              <a:ea typeface="Arial"/>
              <a:cs typeface="Arial"/>
              <a:sym typeface="Arial"/>
            </a:endParaRPr>
          </a:p>
        </p:txBody>
      </p:sp>
      <p:graphicFrame>
        <p:nvGraphicFramePr>
          <p:cNvPr id="2" name="Chart" descr="Pie chart titled &quot;Experience of PWDs in doing admin procedures in the past 12 months&quot;. Of which, Facing a lot of difficulties 9%, Facing some difficulties 12%, No difficulties 77%, Don't know 2%">
            <a:extLst>
              <a:ext uri="{FF2B5EF4-FFF2-40B4-BE49-F238E27FC236}">
                <a16:creationId xmlns:a16="http://schemas.microsoft.com/office/drawing/2014/main" id="{F34BB5DA-4447-BDD3-5659-C504BB8798CC}"/>
              </a:ext>
            </a:extLst>
          </p:cNvPr>
          <p:cNvGraphicFramePr/>
          <p:nvPr>
            <p:extLst>
              <p:ext uri="{D42A27DB-BD31-4B8C-83A1-F6EECF244321}">
                <p14:modId xmlns:p14="http://schemas.microsoft.com/office/powerpoint/2010/main" val="3293841490"/>
              </p:ext>
            </p:extLst>
          </p:nvPr>
        </p:nvGraphicFramePr>
        <p:xfrm>
          <a:off x="545521" y="1748520"/>
          <a:ext cx="4483678" cy="4771045"/>
        </p:xfrm>
        <a:graphic>
          <a:graphicData uri="http://schemas.openxmlformats.org/drawingml/2006/chart">
            <c:chart xmlns:c="http://schemas.openxmlformats.org/drawingml/2006/chart" xmlns:r="http://schemas.openxmlformats.org/officeDocument/2006/relationships" r:id="rId3"/>
          </a:graphicData>
        </a:graphic>
      </p:graphicFrame>
      <p:sp>
        <p:nvSpPr>
          <p:cNvPr id="4" name="Summary">
            <a:extLst>
              <a:ext uri="{FF2B5EF4-FFF2-40B4-BE49-F238E27FC236}">
                <a16:creationId xmlns:a16="http://schemas.microsoft.com/office/drawing/2014/main" id="{480ED05B-0B68-D6C7-E401-9468C6305391}"/>
              </a:ext>
            </a:extLst>
          </p:cNvPr>
          <p:cNvSpPr txBox="1"/>
          <p:nvPr/>
        </p:nvSpPr>
        <p:spPr>
          <a:xfrm>
            <a:off x="5474081" y="1920846"/>
            <a:ext cx="6435171" cy="4616648"/>
          </a:xfrm>
          <a:prstGeom prst="rect">
            <a:avLst/>
          </a:prstGeom>
          <a:noFill/>
        </p:spPr>
        <p:txBody>
          <a:bodyPr wrap="square" rtlCol="0">
            <a:spAutoFit/>
          </a:bodyPr>
          <a:lstStyle/>
          <a:p>
            <a:pPr algn="just">
              <a:spcBef>
                <a:spcPts val="600"/>
              </a:spcBef>
              <a:spcAft>
                <a:spcPts val="600"/>
              </a:spcAft>
            </a:pP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Human factor – The role of local officials:</a:t>
            </a:r>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Local officials’ knowledge and awareness about PWDs =&gt; attitude towards and level of support for PWDs</a:t>
            </a:r>
          </a:p>
          <a:p>
            <a:pPr marL="285750" indent="-285750" algn="just">
              <a:spcBef>
                <a:spcPts val="600"/>
              </a:spcBef>
              <a:spcAft>
                <a:spcPts val="600"/>
              </a:spcAft>
              <a:buFont typeface="Arial" panose="020B0604020202020204" pitchFamily="34" charset="0"/>
              <a:buChar char="•"/>
            </a:pPr>
            <a:r>
              <a:rPr lang="en-GB"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Satisfied:</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“very enthusiastic”, “fast-responding”, “prioritized”, “work from their hearts”</a:t>
            </a:r>
          </a:p>
          <a:p>
            <a:pPr marL="285750" indent="-285750" algn="just">
              <a:spcBef>
                <a:spcPts val="600"/>
              </a:spcBef>
              <a:spcAft>
                <a:spcPts val="600"/>
              </a:spcAft>
              <a:buFont typeface="Arial" panose="020B0604020202020204" pitchFamily="34" charset="0"/>
              <a:buChar char="•"/>
            </a:pP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Dissatisfied: </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“wouldn’t believe [I am a PWD]”, “dour and indifferent”, “didn’t serve [PWD] even when there was no one”</a:t>
            </a:r>
            <a:endPar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Barriers in accessing information technology infrastructure:</a:t>
            </a:r>
          </a:p>
          <a:p>
            <a:pPr marL="285750" lvl="1" indent="-285750" algn="just">
              <a:spcBef>
                <a:spcPts val="600"/>
              </a:spcBef>
              <a:spcAft>
                <a:spcPts val="600"/>
              </a:spcAft>
              <a:buFont typeface="Arial" panose="020B0604020202020204" pitchFamily="34" charset="0"/>
              <a:buChar char="•"/>
            </a:pP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Most PWDs cannot carry out admin procedures on digital environments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via digital information platforms due to accessibility issues (e.g., lacking skills or equipment, …)</a:t>
            </a:r>
          </a:p>
          <a:p>
            <a:pPr marL="285750" lvl="1" indent="-285750" algn="just">
              <a:spcBef>
                <a:spcPts val="600"/>
              </a:spcBef>
              <a:spcAft>
                <a:spcPts val="600"/>
              </a:spcAft>
              <a:buFont typeface="Arial" panose="020B0604020202020204" pitchFamily="34" charset="0"/>
              <a:buChar char="•"/>
            </a:pP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Infrastructure systems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are not yet consistent and not yet convenient for PWDs.</a:t>
            </a:r>
          </a:p>
        </p:txBody>
      </p:sp>
      <p:pic>
        <p:nvPicPr>
          <p:cNvPr id="8" name="Google Shape;666;p23">
            <a:extLst>
              <a:ext uri="{FF2B5EF4-FFF2-40B4-BE49-F238E27FC236}">
                <a16:creationId xmlns:a16="http://schemas.microsoft.com/office/drawing/2014/main" id="{1E1E0692-A8E8-6603-0FAF-FAF2B4F8273A}"/>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187774" y="4486675"/>
            <a:ext cx="317148" cy="317148"/>
          </a:xfrm>
          <a:prstGeom prst="rect">
            <a:avLst/>
          </a:prstGeom>
          <a:noFill/>
          <a:ln>
            <a:noFill/>
          </a:ln>
        </p:spPr>
      </p:pic>
      <p:pic>
        <p:nvPicPr>
          <p:cNvPr id="9" name="Google Shape;666;p23">
            <a:extLst>
              <a:ext uri="{FF2B5EF4-FFF2-40B4-BE49-F238E27FC236}">
                <a16:creationId xmlns:a16="http://schemas.microsoft.com/office/drawing/2014/main" id="{49CF1DB3-45A6-4C8E-654E-2684146F5A1D}"/>
              </a:ext>
              <a:ext uri="{C183D7F6-B498-43B3-948B-1728B52AA6E4}">
                <adec:decorative xmlns:adec="http://schemas.microsoft.com/office/drawing/2017/decorative" val="1"/>
              </a:ext>
            </a:extLst>
          </p:cNvPr>
          <p:cNvPicPr preferRelativeResize="0"/>
          <p:nvPr/>
        </p:nvPicPr>
        <p:blipFill rotWithShape="1">
          <a:blip r:embed="rId4">
            <a:alphaModFix/>
            <a:biLevel thresh="50000"/>
          </a:blip>
          <a:srcRect/>
          <a:stretch/>
        </p:blipFill>
        <p:spPr>
          <a:xfrm>
            <a:off x="5187774" y="1938775"/>
            <a:ext cx="317148" cy="317148"/>
          </a:xfrm>
          <a:prstGeom prst="rect">
            <a:avLst/>
          </a:prstGeom>
          <a:noFill/>
          <a:ln>
            <a:noFill/>
          </a:ln>
        </p:spPr>
      </p:pic>
      <p:sp>
        <p:nvSpPr>
          <p:cNvPr id="3" name="Rectangle: Rounded Corners 2">
            <a:extLst>
              <a:ext uri="{FF2B5EF4-FFF2-40B4-BE49-F238E27FC236}">
                <a16:creationId xmlns:a16="http://schemas.microsoft.com/office/drawing/2014/main" id="{D1F67221-3584-36AA-0C64-D3028404EFA3}"/>
              </a:ext>
            </a:extLst>
          </p:cNvPr>
          <p:cNvSpPr/>
          <p:nvPr/>
        </p:nvSpPr>
        <p:spPr>
          <a:xfrm>
            <a:off x="545521" y="2548328"/>
            <a:ext cx="1372660" cy="814677"/>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PAPI</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b="1" dirty="0">
                <a:solidFill>
                  <a:srgbClr val="00B0F0"/>
                </a:solidFill>
                <a:latin typeface="Calibri" panose="020F0502020204030204" pitchFamily="34" charset="0"/>
                <a:ea typeface="Calibri" panose="020F0502020204030204" pitchFamily="34" charset="0"/>
                <a:cs typeface="Calibri" panose="020F0502020204030204" pitchFamily="34" charset="0"/>
              </a:rPr>
              <a:t>202</a:t>
            </a:r>
            <a:r>
              <a:rPr lang="en-US" b="1" dirty="0">
                <a:solidFill>
                  <a:srgbClr val="00B0F0"/>
                </a:solidFill>
                <a:latin typeface="Calibri" panose="020F0502020204030204" pitchFamily="34" charset="0"/>
                <a:ea typeface="Calibri" panose="020F0502020204030204" pitchFamily="34" charset="0"/>
                <a:cs typeface="Calibri" panose="020F0502020204030204" pitchFamily="34" charset="0"/>
              </a:rPr>
              <a:t>2</a:t>
            </a:r>
            <a:endParaRPr lang="en-US" sz="11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algn="ctr"/>
            <a:r>
              <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18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rPr>
              <a:t>2/5</a:t>
            </a:r>
            <a:endParaRPr lang="en-GB"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GB" sz="1200" b="1" dirty="0">
                <a:solidFill>
                  <a:srgbClr val="0070C0"/>
                </a:solidFill>
                <a:latin typeface="Calibri" panose="020F0502020204030204" pitchFamily="34" charset="0"/>
                <a:ea typeface="Calibri" panose="020F0502020204030204" pitchFamily="34" charset="0"/>
                <a:cs typeface="Calibri" panose="020F0502020204030204" pitchFamily="34" charset="0"/>
              </a:rPr>
              <a:t>Satisfaction level</a:t>
            </a:r>
            <a:endPar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349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13</a:t>
            </a:fld>
            <a:endParaRPr sz="1200" b="0" i="0" u="none" strike="noStrike" cap="none">
              <a:solidFill>
                <a:schemeClr val="lt1"/>
              </a:solidFill>
              <a:latin typeface="Quattrocento Sans"/>
              <a:ea typeface="Quattrocento Sans"/>
              <a:cs typeface="Quattrocento Sans"/>
              <a:sym typeface="Quattrocento Sans"/>
            </a:endParaRPr>
          </a:p>
        </p:txBody>
      </p:sp>
      <p:sp>
        <p:nvSpPr>
          <p:cNvPr id="10" name="Decor">
            <a:extLst>
              <a:ext uri="{FF2B5EF4-FFF2-40B4-BE49-F238E27FC236}">
                <a16:creationId xmlns:a16="http://schemas.microsoft.com/office/drawing/2014/main" id="{BF4C6021-674D-6EC0-DE7B-6A767310D689}"/>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lide title" descr="Tiêu đề slide: TỔNG QUAN ĐẶC ĐIỂM CỦA MẪU KHẢO SÁT&#10;">
            <a:extLst>
              <a:ext uri="{FF2B5EF4-FFF2-40B4-BE49-F238E27FC236}">
                <a16:creationId xmlns:a16="http://schemas.microsoft.com/office/drawing/2014/main" id="{BD60611E-793B-282A-9641-9DCE070E6D30}"/>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US" sz="2400" b="1" dirty="0">
                <a:solidFill>
                  <a:schemeClr val="dk2"/>
                </a:solidFill>
                <a:latin typeface="Calibri"/>
                <a:ea typeface="Calibri"/>
                <a:cs typeface="Calibri"/>
                <a:sym typeface="Calibri"/>
              </a:rPr>
              <a:t>DISABILITY INCLUSION IN PUBLIC ADMINISTRATIVE PROCEDURES</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2" name="Topic">
            <a:extLst>
              <a:ext uri="{FF2B5EF4-FFF2-40B4-BE49-F238E27FC236}">
                <a16:creationId xmlns:a16="http://schemas.microsoft.com/office/drawing/2014/main" id="{AC04DB09-75DC-5CE1-3ED9-55D910E55DC3}"/>
              </a:ext>
            </a:extLst>
          </p:cNvPr>
          <p:cNvSpPr txBox="1">
            <a:spLocks noGrp="1"/>
          </p:cNvSpPr>
          <p:nvPr>
            <p:ph type="title" idx="4294967295"/>
          </p:nvPr>
        </p:nvSpPr>
        <p:spPr>
          <a:xfrm>
            <a:off x="530281" y="1218177"/>
            <a:ext cx="6721137" cy="408623"/>
          </a:xfrm>
          <a:prstGeom prst="roundRect">
            <a:avLst/>
          </a:prstGeom>
          <a:noFill/>
          <a:ln w="9525" cap="flat" cmpd="sng" algn="ctr">
            <a:noFill/>
            <a:prstDash val="solid"/>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
                <a:schemeClr val="dk2"/>
              </a:buClr>
              <a:buSzPts val="1800"/>
              <a:buFont typeface="Calibri"/>
              <a:buNone/>
              <a:tabLst/>
              <a:defRPr/>
            </a:pPr>
            <a:r>
              <a:rPr lang="en-GB" sz="1800" b="1" dirty="0">
                <a:solidFill>
                  <a:schemeClr val="bg2"/>
                </a:solidFill>
                <a:latin typeface="Calibri"/>
                <a:ea typeface="Calibri"/>
                <a:cs typeface="Calibri"/>
                <a:sym typeface="Calibri"/>
              </a:rPr>
              <a:t>INFORMATION </a:t>
            </a:r>
            <a:r>
              <a:rPr kumimoji="0" lang="en-GB" sz="1800" b="1" i="0" u="none" strike="noStrike" kern="0" cap="none" spc="0" normalizeH="0" baseline="0" noProof="0" dirty="0">
                <a:ln>
                  <a:noFill/>
                </a:ln>
                <a:solidFill>
                  <a:schemeClr val="bg2"/>
                </a:solidFill>
                <a:effectLst/>
                <a:uLnTx/>
                <a:uFillTx/>
                <a:latin typeface="Calibri"/>
                <a:ea typeface="Calibri"/>
                <a:cs typeface="Calibri"/>
                <a:sym typeface="Calibri"/>
              </a:rPr>
              <a:t>C</a:t>
            </a:r>
            <a:r>
              <a:rPr lang="en-GB" sz="1800" b="1" dirty="0">
                <a:solidFill>
                  <a:schemeClr val="bg2"/>
                </a:solidFill>
                <a:latin typeface="Calibri"/>
                <a:ea typeface="Calibri"/>
                <a:cs typeface="Calibri"/>
                <a:sym typeface="Calibri"/>
              </a:rPr>
              <a:t>HANNELS FOR ADMINISTRATIVE PROCEDURES</a:t>
            </a:r>
            <a:endParaRPr kumimoji="0" lang="en-GB" sz="1400" b="0" i="0" u="none" strike="noStrike" kern="0" cap="none" spc="0" normalizeH="0" baseline="0" noProof="0" dirty="0">
              <a:ln>
                <a:noFill/>
              </a:ln>
              <a:solidFill>
                <a:schemeClr val="bg2"/>
              </a:solidFill>
              <a:effectLst/>
              <a:uLnTx/>
              <a:uFillTx/>
              <a:latin typeface="Arial"/>
              <a:ea typeface="Arial"/>
              <a:cs typeface="Arial"/>
              <a:sym typeface="Arial"/>
            </a:endParaRPr>
          </a:p>
        </p:txBody>
      </p:sp>
      <p:sp>
        <p:nvSpPr>
          <p:cNvPr id="5" name="Text area">
            <a:extLst>
              <a:ext uri="{FF2B5EF4-FFF2-40B4-BE49-F238E27FC236}">
                <a16:creationId xmlns:a16="http://schemas.microsoft.com/office/drawing/2014/main" id="{BB4FB79F-C3D8-5038-E27B-1A7B4F3C22B6}"/>
              </a:ext>
            </a:extLst>
          </p:cNvPr>
          <p:cNvSpPr txBox="1"/>
          <p:nvPr/>
        </p:nvSpPr>
        <p:spPr>
          <a:xfrm>
            <a:off x="982982" y="2064216"/>
            <a:ext cx="4943997" cy="4339650"/>
          </a:xfrm>
          <a:prstGeom prst="rect">
            <a:avLst/>
          </a:prstGeom>
          <a:noFill/>
        </p:spPr>
        <p:txBody>
          <a:bodyPr wrap="square" rtlCol="0">
            <a:spAutoFit/>
          </a:bodyPr>
          <a:lstStyle/>
          <a:p>
            <a:pPr>
              <a:spcBef>
                <a:spcPts val="600"/>
              </a:spcBef>
              <a:spcAft>
                <a:spcPts val="600"/>
              </a:spcAft>
            </a:pPr>
            <a:r>
              <a:rPr lang="en-GB" sz="1800" b="1" dirty="0">
                <a:latin typeface="Calibri" panose="020F0502020204030204" pitchFamily="34" charset="0"/>
                <a:ea typeface="Calibri" panose="020F0502020204030204" pitchFamily="34" charset="0"/>
                <a:cs typeface="Calibri" panose="020F0502020204030204" pitchFamily="34" charset="0"/>
              </a:rPr>
              <a:t>Popular information channels </a:t>
            </a:r>
            <a:r>
              <a:rPr lang="en-GB" sz="1800" dirty="0">
                <a:latin typeface="Calibri" panose="020F0502020204030204" pitchFamily="34" charset="0"/>
                <a:ea typeface="Calibri" panose="020F0502020204030204" pitchFamily="34" charset="0"/>
                <a:cs typeface="Calibri" panose="020F0502020204030204" pitchFamily="34" charset="0"/>
              </a:rPr>
              <a:t>for PWDs:</a:t>
            </a:r>
          </a:p>
          <a:p>
            <a:pPr marL="536575" indent="-285750">
              <a:spcAft>
                <a:spcPts val="600"/>
              </a:spcAft>
              <a:buFont typeface="Arial" panose="020B0604020202020204" pitchFamily="34" charset="0"/>
              <a:buChar char="•"/>
            </a:pPr>
            <a:r>
              <a:rPr lang="en-GB" sz="1800" b="1" dirty="0">
                <a:latin typeface="Calibri" panose="020F0502020204030204" pitchFamily="34" charset="0"/>
                <a:ea typeface="Calibri" panose="020F0502020204030204" pitchFamily="34" charset="0"/>
                <a:cs typeface="Calibri" panose="020F0502020204030204" pitchFamily="34" charset="0"/>
              </a:rPr>
              <a:t>Local PWD associations</a:t>
            </a:r>
          </a:p>
          <a:p>
            <a:pPr marL="536575" indent="-285750">
              <a:spcAft>
                <a:spcPts val="600"/>
              </a:spcAft>
              <a:buFont typeface="Arial" panose="020B0604020202020204" pitchFamily="34" charset="0"/>
              <a:buChar char="•"/>
            </a:pPr>
            <a:r>
              <a:rPr lang="en-GB" sz="1800" dirty="0" err="1">
                <a:latin typeface="Calibri" panose="020F0502020204030204" pitchFamily="34" charset="0"/>
                <a:ea typeface="Calibri" panose="020F0502020204030204" pitchFamily="34" charset="0"/>
                <a:cs typeface="Calibri" panose="020F0502020204030204" pitchFamily="34" charset="0"/>
              </a:rPr>
              <a:t>Zalo</a:t>
            </a:r>
            <a:r>
              <a:rPr lang="en-GB" sz="1800" dirty="0">
                <a:latin typeface="Calibri" panose="020F0502020204030204" pitchFamily="34" charset="0"/>
                <a:ea typeface="Calibri" panose="020F0502020204030204" pitchFamily="34" charset="0"/>
                <a:cs typeface="Calibri" panose="020F0502020204030204" pitchFamily="34" charset="0"/>
              </a:rPr>
              <a:t> groups (of residential groups, …), </a:t>
            </a:r>
            <a:r>
              <a:rPr lang="en-GB" sz="1800" b="1" dirty="0">
                <a:latin typeface="Calibri" panose="020F0502020204030204" pitchFamily="34" charset="0"/>
                <a:ea typeface="Calibri" panose="020F0502020204030204" pitchFamily="34" charset="0"/>
                <a:cs typeface="Calibri" panose="020F0502020204030204" pitchFamily="34" charset="0"/>
              </a:rPr>
              <a:t>social media</a:t>
            </a:r>
            <a:r>
              <a:rPr lang="en-GB" sz="1800" dirty="0">
                <a:latin typeface="Calibri" panose="020F0502020204030204" pitchFamily="34" charset="0"/>
                <a:ea typeface="Calibri" panose="020F0502020204030204" pitchFamily="34" charset="0"/>
                <a:cs typeface="Calibri" panose="020F0502020204030204" pitchFamily="34" charset="0"/>
              </a:rPr>
              <a:t>, Google </a:t>
            </a:r>
          </a:p>
          <a:p>
            <a:pPr marL="536575" indent="-285750">
              <a:spcAft>
                <a:spcPts val="600"/>
              </a:spcAft>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Commune-level People’s Committees (mostly connected through </a:t>
            </a:r>
            <a:r>
              <a:rPr lang="en-GB" sz="1800" dirty="0" err="1">
                <a:latin typeface="Calibri" panose="020F0502020204030204" pitchFamily="34" charset="0"/>
                <a:ea typeface="Calibri" panose="020F0502020204030204" pitchFamily="34" charset="0"/>
                <a:cs typeface="Calibri" panose="020F0502020204030204" pitchFamily="34" charset="0"/>
              </a:rPr>
              <a:t>Zalo</a:t>
            </a:r>
            <a:r>
              <a:rPr lang="en-GB" sz="1800" dirty="0">
                <a:latin typeface="Calibri" panose="020F0502020204030204" pitchFamily="34" charset="0"/>
                <a:ea typeface="Calibri" panose="020F0502020204030204" pitchFamily="34" charset="0"/>
                <a:cs typeface="Calibri" panose="020F0502020204030204" pitchFamily="34" charset="0"/>
              </a:rPr>
              <a:t> groups for heads of residential groups)</a:t>
            </a:r>
          </a:p>
          <a:p>
            <a:pPr>
              <a:spcBef>
                <a:spcPts val="1200"/>
              </a:spcBef>
              <a:spcAft>
                <a:spcPts val="600"/>
              </a:spcAft>
            </a:pPr>
            <a:r>
              <a:rPr lang="en-GB" sz="1800" dirty="0">
                <a:latin typeface="Calibri" panose="020F0502020204030204" pitchFamily="34" charset="0"/>
                <a:ea typeface="Calibri" panose="020F0502020204030204" pitchFamily="34" charset="0"/>
                <a:cs typeface="Calibri" panose="020F0502020204030204" pitchFamily="34" charset="0"/>
              </a:rPr>
              <a:t>Only </a:t>
            </a:r>
            <a:r>
              <a:rPr lang="vi-VN" sz="1800" b="1" dirty="0">
                <a:latin typeface="Calibri" panose="020F0502020204030204" pitchFamily="34" charset="0"/>
                <a:ea typeface="Calibri" panose="020F0502020204030204" pitchFamily="34" charset="0"/>
                <a:cs typeface="Calibri" panose="020F0502020204030204" pitchFamily="34" charset="0"/>
              </a:rPr>
              <a:t>37.</a:t>
            </a:r>
            <a:r>
              <a:rPr lang="en-GB" sz="1800" b="1" dirty="0">
                <a:latin typeface="Calibri" panose="020F0502020204030204" pitchFamily="34" charset="0"/>
                <a:ea typeface="Calibri" panose="020F0502020204030204" pitchFamily="34" charset="0"/>
                <a:cs typeface="Calibri" panose="020F0502020204030204" pitchFamily="34" charset="0"/>
              </a:rPr>
              <a:t>8%</a:t>
            </a:r>
            <a:r>
              <a:rPr lang="en-GB" sz="1800" dirty="0">
                <a:latin typeface="Calibri" panose="020F0502020204030204" pitchFamily="34" charset="0"/>
                <a:ea typeface="Calibri" panose="020F0502020204030204" pitchFamily="34" charset="0"/>
                <a:cs typeface="Calibri" panose="020F0502020204030204" pitchFamily="34" charset="0"/>
              </a:rPr>
              <a:t> of the PWDs used the </a:t>
            </a:r>
            <a:r>
              <a:rPr lang="vi-VN" sz="1800" b="1" dirty="0">
                <a:latin typeface="Calibri" panose="020F0502020204030204" pitchFamily="34" charset="0"/>
                <a:ea typeface="Calibri" panose="020F0502020204030204" pitchFamily="34" charset="0"/>
                <a:cs typeface="Calibri" panose="020F0502020204030204" pitchFamily="34" charset="0"/>
              </a:rPr>
              <a:t>I</a:t>
            </a:r>
            <a:r>
              <a:rPr lang="en-GB" sz="1800" b="1" dirty="0" err="1">
                <a:latin typeface="Calibri" panose="020F0502020204030204" pitchFamily="34" charset="0"/>
                <a:ea typeface="Calibri" panose="020F0502020204030204" pitchFamily="34" charset="0"/>
                <a:cs typeface="Calibri" panose="020F0502020204030204" pitchFamily="34" charset="0"/>
              </a:rPr>
              <a:t>nternet</a:t>
            </a:r>
            <a:r>
              <a:rPr lang="en-GB" sz="1800" dirty="0">
                <a:latin typeface="Calibri" panose="020F0502020204030204" pitchFamily="34" charset="0"/>
                <a:ea typeface="Calibri" panose="020F0502020204030204" pitchFamily="34" charset="0"/>
                <a:cs typeface="Calibri" panose="020F0502020204030204" pitchFamily="34" charset="0"/>
              </a:rPr>
              <a:t>, and mainly through smartphones.</a:t>
            </a:r>
          </a:p>
          <a:p>
            <a:pPr>
              <a:spcBef>
                <a:spcPts val="1200"/>
              </a:spcBef>
              <a:spcAft>
                <a:spcPts val="600"/>
              </a:spcAft>
            </a:pPr>
            <a:endParaRPr lang="en-GB" sz="1800" dirty="0">
              <a:latin typeface="Calibri" panose="020F0502020204030204" pitchFamily="34" charset="0"/>
              <a:ea typeface="Calibri" panose="020F0502020204030204" pitchFamily="34" charset="0"/>
              <a:cs typeface="Calibri" panose="020F0502020204030204" pitchFamily="34" charset="0"/>
            </a:endParaRPr>
          </a:p>
          <a:p>
            <a:pPr>
              <a:spcBef>
                <a:spcPts val="1200"/>
              </a:spcBef>
              <a:spcAft>
                <a:spcPts val="600"/>
              </a:spcAft>
            </a:pPr>
            <a:r>
              <a:rPr lang="en-GB" sz="1800" b="1" dirty="0">
                <a:latin typeface="Calibri" panose="020F0502020204030204" pitchFamily="34" charset="0"/>
                <a:ea typeface="Calibri" panose="020F0502020204030204" pitchFamily="34" charset="0"/>
                <a:cs typeface="Calibri" panose="020F0502020204030204" pitchFamily="34" charset="0"/>
              </a:rPr>
              <a:t>Accessibility levels of mass media channels </a:t>
            </a:r>
            <a:r>
              <a:rPr lang="en-GB" sz="1800" dirty="0">
                <a:latin typeface="Calibri" panose="020F0502020204030204" pitchFamily="34" charset="0"/>
                <a:ea typeface="Calibri" panose="020F0502020204030204" pitchFamily="34" charset="0"/>
                <a:cs typeface="Calibri" panose="020F0502020204030204" pitchFamily="34" charset="0"/>
              </a:rPr>
              <a:t>on TV are not sufficiently high for PWDs</a:t>
            </a:r>
            <a:r>
              <a:rPr lang="vi-VN" sz="1800" dirty="0">
                <a:latin typeface="Calibri" panose="020F0502020204030204" pitchFamily="34" charset="0"/>
                <a:ea typeface="Calibri" panose="020F0502020204030204" pitchFamily="34" charset="0"/>
                <a:cs typeface="Calibri" panose="020F0502020204030204" pitchFamily="34" charset="0"/>
              </a:rPr>
              <a:t>.</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Check 2">
            <a:extLst>
              <a:ext uri="{FF2B5EF4-FFF2-40B4-BE49-F238E27FC236}">
                <a16:creationId xmlns:a16="http://schemas.microsoft.com/office/drawing/2014/main" id="{C840F228-50DE-509F-82AD-60737FB4738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4685" y="2104342"/>
            <a:ext cx="317148" cy="317148"/>
          </a:xfrm>
          <a:prstGeom prst="rect">
            <a:avLst/>
          </a:prstGeom>
          <a:noFill/>
          <a:ln>
            <a:noFill/>
          </a:ln>
        </p:spPr>
      </p:pic>
      <p:pic>
        <p:nvPicPr>
          <p:cNvPr id="12" name="Check 2">
            <a:extLst>
              <a:ext uri="{FF2B5EF4-FFF2-40B4-BE49-F238E27FC236}">
                <a16:creationId xmlns:a16="http://schemas.microsoft.com/office/drawing/2014/main" id="{21F016D5-A7C2-FA8B-B258-34BA48F04D3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4685" y="4459688"/>
            <a:ext cx="317148" cy="317148"/>
          </a:xfrm>
          <a:prstGeom prst="rect">
            <a:avLst/>
          </a:prstGeom>
          <a:noFill/>
          <a:ln>
            <a:noFill/>
          </a:ln>
        </p:spPr>
      </p:pic>
      <p:pic>
        <p:nvPicPr>
          <p:cNvPr id="13" name="Check 2">
            <a:extLst>
              <a:ext uri="{FF2B5EF4-FFF2-40B4-BE49-F238E27FC236}">
                <a16:creationId xmlns:a16="http://schemas.microsoft.com/office/drawing/2014/main" id="{3ECE2D4F-8296-5AE8-35BC-C2ECB365AAB4}"/>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725275" y="5721589"/>
            <a:ext cx="317148" cy="317148"/>
          </a:xfrm>
          <a:prstGeom prst="rect">
            <a:avLst/>
          </a:prstGeom>
          <a:noFill/>
          <a:ln>
            <a:noFill/>
          </a:ln>
        </p:spPr>
      </p:pic>
      <p:grpSp>
        <p:nvGrpSpPr>
          <p:cNvPr id="3" name="IDI quote" descr="Quotes by a female under 60 years old: &quot;I saw on TV [...] there is legal aid [for] vulnerable people [...] but I don't know the phone number written on the screen.&quot; Others told me so.”">
            <a:extLst>
              <a:ext uri="{FF2B5EF4-FFF2-40B4-BE49-F238E27FC236}">
                <a16:creationId xmlns:a16="http://schemas.microsoft.com/office/drawing/2014/main" id="{9B44CBAB-9B9E-6E70-925D-1520E782E1DD}"/>
              </a:ext>
            </a:extLst>
          </p:cNvPr>
          <p:cNvGrpSpPr/>
          <p:nvPr/>
        </p:nvGrpSpPr>
        <p:grpSpPr>
          <a:xfrm>
            <a:off x="6638419" y="4563044"/>
            <a:ext cx="4838895" cy="1667089"/>
            <a:chOff x="133350" y="155050"/>
            <a:chExt cx="5934652" cy="1348665"/>
          </a:xfrm>
        </p:grpSpPr>
        <p:sp>
          <p:nvSpPr>
            <p:cNvPr id="4" name="Text Box ">
              <a:extLst>
                <a:ext uri="{FF2B5EF4-FFF2-40B4-BE49-F238E27FC236}">
                  <a16:creationId xmlns:a16="http://schemas.microsoft.com/office/drawing/2014/main" id="{7822E442-EFEB-AE88-F76C-6034637BFAAB}"/>
                </a:ext>
                <a:ext uri="{C183D7F6-B498-43B3-948B-1728B52AA6E4}">
                  <adec:decorative xmlns:adec="http://schemas.microsoft.com/office/drawing/2017/decorative" val="1"/>
                </a:ext>
              </a:extLst>
            </p:cNvPr>
            <p:cNvSpPr txBox="1">
              <a:spLocks noChangeArrowheads="1"/>
            </p:cNvSpPr>
            <p:nvPr/>
          </p:nvSpPr>
          <p:spPr bwMode="auto">
            <a:xfrm>
              <a:off x="220717" y="155050"/>
              <a:ext cx="5847285" cy="1326950"/>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r>
                <a:rPr lang="en-GB"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“I “saw” on the TV […] there seemed to be legal support services for the vulnerable</a:t>
              </a:r>
              <a:r>
                <a:rPr lang="vi-VN"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 but </a:t>
              </a:r>
              <a:r>
                <a:rPr lang="en-GB" sz="24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I didn’t know the phone number written on the screen</a:t>
              </a:r>
              <a:r>
                <a:rPr lang="en-GB"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a:t>
              </a:r>
              <a:r>
                <a:rPr lang="vi-VN"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i="1" dirty="0">
                  <a:solidFill>
                    <a:schemeClr val="accent2"/>
                  </a:solidFill>
                  <a:latin typeface="Calibri" panose="020F0502020204030204" pitchFamily="34" charset="0"/>
                  <a:ea typeface="Calibri" panose="020F0502020204030204" pitchFamily="34" charset="0"/>
                  <a:cs typeface="Calibri" panose="020F0502020204030204" pitchFamily="34" charset="0"/>
                </a:rPr>
                <a:t>they said so.” </a:t>
              </a:r>
            </a:p>
            <a:p>
              <a:pPr algn="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IDI female with Extremely severe Visual disability, U60</a:t>
              </a:r>
              <a:endParaRPr lang="vi-VN" sz="14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Delimiter">
              <a:extLst>
                <a:ext uri="{FF2B5EF4-FFF2-40B4-BE49-F238E27FC236}">
                  <a16:creationId xmlns:a16="http://schemas.microsoft.com/office/drawing/2014/main" id="{324A7F3C-724A-D65B-A979-8C9380F8A55C}"/>
                </a:ext>
                <a:ext uri="{C183D7F6-B498-43B3-948B-1728B52AA6E4}">
                  <adec:decorative xmlns:adec="http://schemas.microsoft.com/office/drawing/2017/decorative" val="1"/>
                </a:ext>
              </a:extLst>
            </p:cNvPr>
            <p:cNvCxnSpPr>
              <a:cxnSpLocks/>
            </p:cNvCxnSpPr>
            <p:nvPr/>
          </p:nvCxnSpPr>
          <p:spPr>
            <a:xfrm>
              <a:off x="133350" y="161925"/>
              <a:ext cx="1" cy="1341790"/>
            </a:xfrm>
            <a:prstGeom prst="line">
              <a:avLst/>
            </a:prstGeom>
            <a:noFill/>
            <a:ln w="28575" cap="flat" cmpd="sng" algn="ctr">
              <a:solidFill>
                <a:schemeClr val="accent2"/>
              </a:solidFill>
              <a:prstDash val="solid"/>
              <a:miter lim="800000"/>
            </a:ln>
            <a:effectLst/>
          </p:spPr>
        </p:cxnSp>
      </p:grpSp>
      <p:pic>
        <p:nvPicPr>
          <p:cNvPr id="7" name="Picture 6" descr="A close-up of a computer screen">
            <a:extLst>
              <a:ext uri="{FF2B5EF4-FFF2-40B4-BE49-F238E27FC236}">
                <a16:creationId xmlns:a16="http://schemas.microsoft.com/office/drawing/2014/main" id="{BA7F84EE-CA5A-2C96-7DE0-F0233D92767E}"/>
              </a:ext>
            </a:extLst>
          </p:cNvPr>
          <p:cNvPicPr>
            <a:picLocks noChangeAspect="1"/>
          </p:cNvPicPr>
          <p:nvPr/>
        </p:nvPicPr>
        <p:blipFill rotWithShape="1">
          <a:blip r:embed="rId4"/>
          <a:srcRect l="171" t="13063" r="163" b="22741"/>
          <a:stretch/>
        </p:blipFill>
        <p:spPr>
          <a:xfrm>
            <a:off x="6638420" y="2104342"/>
            <a:ext cx="4838895" cy="2243498"/>
          </a:xfrm>
          <a:prstGeom prst="rect">
            <a:avLst/>
          </a:prstGeom>
        </p:spPr>
      </p:pic>
      <p:sp>
        <p:nvSpPr>
          <p:cNvPr id="9" name="Rectangle: Rounded Corners 8">
            <a:extLst>
              <a:ext uri="{FF2B5EF4-FFF2-40B4-BE49-F238E27FC236}">
                <a16:creationId xmlns:a16="http://schemas.microsoft.com/office/drawing/2014/main" id="{F7DB2B3C-D26D-6CA2-4C9B-E745512E5614}"/>
              </a:ext>
            </a:extLst>
          </p:cNvPr>
          <p:cNvSpPr/>
          <p:nvPr/>
        </p:nvSpPr>
        <p:spPr>
          <a:xfrm>
            <a:off x="2262764" y="5109586"/>
            <a:ext cx="2384432" cy="582501"/>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rPr>
              <a:t>PAPI              71%</a:t>
            </a:r>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b="1" dirty="0">
                <a:solidFill>
                  <a:srgbClr val="00B0F0"/>
                </a:solidFill>
                <a:latin typeface="Calibri" panose="020F0502020204030204" pitchFamily="34" charset="0"/>
                <a:ea typeface="Calibri" panose="020F0502020204030204" pitchFamily="34" charset="0"/>
                <a:cs typeface="Calibri" panose="020F0502020204030204" pitchFamily="34" charset="0"/>
              </a:rPr>
              <a:t>2022</a:t>
            </a:r>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has</a:t>
            </a:r>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 Internet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at home</a:t>
            </a:r>
          </a:p>
        </p:txBody>
      </p:sp>
    </p:spTree>
    <p:extLst>
      <p:ext uri="{BB962C8B-B14F-4D97-AF65-F5344CB8AC3E}">
        <p14:creationId xmlns:p14="http://schemas.microsoft.com/office/powerpoint/2010/main" val="183498090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14</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20506"/>
            <a:ext cx="9145086"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DISABILITY INCLUSION IN PUBLIC ADMINISTRATIVE PROCEDURES</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en-GB" sz="1800" b="1" i="0" u="none" strike="noStrike" cap="none" dirty="0">
                <a:solidFill>
                  <a:schemeClr val="bg2"/>
                </a:solidFill>
                <a:latin typeface="Calibri"/>
                <a:ea typeface="Calibri"/>
                <a:cs typeface="Calibri"/>
                <a:sym typeface="Calibri"/>
              </a:rPr>
              <a:t>DISABILITY CERTIFICATION (DC) PROCEDURES AND ASSOCIATED BARRIERS</a:t>
            </a:r>
            <a:endParaRPr lang="en-GB" sz="1400" b="0" i="0" u="none" strike="noStrike" cap="none" dirty="0">
              <a:solidFill>
                <a:schemeClr val="bg2"/>
              </a:solidFill>
              <a:latin typeface="Arial"/>
              <a:ea typeface="Arial"/>
              <a:cs typeface="Arial"/>
              <a:sym typeface="Arial"/>
            </a:endParaRPr>
          </a:p>
        </p:txBody>
      </p:sp>
      <p:graphicFrame>
        <p:nvGraphicFramePr>
          <p:cNvPr id="7" name="Chart 6" descr="Bar chart at the bottom of the slide.&#10;Chart titled &quot;Reasons for not having disability certificate&quot;.&#10;Names and values of the columns from left to right: &#10;Already have other social support (43.9%); &#10;Don't know the procedure to apply for the disability certificate (23.8%); &#10;Time consuming and too complicated (1.9%);&#10;There is no one to assist to the commune/ward/town committee to apply for the disability certificate (1.9%); &#10;Seeing no benefit (0.8%); &#10;Application was not processed (6.1%), &#10;Application waiting to be processed (4.3%);&#10;Other (4.5%); &#10;Don't know the reason (12.6%); &#10;Don't want to answer (0.3%).">
            <a:extLst>
              <a:ext uri="{FF2B5EF4-FFF2-40B4-BE49-F238E27FC236}">
                <a16:creationId xmlns:a16="http://schemas.microsoft.com/office/drawing/2014/main" id="{3A6CB17A-6F32-F5E2-FFB3-8096E418D2F0}"/>
              </a:ext>
            </a:extLst>
          </p:cNvPr>
          <p:cNvGraphicFramePr/>
          <p:nvPr>
            <p:extLst>
              <p:ext uri="{D42A27DB-BD31-4B8C-83A1-F6EECF244321}">
                <p14:modId xmlns:p14="http://schemas.microsoft.com/office/powerpoint/2010/main" val="1615614014"/>
              </p:ext>
            </p:extLst>
          </p:nvPr>
        </p:nvGraphicFramePr>
        <p:xfrm>
          <a:off x="239234" y="4603898"/>
          <a:ext cx="11674548" cy="1972337"/>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descr="From the column &quot;Don't know the procedure to apply for a disability certificate (23.8%)&quot; there is a straight line pointing to box 12 (rectangle 12).">
            <a:extLst>
              <a:ext uri="{FF2B5EF4-FFF2-40B4-BE49-F238E27FC236}">
                <a16:creationId xmlns:a16="http://schemas.microsoft.com/office/drawing/2014/main" id="{B13D05DD-5589-B04D-B845-DE21170A32D8}"/>
              </a:ext>
            </a:extLst>
          </p:cNvPr>
          <p:cNvCxnSpPr>
            <a:cxnSpLocks/>
          </p:cNvCxnSpPr>
          <p:nvPr/>
        </p:nvCxnSpPr>
        <p:spPr>
          <a:xfrm flipV="1">
            <a:off x="2066985" y="3501025"/>
            <a:ext cx="0" cy="1334022"/>
          </a:xfrm>
          <a:prstGeom prst="line">
            <a:avLst/>
          </a:prstGeom>
          <a:ln>
            <a:gradFill>
              <a:gsLst>
                <a:gs pos="0">
                  <a:schemeClr val="accent2"/>
                </a:gs>
                <a:gs pos="100000">
                  <a:schemeClr val="accent2">
                    <a:lumMod val="40000"/>
                    <a:lumOff val="60000"/>
                  </a:schemeClr>
                </a:gs>
              </a:gsLst>
              <a:lin ang="5400000" scaled="1"/>
            </a:gradFill>
            <a:headEnd type="oval"/>
          </a:ln>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2A798387-4122-CDAC-FF06-B5D492077AAB}"/>
              </a:ext>
            </a:extLst>
          </p:cNvPr>
          <p:cNvSpPr/>
          <p:nvPr/>
        </p:nvSpPr>
        <p:spPr>
          <a:xfrm>
            <a:off x="389359" y="1891430"/>
            <a:ext cx="3638679" cy="148881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800" b="1" dirty="0">
                <a:latin typeface="Calibri" panose="020F0502020204030204" pitchFamily="34" charset="0"/>
                <a:ea typeface="Calibri" panose="020F0502020204030204" pitchFamily="34" charset="0"/>
                <a:cs typeface="Calibri" panose="020F0502020204030204" pitchFamily="34" charset="0"/>
              </a:rPr>
              <a:t>Connection between local authorities and PWDs</a:t>
            </a:r>
          </a:p>
          <a:p>
            <a:pPr algn="ctr"/>
            <a:r>
              <a:rPr lang="en-GB" sz="1800" dirty="0">
                <a:latin typeface="Calibri" panose="020F0502020204030204" pitchFamily="34" charset="0"/>
                <a:ea typeface="Calibri" panose="020F0502020204030204" pitchFamily="34" charset="0"/>
                <a:cs typeface="Calibri" panose="020F0502020204030204" pitchFamily="34" charset="0"/>
              </a:rPr>
              <a:t>Mostly reliant on social affairs organizations and residential groups, especially </a:t>
            </a:r>
            <a:r>
              <a:rPr lang="en-GB" sz="1800" b="1" dirty="0">
                <a:latin typeface="Calibri" panose="020F0502020204030204" pitchFamily="34" charset="0"/>
                <a:ea typeface="Calibri" panose="020F0502020204030204" pitchFamily="34" charset="0"/>
                <a:cs typeface="Calibri" panose="020F0502020204030204" pitchFamily="34" charset="0"/>
              </a:rPr>
              <a:t>PWD Associations</a:t>
            </a:r>
            <a:r>
              <a:rPr lang="en-GB" sz="1800" dirty="0">
                <a:latin typeface="Calibri" panose="020F0502020204030204" pitchFamily="34" charset="0"/>
                <a:ea typeface="Calibri" panose="020F0502020204030204" pitchFamily="34" charset="0"/>
                <a:cs typeface="Calibri" panose="020F0502020204030204" pitchFamily="34" charset="0"/>
              </a:rPr>
              <a:t>.</a:t>
            </a:r>
            <a:endParaRPr lang="en-GB" sz="18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22" name="Straight Connector 21" descr="From the column &quot;Unprocessed applications (6.1%)&quot; there is a straight line pointing to box 18 (rectangle 18).">
            <a:extLst>
              <a:ext uri="{FF2B5EF4-FFF2-40B4-BE49-F238E27FC236}">
                <a16:creationId xmlns:a16="http://schemas.microsoft.com/office/drawing/2014/main" id="{A5D46A1A-9530-468D-1753-32A89AC78764}"/>
              </a:ext>
            </a:extLst>
          </p:cNvPr>
          <p:cNvCxnSpPr>
            <a:cxnSpLocks/>
          </p:cNvCxnSpPr>
          <p:nvPr/>
        </p:nvCxnSpPr>
        <p:spPr>
          <a:xfrm flipV="1">
            <a:off x="6623325" y="4790653"/>
            <a:ext cx="0" cy="336213"/>
          </a:xfrm>
          <a:prstGeom prst="line">
            <a:avLst/>
          </a:prstGeom>
          <a:ln>
            <a:gradFill>
              <a:gsLst>
                <a:gs pos="0">
                  <a:schemeClr val="accent4"/>
                </a:gs>
                <a:gs pos="100000">
                  <a:schemeClr val="accent4">
                    <a:lumMod val="40000"/>
                    <a:lumOff val="60000"/>
                  </a:schemeClr>
                </a:gs>
              </a:gsLst>
              <a:lin ang="5400000" scaled="1"/>
            </a:gradFill>
            <a:headEnd type="oval"/>
          </a:ln>
        </p:spPr>
        <p:style>
          <a:lnRef idx="3">
            <a:schemeClr val="accent2"/>
          </a:lnRef>
          <a:fillRef idx="0">
            <a:schemeClr val="accent2"/>
          </a:fillRef>
          <a:effectRef idx="2">
            <a:schemeClr val="accent2"/>
          </a:effectRef>
          <a:fontRef idx="minor">
            <a:schemeClr val="tx1"/>
          </a:fontRef>
        </p:style>
      </p:cxnSp>
      <p:grpSp>
        <p:nvGrpSpPr>
          <p:cNvPr id="34" name="Group 33" descr="The polyline from the column &quot;Found it time consuming and too complicated (1.9%)&quot; points to box 18 (rectangle 18).">
            <a:extLst>
              <a:ext uri="{FF2B5EF4-FFF2-40B4-BE49-F238E27FC236}">
                <a16:creationId xmlns:a16="http://schemas.microsoft.com/office/drawing/2014/main" id="{8EE03AA7-B902-D4EB-807E-2E917FE54CC9}"/>
              </a:ext>
            </a:extLst>
          </p:cNvPr>
          <p:cNvGrpSpPr/>
          <p:nvPr/>
        </p:nvGrpSpPr>
        <p:grpSpPr>
          <a:xfrm>
            <a:off x="3193119" y="3923414"/>
            <a:ext cx="959260" cy="1293163"/>
            <a:chOff x="3040909" y="4040372"/>
            <a:chExt cx="1100470" cy="854147"/>
          </a:xfrm>
        </p:grpSpPr>
        <p:cxnSp>
          <p:nvCxnSpPr>
            <p:cNvPr id="30" name="Straight Connector 29">
              <a:extLst>
                <a:ext uri="{FF2B5EF4-FFF2-40B4-BE49-F238E27FC236}">
                  <a16:creationId xmlns:a16="http://schemas.microsoft.com/office/drawing/2014/main" id="{CF04FE8E-747A-023D-5C5C-C1D2D75C2C5F}"/>
                </a:ext>
              </a:extLst>
            </p:cNvPr>
            <p:cNvCxnSpPr>
              <a:cxnSpLocks/>
            </p:cNvCxnSpPr>
            <p:nvPr/>
          </p:nvCxnSpPr>
          <p:spPr>
            <a:xfrm flipV="1">
              <a:off x="3040909" y="4040372"/>
              <a:ext cx="0" cy="854147"/>
            </a:xfrm>
            <a:prstGeom prst="line">
              <a:avLst/>
            </a:prstGeom>
            <a:ln>
              <a:solidFill>
                <a:schemeClr val="accent4"/>
              </a:solidFill>
              <a:headEnd type="ova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6FE2181A-72A9-C296-5832-E1C134E1D5B4}"/>
                </a:ext>
              </a:extLst>
            </p:cNvPr>
            <p:cNvCxnSpPr/>
            <p:nvPr/>
          </p:nvCxnSpPr>
          <p:spPr>
            <a:xfrm>
              <a:off x="3040909" y="4059679"/>
              <a:ext cx="1100470" cy="0"/>
            </a:xfrm>
            <a:prstGeom prst="line">
              <a:avLst/>
            </a:prstGeom>
            <a:ln w="57150">
              <a:gradFill>
                <a:gsLst>
                  <a:gs pos="0">
                    <a:schemeClr val="accent4">
                      <a:lumMod val="75000"/>
                    </a:schemeClr>
                  </a:gs>
                  <a:gs pos="100000">
                    <a:schemeClr val="accent4">
                      <a:lumMod val="40000"/>
                      <a:lumOff val="60000"/>
                    </a:schemeClr>
                  </a:gs>
                </a:gsLst>
                <a:lin ang="5400000" scaled="1"/>
              </a:gradFill>
            </a:ln>
          </p:spPr>
          <p:style>
            <a:lnRef idx="1">
              <a:schemeClr val="accent4"/>
            </a:lnRef>
            <a:fillRef idx="0">
              <a:schemeClr val="accent4"/>
            </a:fillRef>
            <a:effectRef idx="0">
              <a:schemeClr val="accent4"/>
            </a:effectRef>
            <a:fontRef idx="minor">
              <a:schemeClr val="tx1"/>
            </a:fontRef>
          </p:style>
        </p:cxnSp>
      </p:grpSp>
      <p:sp>
        <p:nvSpPr>
          <p:cNvPr id="19" name="Rectangle 18">
            <a:extLst>
              <a:ext uri="{FF2B5EF4-FFF2-40B4-BE49-F238E27FC236}">
                <a16:creationId xmlns:a16="http://schemas.microsoft.com/office/drawing/2014/main" id="{7B7647A6-20BF-D3F0-C35C-8B79A84A25B2}"/>
              </a:ext>
            </a:extLst>
          </p:cNvPr>
          <p:cNvSpPr/>
          <p:nvPr/>
        </p:nvSpPr>
        <p:spPr>
          <a:xfrm>
            <a:off x="4265115" y="1891430"/>
            <a:ext cx="7146096" cy="28262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spcBef>
                <a:spcPts val="300"/>
              </a:spcBef>
              <a:spcAft>
                <a:spcPts val="300"/>
              </a:spcAft>
            </a:pPr>
            <a:r>
              <a:rPr lang="en-GB" sz="1800" b="1" dirty="0">
                <a:latin typeface="Calibri" panose="020F0502020204030204" pitchFamily="34" charset="0"/>
                <a:ea typeface="Calibri" panose="020F0502020204030204" pitchFamily="34" charset="0"/>
                <a:cs typeface="Calibri" panose="020F0502020204030204" pitchFamily="34" charset="0"/>
              </a:rPr>
              <a:t>Barriers in DC procedures</a:t>
            </a:r>
          </a:p>
          <a:p>
            <a:pPr marL="285750" indent="-285750">
              <a:spcBef>
                <a:spcPts val="300"/>
              </a:spcBef>
              <a:spcAft>
                <a:spcPts val="300"/>
              </a:spcAft>
              <a:buFont typeface="Wingdings" panose="05000000000000000000" pitchFamily="2" charset="2"/>
              <a:buChar char="Ø"/>
            </a:pPr>
            <a:r>
              <a:rPr lang="en-GB" sz="1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Existing procedural complexity</a:t>
            </a:r>
            <a:r>
              <a:rPr lang="en-GB" sz="1800" dirty="0">
                <a:latin typeface="Calibri" panose="020F0502020204030204" pitchFamily="34" charset="0"/>
                <a:ea typeface="Calibri" panose="020F0502020204030204" pitchFamily="34" charset="0"/>
                <a:cs typeface="Calibri" panose="020F0502020204030204" pitchFamily="34" charset="0"/>
              </a:rPr>
              <a:t>.</a:t>
            </a:r>
          </a:p>
          <a:p>
            <a:pPr marL="285750" indent="-285750">
              <a:spcBef>
                <a:spcPts val="300"/>
              </a:spcBef>
              <a:spcAft>
                <a:spcPts val="300"/>
              </a:spcAft>
              <a:buFont typeface="Wingdings" panose="05000000000000000000" pitchFamily="2" charset="2"/>
              <a:buChar char="Ø"/>
            </a:pPr>
            <a:r>
              <a:rPr lang="en-GB" sz="1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Lack of specific instructional regulations</a:t>
            </a:r>
            <a:r>
              <a:rPr lang="en-GB" sz="1800" dirty="0">
                <a:latin typeface="Calibri" panose="020F0502020204030204" pitchFamily="34" charset="0"/>
                <a:ea typeface="Calibri" panose="020F0502020204030204" pitchFamily="34" charset="0"/>
                <a:cs typeface="Calibri" panose="020F0502020204030204" pitchFamily="34" charset="0"/>
              </a:rPr>
              <a:t>, especially for ‘Others’ type.</a:t>
            </a:r>
          </a:p>
          <a:p>
            <a:pPr marL="285750" indent="-285750">
              <a:spcBef>
                <a:spcPts val="300"/>
              </a:spcBef>
              <a:spcAft>
                <a:spcPts val="300"/>
              </a:spcAft>
              <a:buFont typeface="Wingdings" panose="05000000000000000000" pitchFamily="2" charset="2"/>
              <a:buChar char="Ø"/>
            </a:pPr>
            <a:r>
              <a:rPr lang="en-GB" sz="18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Limited local personnel</a:t>
            </a:r>
            <a:r>
              <a:rPr lang="en-GB" sz="1800" dirty="0">
                <a:latin typeface="Calibri" panose="020F0502020204030204" pitchFamily="34" charset="0"/>
                <a:ea typeface="Calibri" panose="020F0502020204030204" pitchFamily="34" charset="0"/>
                <a:cs typeface="Calibri" panose="020F0502020204030204" pitchFamily="34" charset="0"/>
              </a:rPr>
              <a:t>: </a:t>
            </a:r>
          </a:p>
          <a:p>
            <a:pPr marL="446088" lvl="1" indent="-180975">
              <a:spcBef>
                <a:spcPts val="300"/>
              </a:spcBef>
              <a:spcAft>
                <a:spcPts val="300"/>
              </a:spcAft>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Only 1 LISA official at the commune/ward level.</a:t>
            </a:r>
          </a:p>
          <a:p>
            <a:pPr marL="446088" lvl="1" indent="-180975">
              <a:spcBef>
                <a:spcPts val="300"/>
              </a:spcBef>
              <a:spcAft>
                <a:spcPts val="300"/>
              </a:spcAft>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Some communes/wards do not have OPDs at the commune/ward level or their representative in local DC committee.</a:t>
            </a:r>
          </a:p>
          <a:p>
            <a:pPr marL="446088" lvl="1" indent="-180975">
              <a:spcBef>
                <a:spcPts val="300"/>
              </a:spcBef>
              <a:spcAft>
                <a:spcPts val="300"/>
              </a:spcAft>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Members of DC committees have limited knowledge and skills.</a:t>
            </a:r>
          </a:p>
        </p:txBody>
      </p:sp>
    </p:spTree>
    <p:extLst>
      <p:ext uri="{BB962C8B-B14F-4D97-AF65-F5344CB8AC3E}">
        <p14:creationId xmlns:p14="http://schemas.microsoft.com/office/powerpoint/2010/main" val="224450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15</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38435"/>
            <a:ext cx="8858483"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DISABILITY INCLUSION IN PUBLIC ADMINISTRATIVE PROCEDURES</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en-GB" sz="1800" b="1" i="0" u="none" strike="noStrike" cap="none" dirty="0">
                <a:solidFill>
                  <a:schemeClr val="bg2"/>
                </a:solidFill>
                <a:latin typeface="Calibri"/>
                <a:ea typeface="Calibri"/>
                <a:cs typeface="Calibri"/>
                <a:sym typeface="Calibri"/>
              </a:rPr>
              <a:t>SOCIAL SUPPORT FOR INDIVIDUALS WITH </a:t>
            </a:r>
            <a:r>
              <a:rPr lang="vi-VN" sz="1800" b="1" i="0" u="none" strike="noStrike" cap="none" dirty="0" err="1">
                <a:solidFill>
                  <a:schemeClr val="bg2"/>
                </a:solidFill>
                <a:latin typeface="Calibri"/>
                <a:ea typeface="Calibri"/>
                <a:cs typeface="Calibri"/>
                <a:sym typeface="Calibri"/>
              </a:rPr>
              <a:t>DCs</a:t>
            </a:r>
            <a:endParaRPr sz="1400" b="0" i="0" u="none" strike="noStrike" cap="none" dirty="0">
              <a:solidFill>
                <a:schemeClr val="bg2"/>
              </a:solidFill>
              <a:latin typeface="Arial"/>
              <a:ea typeface="Arial"/>
              <a:cs typeface="Arial"/>
              <a:sym typeface="Arial"/>
            </a:endParaRPr>
          </a:p>
        </p:txBody>
      </p:sp>
      <p:sp>
        <p:nvSpPr>
          <p:cNvPr id="26" name="Rectangle 25">
            <a:extLst>
              <a:ext uri="{FF2B5EF4-FFF2-40B4-BE49-F238E27FC236}">
                <a16:creationId xmlns:a16="http://schemas.microsoft.com/office/drawing/2014/main" id="{48D9BDDE-3921-2834-3166-726BFBE1C69F}"/>
              </a:ext>
            </a:extLst>
          </p:cNvPr>
          <p:cNvSpPr/>
          <p:nvPr/>
        </p:nvSpPr>
        <p:spPr>
          <a:xfrm>
            <a:off x="341524" y="1880341"/>
            <a:ext cx="4283569" cy="458936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Existing inadequacies in perception of </a:t>
            </a:r>
          </a:p>
          <a:p>
            <a:pPr algn="ctr">
              <a:spcAft>
                <a:spcPts val="600"/>
              </a:spcAft>
            </a:pP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the importance of DC </a:t>
            </a:r>
          </a:p>
          <a:p>
            <a:pPr marL="285750" indent="-285750" algn="just">
              <a:spcAft>
                <a:spcPts val="600"/>
              </a:spcAft>
              <a:buFont typeface="Arial" panose="020B0604020202020204" pitchFamily="34" charset="0"/>
              <a:buChar char="•"/>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Especially for mild PWDs, e.g.: </a:t>
            </a:r>
          </a:p>
          <a:p>
            <a:pPr marL="555625" indent="-285750" algn="just">
              <a:spcAft>
                <a:spcPts val="600"/>
              </a:spcAft>
              <a:buFont typeface="Courier New" panose="02070309020205020404" pitchFamily="49" charset="0"/>
              <a:buChar char="o"/>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Mild PWDs do not have free health insurance or disability allowance, so do not need to obtain DCs.</a:t>
            </a:r>
          </a:p>
          <a:p>
            <a:pPr marL="285750" indent="-285750" algn="just">
              <a:spcAft>
                <a:spcPts val="600"/>
              </a:spcAft>
              <a:buFont typeface="Arial" panose="020B0604020202020204" pitchFamily="34" charset="0"/>
              <a:buChar char="•"/>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Concern of</a:t>
            </a:r>
            <a:r>
              <a:rPr lang="en-GB" sz="1700" b="1" dirty="0">
                <a:solidFill>
                  <a:schemeClr val="tx1"/>
                </a:solidFill>
                <a:latin typeface="Calibri" panose="020F0502020204030204" pitchFamily="34" charset="0"/>
                <a:ea typeface="Calibri" panose="020F0502020204030204" pitchFamily="34" charset="0"/>
                <a:cs typeface="Calibri" panose="020F0502020204030204" pitchFamily="34" charset="0"/>
              </a:rPr>
              <a:t> social stigma against PWDs</a:t>
            </a: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555625" lvl="1" indent="-285750" algn="just">
              <a:spcAft>
                <a:spcPts val="600"/>
              </a:spcAft>
              <a:buFont typeface="Courier New" panose="02070309020205020404" pitchFamily="49" charset="0"/>
              <a:buChar char="o"/>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DC ownership affects prospects of post-secondary education and of employment.</a:t>
            </a:r>
          </a:p>
          <a:p>
            <a:pPr marL="555625" lvl="1" indent="-285750" algn="just">
              <a:spcAft>
                <a:spcPts val="600"/>
              </a:spcAft>
              <a:buFont typeface="Courier New" panose="02070309020205020404" pitchFamily="49" charset="0"/>
              <a:buChar char="o"/>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Some are worried about being “out” as PWD.</a:t>
            </a:r>
          </a:p>
          <a:p>
            <a:pPr algn="just">
              <a:spcAft>
                <a:spcPts val="600"/>
              </a:spcAft>
            </a:pP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However, </a:t>
            </a:r>
            <a:r>
              <a:rPr lang="en-GB" sz="1700" b="1" i="1" dirty="0">
                <a:solidFill>
                  <a:schemeClr val="tx1"/>
                </a:solidFill>
                <a:latin typeface="Calibri" panose="020F0502020204030204" pitchFamily="34" charset="0"/>
                <a:ea typeface="Calibri" panose="020F0502020204030204" pitchFamily="34" charset="0"/>
                <a:cs typeface="Calibri" panose="020F0502020204030204" pitchFamily="34" charset="0"/>
              </a:rPr>
              <a:t>ownership of DC, regardless of severity, will support PWD more meaningfully in their lives</a:t>
            </a:r>
            <a:r>
              <a:rPr lang="en-GB" sz="17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2" name="IDI quote 1" descr="Quotes from qualitative interviews:&#10;1. “100% insurance coverage. The happiest. […] have a salary. It's great. Those things, besides [...] are not out of place in society. [...] wherever he goes, he has the disability] card. […] now he goes to the (badminton) court he works for […], and they recruit him. But he has to prove he is a PWD to be recruited.”">
            <a:extLst>
              <a:ext uri="{FF2B5EF4-FFF2-40B4-BE49-F238E27FC236}">
                <a16:creationId xmlns:a16="http://schemas.microsoft.com/office/drawing/2014/main" id="{0DFEBA7E-6137-A4B2-0EBE-4CAA6139B12F}"/>
              </a:ext>
            </a:extLst>
          </p:cNvPr>
          <p:cNvGrpSpPr/>
          <p:nvPr/>
        </p:nvGrpSpPr>
        <p:grpSpPr>
          <a:xfrm>
            <a:off x="4911213" y="1893150"/>
            <a:ext cx="6813667" cy="2210159"/>
            <a:chOff x="133350" y="161925"/>
            <a:chExt cx="5715744" cy="1249120"/>
          </a:xfrm>
        </p:grpSpPr>
        <p:sp>
          <p:nvSpPr>
            <p:cNvPr id="3" name="Text Box ">
              <a:extLst>
                <a:ext uri="{FF2B5EF4-FFF2-40B4-BE49-F238E27FC236}">
                  <a16:creationId xmlns:a16="http://schemas.microsoft.com/office/drawing/2014/main" id="{FC74F25C-3619-D6DD-0146-A5B70A849EAB}"/>
                </a:ext>
                <a:ext uri="{C183D7F6-B498-43B3-948B-1728B52AA6E4}">
                  <adec:decorative xmlns:adec="http://schemas.microsoft.com/office/drawing/2017/decorative" val="1"/>
                </a:ext>
              </a:extLst>
            </p:cNvPr>
            <p:cNvSpPr txBox="1">
              <a:spLocks noChangeArrowheads="1"/>
            </p:cNvSpPr>
            <p:nvPr/>
          </p:nvSpPr>
          <p:spPr bwMode="auto">
            <a:xfrm>
              <a:off x="188789" y="175224"/>
              <a:ext cx="5660305" cy="1235821"/>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not being isolated in society</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 wherever he goes he has the DC.”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IDI mother of a U50 man with intellectual disability</a:t>
              </a:r>
            </a:p>
            <a:p>
              <a:pPr algn="just"/>
              <a:endParaRPr lang="en-GB" sz="16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 with a DC</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when a PWD goes outside […] to some places</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he may have </a:t>
              </a:r>
              <a:r>
                <a:rPr lang="vi-VN"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50% </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discount or free of charge</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pPr algn="just"/>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Q</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So it means that he will have </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other social benefits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rather than just the allowance?</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just"/>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Yes, that’s right.”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IDI woman with Physical disability, U50</a:t>
              </a:r>
            </a:p>
          </p:txBody>
        </p:sp>
        <p:cxnSp>
          <p:nvCxnSpPr>
            <p:cNvPr id="4" name="Delimiter">
              <a:extLst>
                <a:ext uri="{FF2B5EF4-FFF2-40B4-BE49-F238E27FC236}">
                  <a16:creationId xmlns:a16="http://schemas.microsoft.com/office/drawing/2014/main" id="{0C6E4D28-72B6-A5A4-D855-0EB2CC87F056}"/>
                </a:ext>
                <a:ext uri="{C183D7F6-B498-43B3-948B-1728B52AA6E4}">
                  <adec:decorative xmlns:adec="http://schemas.microsoft.com/office/drawing/2017/decorative" val="1"/>
                </a:ext>
              </a:extLst>
            </p:cNvPr>
            <p:cNvCxnSpPr>
              <a:cxnSpLocks/>
            </p:cNvCxnSpPr>
            <p:nvPr/>
          </p:nvCxnSpPr>
          <p:spPr>
            <a:xfrm>
              <a:off x="133350" y="161925"/>
              <a:ext cx="0" cy="1249120"/>
            </a:xfrm>
            <a:prstGeom prst="line">
              <a:avLst/>
            </a:prstGeom>
            <a:noFill/>
            <a:ln w="28575" cap="flat" cmpd="sng" algn="ctr">
              <a:solidFill>
                <a:schemeClr val="accent1"/>
              </a:solidFill>
              <a:prstDash val="solid"/>
              <a:miter lim="800000"/>
            </a:ln>
            <a:effectLst/>
          </p:spPr>
        </p:cxnSp>
      </p:grpSp>
      <p:grpSp>
        <p:nvGrpSpPr>
          <p:cNvPr id="15" name="IDI quote positive" descr="Quotes from a PWD whose health insurance covers 100% of her cost of 19 days of hospitalization:&#10;“It was 100% (covered by health insurance). It is such a relief! Before, [...] when I did not have the health insurance coverage, I had to pay 1.7 million VND for meals and others. But [...] now I only pay for meals.” (Woman with Severe Disability, U70)">
            <a:extLst>
              <a:ext uri="{FF2B5EF4-FFF2-40B4-BE49-F238E27FC236}">
                <a16:creationId xmlns:a16="http://schemas.microsoft.com/office/drawing/2014/main" id="{1F0E49AC-1877-27DA-710E-4F84F7A79615}"/>
              </a:ext>
            </a:extLst>
          </p:cNvPr>
          <p:cNvGrpSpPr/>
          <p:nvPr/>
        </p:nvGrpSpPr>
        <p:grpSpPr>
          <a:xfrm>
            <a:off x="7584839" y="4395238"/>
            <a:ext cx="4157974" cy="2002755"/>
            <a:chOff x="133349" y="-213855"/>
            <a:chExt cx="4316347" cy="1370480"/>
          </a:xfrm>
        </p:grpSpPr>
        <p:sp>
          <p:nvSpPr>
            <p:cNvPr id="21" name="Text Box ">
              <a:extLst>
                <a:ext uri="{FF2B5EF4-FFF2-40B4-BE49-F238E27FC236}">
                  <a16:creationId xmlns:a16="http://schemas.microsoft.com/office/drawing/2014/main" id="{AC50E7F4-4D78-ECC5-9CC0-265C21F7CE35}"/>
                </a:ext>
                <a:ext uri="{C183D7F6-B498-43B3-948B-1728B52AA6E4}">
                  <adec:decorative xmlns:adec="http://schemas.microsoft.com/office/drawing/2017/decorative" val="1"/>
                </a:ext>
              </a:extLst>
            </p:cNvPr>
            <p:cNvSpPr txBox="1">
              <a:spLocks noChangeArrowheads="1"/>
            </p:cNvSpPr>
            <p:nvPr/>
          </p:nvSpPr>
          <p:spPr bwMode="auto">
            <a:xfrm>
              <a:off x="235085" y="-205398"/>
              <a:ext cx="4214611" cy="1362023"/>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rtl="0">
                <a:spcBef>
                  <a:spcPts val="0"/>
                </a:spcBef>
              </a:pP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Health insurance covers 100% cost of the 19-day hospitalization :</a:t>
              </a:r>
              <a:endParaRPr lang="en-GB" sz="1600" b="1"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“(Health insurance covers) 100%, so it was not a big deal. Before, […] when I was not covered 100%, I had to pay both for the lodging and food, up to 1.7 million VND, [...] now I only have to pay for food.“</a:t>
              </a:r>
            </a:p>
            <a:p>
              <a:pPr algn="r"/>
              <a:r>
                <a:rPr lang="en-US" b="1" i="1" dirty="0">
                  <a:solidFill>
                    <a:schemeClr val="tx1"/>
                  </a:solidFill>
                  <a:latin typeface="Calibri" panose="020F0502020204030204" pitchFamily="34" charset="0"/>
                  <a:cs typeface="Calibri" panose="020F0502020204030204" pitchFamily="34" charset="0"/>
                </a:rPr>
                <a:t>IDI female with Severe disability, U70</a:t>
              </a:r>
              <a:endParaRPr lang="vi-VN" sz="1600" b="1" i="1" dirty="0">
                <a:solidFill>
                  <a:schemeClr val="tx1"/>
                </a:solidFill>
                <a:latin typeface="Calibri" panose="020F0502020204030204" pitchFamily="34" charset="0"/>
                <a:cs typeface="Calibri" panose="020F0502020204030204" pitchFamily="34" charset="0"/>
              </a:endParaRPr>
            </a:p>
          </p:txBody>
        </p:sp>
        <p:cxnSp>
          <p:nvCxnSpPr>
            <p:cNvPr id="23" name="Delimiter">
              <a:extLst>
                <a:ext uri="{FF2B5EF4-FFF2-40B4-BE49-F238E27FC236}">
                  <a16:creationId xmlns:a16="http://schemas.microsoft.com/office/drawing/2014/main" id="{BC88CC58-9807-FF4D-2078-0BA7EB1D5B6F}"/>
                </a:ext>
                <a:ext uri="{C183D7F6-B498-43B3-948B-1728B52AA6E4}">
                  <adec:decorative xmlns:adec="http://schemas.microsoft.com/office/drawing/2017/decorative" val="1"/>
                </a:ext>
              </a:extLst>
            </p:cNvPr>
            <p:cNvCxnSpPr>
              <a:cxnSpLocks/>
            </p:cNvCxnSpPr>
            <p:nvPr/>
          </p:nvCxnSpPr>
          <p:spPr>
            <a:xfrm>
              <a:off x="133349" y="-213855"/>
              <a:ext cx="1" cy="1341790"/>
            </a:xfrm>
            <a:prstGeom prst="line">
              <a:avLst/>
            </a:prstGeom>
            <a:noFill/>
            <a:ln w="28575" cap="flat" cmpd="sng" algn="ctr">
              <a:solidFill>
                <a:schemeClr val="accent1"/>
              </a:solidFill>
              <a:prstDash val="solid"/>
              <a:miter lim="800000"/>
            </a:ln>
            <a:effectLst/>
          </p:spPr>
        </p:cxnSp>
      </p:grpSp>
      <p:sp>
        <p:nvSpPr>
          <p:cNvPr id="14" name="Rectangle: Rounded Corners 13">
            <a:extLst>
              <a:ext uri="{FF2B5EF4-FFF2-40B4-BE49-F238E27FC236}">
                <a16:creationId xmlns:a16="http://schemas.microsoft.com/office/drawing/2014/main" id="{BA9865A9-13A2-9CA8-9923-51C47FC9D0F7}"/>
              </a:ext>
            </a:extLst>
          </p:cNvPr>
          <p:cNvSpPr/>
          <p:nvPr/>
        </p:nvSpPr>
        <p:spPr>
          <a:xfrm>
            <a:off x="4900631" y="4499129"/>
            <a:ext cx="2390737" cy="85356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just">
              <a:spcBef>
                <a:spcPts val="600"/>
              </a:spcBef>
              <a:spcAft>
                <a:spcPts val="600"/>
              </a:spcAft>
            </a:pPr>
            <a:r>
              <a:rPr lang="en-GB"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75.4%</a:t>
            </a:r>
            <a:r>
              <a:rPr lang="en-GB" sz="1600" dirty="0">
                <a:latin typeface="Calibri" panose="020F0502020204030204" pitchFamily="34" charset="0"/>
                <a:ea typeface="Calibri" panose="020F0502020204030204" pitchFamily="34" charset="0"/>
                <a:cs typeface="Calibri" panose="020F0502020204030204" pitchFamily="34" charset="0"/>
              </a:rPr>
              <a:t> rated </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health insurance </a:t>
            </a:r>
            <a:r>
              <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rPr>
              <a:t>helpful</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to</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very helpful</a:t>
            </a:r>
            <a:r>
              <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id="{5E92B04F-2631-CB4F-8CD2-EC189ADF5E86}"/>
              </a:ext>
            </a:extLst>
          </p:cNvPr>
          <p:cNvSpPr/>
          <p:nvPr/>
        </p:nvSpPr>
        <p:spPr>
          <a:xfrm>
            <a:off x="5232415" y="5625228"/>
            <a:ext cx="1825175" cy="68512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PAPI</a:t>
            </a:r>
            <a:endPar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vi-V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600" b="1" dirty="0">
                <a:solidFill>
                  <a:srgbClr val="00B0F0"/>
                </a:solidFill>
                <a:latin typeface="Calibri" panose="020F0502020204030204" pitchFamily="34" charset="0"/>
                <a:ea typeface="Calibri" panose="020F0502020204030204" pitchFamily="34" charset="0"/>
                <a:cs typeface="Calibri" panose="020F0502020204030204" pitchFamily="34" charset="0"/>
              </a:rPr>
              <a:t>2022</a:t>
            </a:r>
            <a:endParaRPr lang="en-US"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4F6103C-A7E2-0944-6D12-3753CA15D9BD}"/>
              </a:ext>
            </a:extLst>
          </p:cNvPr>
          <p:cNvSpPr txBox="1"/>
          <p:nvPr/>
        </p:nvSpPr>
        <p:spPr>
          <a:xfrm>
            <a:off x="6145002" y="5748875"/>
            <a:ext cx="812235" cy="400110"/>
          </a:xfrm>
          <a:prstGeom prst="rect">
            <a:avLst/>
          </a:prstGeom>
          <a:noFill/>
        </p:spPr>
        <p:txBody>
          <a:bodyPr wrap="square" rtlCol="0" anchor="ctr">
            <a:spAutoFit/>
          </a:bodyPr>
          <a:lstStyle/>
          <a:p>
            <a:pPr algn="ctr"/>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6/4</a:t>
            </a:r>
            <a:endPar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151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16</a:t>
            </a:fld>
            <a:endParaRPr sz="1200" b="0" i="0" u="none" strike="noStrike" cap="none">
              <a:solidFill>
                <a:schemeClr val="lt1"/>
              </a:solidFill>
              <a:latin typeface="Quattrocento Sans"/>
              <a:ea typeface="Quattrocento Sans"/>
              <a:cs typeface="Quattrocento Sans"/>
              <a:sym typeface="Quattrocento Sans"/>
            </a:endParaRPr>
          </a:p>
        </p:txBody>
      </p:sp>
      <p:sp>
        <p:nvSpPr>
          <p:cNvPr id="9" name="Decor">
            <a:extLst>
              <a:ext uri="{FF2B5EF4-FFF2-40B4-BE49-F238E27FC236}">
                <a16:creationId xmlns:a16="http://schemas.microsoft.com/office/drawing/2014/main" id="{715B48CC-7127-CCEA-9FD3-3110649E6CA1}"/>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Slide title" descr="Tiêu đề slide: TỔNG QUAN ĐẶC ĐIỂM CỦA MẪU KHẢO SÁT&#10;">
            <a:extLst>
              <a:ext uri="{FF2B5EF4-FFF2-40B4-BE49-F238E27FC236}">
                <a16:creationId xmlns:a16="http://schemas.microsoft.com/office/drawing/2014/main" id="{1D59DF8D-D49C-FEF1-9A47-3E39AB9B885C}"/>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US" sz="2400" b="1" dirty="0">
                <a:solidFill>
                  <a:schemeClr val="dk2"/>
                </a:solidFill>
                <a:latin typeface="Calibri"/>
                <a:ea typeface="Calibri"/>
                <a:cs typeface="Calibri"/>
                <a:sym typeface="Calibri"/>
              </a:rPr>
              <a:t>DISABILITY INCLUSION IN PUBLIC ADMINISTRATIVE PROCEDURES</a:t>
            </a:r>
            <a:endParaRPr lang="vi-VN" sz="2400" b="1" dirty="0">
              <a:solidFill>
                <a:schemeClr val="dk2"/>
              </a:solidFill>
              <a:latin typeface="Calibri"/>
              <a:ea typeface="Calibri"/>
              <a:cs typeface="Calibri"/>
              <a:sym typeface="Quattrocento Sans"/>
            </a:endParaRPr>
          </a:p>
        </p:txBody>
      </p:sp>
      <p:sp>
        <p:nvSpPr>
          <p:cNvPr id="15" name="Sub-heading">
            <a:extLst>
              <a:ext uri="{FF2B5EF4-FFF2-40B4-BE49-F238E27FC236}">
                <a16:creationId xmlns:a16="http://schemas.microsoft.com/office/drawing/2014/main" id="{D50C9130-C345-05AF-D221-0B1BE9AD24AC}"/>
              </a:ext>
            </a:extLst>
          </p:cNvPr>
          <p:cNvSpPr txBox="1">
            <a:spLocks noGrp="1"/>
          </p:cNvSpPr>
          <p:nvPr>
            <p:ph type="title" idx="4294967295"/>
          </p:nvPr>
        </p:nvSpPr>
        <p:spPr>
          <a:xfrm>
            <a:off x="545521" y="1186014"/>
            <a:ext cx="6110005" cy="408623"/>
          </a:xfrm>
          <a:prstGeom prst="roundRect">
            <a:avLst/>
          </a:prstGeom>
          <a:noFill/>
          <a:ln w="9525" cap="flat" cmpd="sng" algn="ctr">
            <a:noFill/>
            <a:prstDash val="solid"/>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en-GB" sz="1800" b="1" i="0" u="none" strike="noStrike" kern="0" cap="none" spc="0" normalizeH="0" baseline="0" noProof="0" dirty="0">
                <a:ln>
                  <a:noFill/>
                </a:ln>
                <a:solidFill>
                  <a:schemeClr val="bg2"/>
                </a:solidFill>
                <a:effectLst/>
                <a:uLnTx/>
                <a:uFillTx/>
                <a:latin typeface="Calibri"/>
                <a:ea typeface="Calibri"/>
                <a:cs typeface="Calibri"/>
                <a:sym typeface="Calibri"/>
              </a:rPr>
              <a:t>DISABILITY ALLOWANCE</a:t>
            </a:r>
            <a:endParaRPr kumimoji="0" lang="en-GB" sz="1400" b="0" i="0" u="none" strike="noStrike" kern="0" cap="none" spc="0" normalizeH="0" baseline="0" noProof="0" dirty="0">
              <a:ln>
                <a:noFill/>
              </a:ln>
              <a:solidFill>
                <a:schemeClr val="bg2"/>
              </a:solidFill>
              <a:effectLst/>
              <a:uLnTx/>
              <a:uFillTx/>
              <a:latin typeface="Arial"/>
              <a:ea typeface="Arial"/>
              <a:cs typeface="Arial"/>
              <a:sym typeface="Arial"/>
            </a:endParaRPr>
          </a:p>
        </p:txBody>
      </p:sp>
      <p:sp>
        <p:nvSpPr>
          <p:cNvPr id="4" name="Main text area">
            <a:extLst>
              <a:ext uri="{FF2B5EF4-FFF2-40B4-BE49-F238E27FC236}">
                <a16:creationId xmlns:a16="http://schemas.microsoft.com/office/drawing/2014/main" id="{D88841C4-F245-7F9C-B8FA-18BEFEB5DE4F}"/>
              </a:ext>
            </a:extLst>
          </p:cNvPr>
          <p:cNvSpPr/>
          <p:nvPr/>
        </p:nvSpPr>
        <p:spPr>
          <a:xfrm>
            <a:off x="774940" y="1660847"/>
            <a:ext cx="5579345" cy="46377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just">
              <a:spcBef>
                <a:spcPts val="600"/>
              </a:spcBef>
              <a:spcAft>
                <a:spcPts val="600"/>
              </a:spcAft>
            </a:pP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&gt; 90%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of People with Severe or Extremely severe Disabilities have received disability allowance or other social support. </a:t>
            </a:r>
          </a:p>
          <a:p>
            <a:pPr algn="just">
              <a:spcBef>
                <a:spcPts val="600"/>
              </a:spcBef>
              <a:spcAft>
                <a:spcPts val="600"/>
              </a:spcAft>
            </a:pP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600"/>
              </a:spcBef>
              <a:spcAft>
                <a:spcPts val="600"/>
              </a:spcAft>
            </a:pP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Besides disability allowance, PWD with work capacity wish </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to participate in the labour market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to </a:t>
            </a:r>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rPr>
              <a:t>feel</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independent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and </a:t>
            </a:r>
            <a:r>
              <a:rPr lang="vi-VN" sz="2400" b="1" dirty="0">
                <a:solidFill>
                  <a:schemeClr val="tx1"/>
                </a:solidFill>
                <a:latin typeface="Calibri" panose="020F0502020204030204" pitchFamily="34" charset="0"/>
                <a:ea typeface="Calibri" panose="020F0502020204030204" pitchFamily="34" charset="0"/>
                <a:cs typeface="Calibri" panose="020F0502020204030204" pitchFamily="34" charset="0"/>
              </a:rPr>
              <a:t>included</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in their communities</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lgn="just">
              <a:spcBef>
                <a:spcPts val="600"/>
              </a:spcBef>
              <a:spcAft>
                <a:spcPts val="600"/>
              </a:spcAft>
            </a:pP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Barriers in employment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of PWD:</a:t>
            </a:r>
          </a:p>
          <a:p>
            <a:pPr marL="285750" indent="-285750" algn="just">
              <a:spcBef>
                <a:spcPts val="600"/>
              </a:spcBef>
              <a:spcAft>
                <a:spcPts val="600"/>
              </a:spcAft>
              <a:buFont typeface="Arial" panose="020B0604020202020204" pitchFamily="34" charset="0"/>
              <a:buChar char="•"/>
            </a:pP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Vocational training: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high costs, lack of diverse programs that are suitable for various disability types</a:t>
            </a:r>
          </a:p>
          <a:p>
            <a:pPr marL="285750" indent="-285750" algn="just">
              <a:spcBef>
                <a:spcPts val="600"/>
              </a:spcBef>
              <a:spcAft>
                <a:spcPts val="600"/>
              </a:spcAft>
              <a:buFont typeface="Arial" panose="020B0604020202020204" pitchFamily="34" charset="0"/>
              <a:buChar char="•"/>
            </a:pP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Recruitment: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disconnect between job placement and actual recruitment</a:t>
            </a:r>
            <a:endPar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IDI quote" descr="IDI quotes:&#10;1. person with multiple severe disabilities, male, 42 years old: “No matter how much the state can give, I am now satisfied. […] I want to work, […] to earn 3 million a month to support my mom.”&#10;2. Male PWD with monthly income of 4 million VND: &quot;For example, if I want to [...] buy something, I also have money, I don't have to wait for anyone to tell me what to do.&quot;&#10;3. Local Labor, War Invalids and Social Affairs Officer: &quot;The ultimate wish of people with disabilities is to integrate into the community in all economic, natural and social sector[...] ”">
            <a:extLst>
              <a:ext uri="{FF2B5EF4-FFF2-40B4-BE49-F238E27FC236}">
                <a16:creationId xmlns:a16="http://schemas.microsoft.com/office/drawing/2014/main" id="{ADFB31FA-BA52-4B21-631D-32C7D9BA5BD4}"/>
              </a:ext>
            </a:extLst>
          </p:cNvPr>
          <p:cNvGrpSpPr/>
          <p:nvPr/>
        </p:nvGrpSpPr>
        <p:grpSpPr>
          <a:xfrm>
            <a:off x="6633529" y="1810624"/>
            <a:ext cx="5069358" cy="4181548"/>
            <a:chOff x="133350" y="161925"/>
            <a:chExt cx="4316347" cy="1341790"/>
          </a:xfrm>
        </p:grpSpPr>
        <p:sp>
          <p:nvSpPr>
            <p:cNvPr id="10" name="Text Box ">
              <a:extLst>
                <a:ext uri="{FF2B5EF4-FFF2-40B4-BE49-F238E27FC236}">
                  <a16:creationId xmlns:a16="http://schemas.microsoft.com/office/drawing/2014/main" id="{5930B061-1941-1A40-45CE-29568138BC38}"/>
                </a:ext>
                <a:ext uri="{C183D7F6-B498-43B3-948B-1728B52AA6E4}">
                  <adec:decorative xmlns:adec="http://schemas.microsoft.com/office/drawing/2017/decorative" val="1"/>
                </a:ext>
              </a:extLst>
            </p:cNvPr>
            <p:cNvSpPr txBox="1">
              <a:spLocks noChangeArrowheads="1"/>
            </p:cNvSpPr>
            <p:nvPr/>
          </p:nvSpPr>
          <p:spPr bwMode="auto">
            <a:xfrm>
              <a:off x="133350" y="170382"/>
              <a:ext cx="4316347" cy="1333333"/>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rtl="0">
                <a:spcAft>
                  <a:spcPts val="600"/>
                </a:spcAft>
              </a:pP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“I’m satisfied with however much (allowance) the State can support</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 </a:t>
              </a:r>
              <a:r>
                <a:rPr lang="en-GB" sz="20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I want to work</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earning 3 million dongs per month to support my mum</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r" rtl="0">
                <a:spcAft>
                  <a:spcPts val="600"/>
                </a:spcAft>
              </a:pP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IDI male with Severe Multi-disabilities, 42 years old</a:t>
              </a:r>
            </a:p>
            <a:p>
              <a:pPr algn="r" rtl="0">
                <a:spcAft>
                  <a:spcPts val="600"/>
                </a:spcAft>
              </a:pPr>
              <a:endPar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gn="just">
                <a:lnSpc>
                  <a:spcPct val="112000"/>
                </a:lnSpc>
                <a:spcBef>
                  <a:spcPts val="600"/>
                </a:spcBef>
                <a:spcAft>
                  <a:spcPts val="600"/>
                </a:spcAft>
              </a:pP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a:t>
              </a:r>
              <a:r>
                <a:rPr lang="en-US" sz="1600" b="1"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In case I want to use something,</a:t>
              </a:r>
              <a:r>
                <a:rPr lang="en-US"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 in case I want to buy something</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 </a:t>
              </a:r>
              <a:r>
                <a:rPr lang="en-US" sz="2000" b="1"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I don’t have to rely on someone else</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a:t>
              </a:r>
              <a:r>
                <a:rPr lang="en-US"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a:t>
              </a:r>
            </a:p>
            <a:p>
              <a:pPr algn="r"/>
              <a:r>
                <a:rPr lang="en-US" sz="1400" b="1" i="1" dirty="0">
                  <a:latin typeface="Calibri" panose="020F0502020204030204" pitchFamily="34" charset="0"/>
                  <a:ea typeface="SimSun" panose="02010600030101010101" pitchFamily="2" charset="-122"/>
                  <a:cs typeface="Times New Roman" panose="02020603050405020304" pitchFamily="18" charset="0"/>
                </a:rPr>
                <a:t>IDI male PWD who earns 4 million VND a month</a:t>
              </a:r>
              <a:endParaRPr lang="en-GB" b="1" i="1" dirty="0">
                <a:effectLst/>
                <a:latin typeface="Calibri" panose="020F0502020204030204" pitchFamily="34" charset="0"/>
                <a:ea typeface="SimSun" panose="02010600030101010101" pitchFamily="2" charset="-122"/>
                <a:cs typeface="Times New Roman" panose="02020603050405020304" pitchFamily="18" charset="0"/>
              </a:endParaRPr>
            </a:p>
            <a:p>
              <a:pPr algn="r"/>
              <a:endParaRPr lang="en-GB" b="1" i="1" dirty="0">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2000"/>
                </a:lnSpc>
                <a:spcBef>
                  <a:spcPts val="600"/>
                </a:spcBef>
                <a:spcAft>
                  <a:spcPts val="600"/>
                </a:spcAft>
              </a:pPr>
              <a:r>
                <a:rPr lang="en-US"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a:t>
              </a:r>
              <a:r>
                <a:rPr lang="vi-VN"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The ultimate </a:t>
              </a:r>
              <a:r>
                <a:rPr lang="en-US"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desire of PWD is </a:t>
              </a:r>
              <a:r>
                <a:rPr lang="en-US" sz="16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to be</a:t>
              </a:r>
              <a:r>
                <a:rPr lang="en-US" sz="20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 included in their communities in all aspects: economic, environmental, social, </a:t>
              </a:r>
              <a:r>
                <a:rPr lang="en-US" sz="2000" b="1" i="1" dirty="0" err="1">
                  <a:solidFill>
                    <a:schemeClr val="accent1"/>
                  </a:solidFill>
                  <a:latin typeface="Calibri" panose="020F0502020204030204" pitchFamily="34" charset="0"/>
                  <a:ea typeface="SimSun" panose="02010600030101010101" pitchFamily="2" charset="-122"/>
                  <a:cs typeface="Times New Roman" panose="02020603050405020304" pitchFamily="18" charset="0"/>
                </a:rPr>
                <a:t>etc</a:t>
              </a:r>
              <a:r>
                <a:rPr lang="en-US" sz="16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a:t>
              </a:r>
              <a:endParaRPr lang="vi-VN"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endParaRPr>
            </a:p>
            <a:p>
              <a:pPr marL="0" marR="0" algn="r">
                <a:lnSpc>
                  <a:spcPct val="112000"/>
                </a:lnSpc>
                <a:spcBef>
                  <a:spcPts val="600"/>
                </a:spcBef>
                <a:spcAft>
                  <a:spcPts val="600"/>
                </a:spcAft>
              </a:pPr>
              <a:r>
                <a:rPr lang="en-US" sz="1400" b="1" i="1" dirty="0">
                  <a:effectLst/>
                  <a:latin typeface="Calibri" panose="020F0502020204030204" pitchFamily="34" charset="0"/>
                  <a:ea typeface="SimSun" panose="02010600030101010101" pitchFamily="2" charset="-122"/>
                  <a:cs typeface="Times New Roman" panose="02020603050405020304" pitchFamily="18" charset="0"/>
                </a:rPr>
                <a:t>IDI local </a:t>
              </a:r>
              <a:r>
                <a:rPr lang="vi-VN" sz="1400" b="1" i="1" dirty="0">
                  <a:effectLst/>
                  <a:latin typeface="Calibri" panose="020F0502020204030204" pitchFamily="34" charset="0"/>
                  <a:ea typeface="SimSun" panose="02010600030101010101" pitchFamily="2" charset="-122"/>
                  <a:cs typeface="Times New Roman" panose="02020603050405020304" pitchFamily="18" charset="0"/>
                </a:rPr>
                <a:t>Labor, Invalids &amp; Social </a:t>
              </a:r>
              <a:r>
                <a:rPr lang="en-US" sz="1400" b="1" i="1" dirty="0">
                  <a:effectLst/>
                  <a:latin typeface="Calibri" panose="020F0502020204030204" pitchFamily="34" charset="0"/>
                  <a:ea typeface="SimSun" panose="02010600030101010101" pitchFamily="2" charset="-122"/>
                  <a:cs typeface="Times New Roman" panose="02020603050405020304" pitchFamily="18" charset="0"/>
                </a:rPr>
                <a:t>Affairs (LISA) official</a:t>
              </a:r>
            </a:p>
            <a:p>
              <a:pPr marL="0" marR="0" algn="r">
                <a:lnSpc>
                  <a:spcPct val="112000"/>
                </a:lnSpc>
                <a:spcBef>
                  <a:spcPts val="600"/>
                </a:spcBef>
                <a:spcAft>
                  <a:spcPts val="600"/>
                </a:spcAft>
              </a:pPr>
              <a:endParaRPr lang="en-US" sz="1600" b="1" i="1" dirty="0"/>
            </a:p>
          </p:txBody>
        </p:sp>
        <p:cxnSp>
          <p:nvCxnSpPr>
            <p:cNvPr id="12" name="Delimiter">
              <a:extLst>
                <a:ext uri="{FF2B5EF4-FFF2-40B4-BE49-F238E27FC236}">
                  <a16:creationId xmlns:a16="http://schemas.microsoft.com/office/drawing/2014/main" id="{2DDC2F86-306C-35B7-0681-B79307EBFED2}"/>
                </a:ext>
                <a:ext uri="{C183D7F6-B498-43B3-948B-1728B52AA6E4}">
                  <adec:decorative xmlns:adec="http://schemas.microsoft.com/office/drawing/2017/decorative" val="1"/>
                </a:ext>
              </a:extLst>
            </p:cNvPr>
            <p:cNvCxnSpPr>
              <a:cxnSpLocks/>
            </p:cNvCxnSpPr>
            <p:nvPr/>
          </p:nvCxnSpPr>
          <p:spPr>
            <a:xfrm>
              <a:off x="133350" y="161925"/>
              <a:ext cx="1" cy="134179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2" name="Check 2">
            <a:extLst>
              <a:ext uri="{FF2B5EF4-FFF2-40B4-BE49-F238E27FC236}">
                <a16:creationId xmlns:a16="http://schemas.microsoft.com/office/drawing/2014/main" id="{C9A3626E-BC99-3A21-97F4-09E80E32C30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87201" y="1678405"/>
            <a:ext cx="317148" cy="317148"/>
          </a:xfrm>
          <a:prstGeom prst="rect">
            <a:avLst/>
          </a:prstGeom>
          <a:noFill/>
          <a:ln>
            <a:noFill/>
          </a:ln>
        </p:spPr>
      </p:pic>
      <p:pic>
        <p:nvPicPr>
          <p:cNvPr id="5" name="Check 2">
            <a:extLst>
              <a:ext uri="{FF2B5EF4-FFF2-40B4-BE49-F238E27FC236}">
                <a16:creationId xmlns:a16="http://schemas.microsoft.com/office/drawing/2014/main" id="{7B064AA4-AD5E-7F2E-3AC4-9B1B1DA4265F}"/>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87201" y="3561369"/>
            <a:ext cx="317148" cy="317148"/>
          </a:xfrm>
          <a:prstGeom prst="rect">
            <a:avLst/>
          </a:prstGeom>
          <a:noFill/>
          <a:ln>
            <a:noFill/>
          </a:ln>
        </p:spPr>
      </p:pic>
      <p:pic>
        <p:nvPicPr>
          <p:cNvPr id="7" name="Check 2">
            <a:extLst>
              <a:ext uri="{FF2B5EF4-FFF2-40B4-BE49-F238E27FC236}">
                <a16:creationId xmlns:a16="http://schemas.microsoft.com/office/drawing/2014/main" id="{E61996CD-6880-FEEE-8ABF-9BCE748DCE0C}"/>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487201" y="4620609"/>
            <a:ext cx="317148" cy="317148"/>
          </a:xfrm>
          <a:prstGeom prst="rect">
            <a:avLst/>
          </a:prstGeom>
          <a:noFill/>
          <a:ln>
            <a:noFill/>
          </a:ln>
        </p:spPr>
      </p:pic>
      <p:sp>
        <p:nvSpPr>
          <p:cNvPr id="3" name="Commentary">
            <a:extLst>
              <a:ext uri="{FF2B5EF4-FFF2-40B4-BE49-F238E27FC236}">
                <a16:creationId xmlns:a16="http://schemas.microsoft.com/office/drawing/2014/main" id="{E2786ECB-75D8-A976-6FB0-305618F1BD46}"/>
              </a:ext>
            </a:extLst>
          </p:cNvPr>
          <p:cNvSpPr/>
          <p:nvPr/>
        </p:nvSpPr>
        <p:spPr>
          <a:xfrm>
            <a:off x="1501349" y="2565967"/>
            <a:ext cx="4126526" cy="867631"/>
          </a:xfrm>
          <a:prstGeom prst="roundRect">
            <a:avLst/>
          </a:prstGeom>
          <a:no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spcBef>
                <a:spcPts val="600"/>
              </a:spcBef>
            </a:pPr>
            <a:r>
              <a:rPr lang="en-GB" sz="2000" dirty="0">
                <a:latin typeface="Calibri" panose="020F0502020204030204" pitchFamily="34" charset="0"/>
                <a:ea typeface="Calibri" panose="020F0502020204030204" pitchFamily="34" charset="0"/>
                <a:cs typeface="Calibri" panose="020F0502020204030204" pitchFamily="34" charset="0"/>
              </a:rPr>
              <a:t>Average minimum expense need: </a:t>
            </a:r>
          </a:p>
          <a:p>
            <a:pPr algn="ctr">
              <a:spcBef>
                <a:spcPts val="600"/>
              </a:spcBef>
            </a:pPr>
            <a:r>
              <a:rPr lang="en-GB"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1,500,000</a:t>
            </a:r>
            <a:r>
              <a:rPr lang="en-GB" sz="2000" dirty="0">
                <a:latin typeface="Calibri" panose="020F0502020204030204" pitchFamily="34" charset="0"/>
                <a:ea typeface="Calibri" panose="020F0502020204030204" pitchFamily="34" charset="0"/>
                <a:cs typeface="Calibri" panose="020F0502020204030204" pitchFamily="34" charset="0"/>
              </a:rPr>
              <a:t> VND.</a:t>
            </a:r>
          </a:p>
        </p:txBody>
      </p:sp>
    </p:spTree>
    <p:extLst>
      <p:ext uri="{BB962C8B-B14F-4D97-AF65-F5344CB8AC3E}">
        <p14:creationId xmlns:p14="http://schemas.microsoft.com/office/powerpoint/2010/main" val="424060396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pPr marL="0" marR="0" lvl="0" indent="0" algn="ctr" rtl="0">
                <a:lnSpc>
                  <a:spcPct val="100000"/>
                </a:lnSpc>
                <a:spcBef>
                  <a:spcPts val="0"/>
                </a:spcBef>
                <a:spcAft>
                  <a:spcPts val="0"/>
                </a:spcAft>
                <a:buClr>
                  <a:schemeClr val="lt1"/>
                </a:buClr>
                <a:buSzPts val="1200"/>
                <a:buFont typeface="Quattrocento Sans"/>
                <a:buNone/>
              </a:pPr>
              <a:t>17</a:t>
            </a:fld>
            <a:endParaRPr sz="1200" b="0" i="0" u="none" strike="noStrike" cap="none">
              <a:solidFill>
                <a:schemeClr val="lt1"/>
              </a:solidFill>
              <a:latin typeface="Quattrocento Sans"/>
              <a:ea typeface="Quattrocento Sans"/>
              <a:cs typeface="Quattrocento Sans"/>
              <a:sym typeface="Quattrocento Sans"/>
            </a:endParaRPr>
          </a:p>
        </p:txBody>
      </p:sp>
      <p:sp>
        <p:nvSpPr>
          <p:cNvPr id="12" name="Decor">
            <a:extLst>
              <a:ext uri="{FF2B5EF4-FFF2-40B4-BE49-F238E27FC236}">
                <a16:creationId xmlns:a16="http://schemas.microsoft.com/office/drawing/2014/main" id="{1EDC3B97-F7FB-36EF-FAA1-36C3E221809C}"/>
              </a:ext>
              <a:ext uri="{C183D7F6-B498-43B3-948B-1728B52AA6E4}">
                <adec:decorative xmlns:adec="http://schemas.microsoft.com/office/drawing/2017/decorative" val="1"/>
              </a:ext>
            </a:extLst>
          </p:cNvPr>
          <p:cNvSpPr/>
          <p:nvPr/>
        </p:nvSpPr>
        <p:spPr>
          <a:xfrm>
            <a:off x="545521" y="694870"/>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Slide title" descr="Tiêu đề slide: KHẢ NĂNG TIẾP CẬN THỦ TỤC HÀNH CHÍNH CÔNG&#10;">
            <a:extLst>
              <a:ext uri="{FF2B5EF4-FFF2-40B4-BE49-F238E27FC236}">
                <a16:creationId xmlns:a16="http://schemas.microsoft.com/office/drawing/2014/main" id="{658A435D-5824-7023-D8A0-83829A0B6E02}"/>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ACCESSIBILITY OF PUBLIC ADMINISTRATIVE PROCEDURES</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3" name="Sub-heading">
            <a:extLst>
              <a:ext uri="{FF2B5EF4-FFF2-40B4-BE49-F238E27FC236}">
                <a16:creationId xmlns:a16="http://schemas.microsoft.com/office/drawing/2014/main" id="{EB1D71BC-A961-E7F9-4E40-A4A898A49B3D}"/>
              </a:ext>
            </a:extLst>
          </p:cNvPr>
          <p:cNvSpPr txBox="1">
            <a:spLocks noGrp="1"/>
          </p:cNvSpPr>
          <p:nvPr>
            <p:ph type="title" idx="4294967295"/>
          </p:nvPr>
        </p:nvSpPr>
        <p:spPr>
          <a:xfrm>
            <a:off x="545521" y="1235601"/>
            <a:ext cx="5550479"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rtl="0">
              <a:lnSpc>
                <a:spcPct val="100000"/>
              </a:lnSpc>
              <a:spcBef>
                <a:spcPts val="0"/>
              </a:spcBef>
              <a:spcAft>
                <a:spcPts val="0"/>
              </a:spcAft>
              <a:buClr>
                <a:srgbClr val="4E617A"/>
              </a:buClr>
              <a:buSzPts val="1800"/>
              <a:buFont typeface="Calibri"/>
              <a:buNone/>
            </a:pPr>
            <a:r>
              <a:rPr lang="en-GB" sz="1800" b="1" dirty="0">
                <a:solidFill>
                  <a:srgbClr val="4E617A"/>
                </a:solidFill>
                <a:latin typeface="Calibri"/>
                <a:ea typeface="Calibri"/>
                <a:cs typeface="Calibri"/>
                <a:sym typeface="Calibri"/>
              </a:rPr>
              <a:t>RECAPS </a:t>
            </a: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AND RECOMMENDATIONS</a:t>
            </a:r>
            <a:endParaRPr lang="en-GB" sz="1400" b="0" i="0" u="none" strike="noStrike" cap="none" dirty="0">
              <a:solidFill>
                <a:srgbClr val="000000"/>
              </a:solidFill>
              <a:latin typeface="Arial"/>
              <a:ea typeface="Arial"/>
              <a:cs typeface="Arial"/>
              <a:sym typeface="Arial"/>
            </a:endParaRPr>
          </a:p>
        </p:txBody>
      </p:sp>
      <p:sp>
        <p:nvSpPr>
          <p:cNvPr id="18" name="Box 1">
            <a:extLst>
              <a:ext uri="{FF2B5EF4-FFF2-40B4-BE49-F238E27FC236}">
                <a16:creationId xmlns:a16="http://schemas.microsoft.com/office/drawing/2014/main" id="{1F5C14A9-31C2-3988-5A8A-26AB4F224471}"/>
              </a:ext>
              <a:ext uri="{C183D7F6-B498-43B3-948B-1728B52AA6E4}">
                <adec:decorative xmlns:adec="http://schemas.microsoft.com/office/drawing/2017/decorative" val="1"/>
              </a:ext>
            </a:extLst>
          </p:cNvPr>
          <p:cNvSpPr/>
          <p:nvPr/>
        </p:nvSpPr>
        <p:spPr>
          <a:xfrm>
            <a:off x="488897" y="1773836"/>
            <a:ext cx="3519954" cy="4755981"/>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pic>
        <p:nvPicPr>
          <p:cNvPr id="24" name="Illust 1">
            <a:extLst>
              <a:ext uri="{FF2B5EF4-FFF2-40B4-BE49-F238E27FC236}">
                <a16:creationId xmlns:a16="http://schemas.microsoft.com/office/drawing/2014/main" id="{41A5947A-AB61-F163-672D-211AD00C12E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7592" y="1940128"/>
            <a:ext cx="762000" cy="762000"/>
          </a:xfrm>
          <a:prstGeom prst="rect">
            <a:avLst/>
          </a:prstGeom>
        </p:spPr>
      </p:pic>
      <p:sp>
        <p:nvSpPr>
          <p:cNvPr id="19" name="Point 1">
            <a:extLst>
              <a:ext uri="{FF2B5EF4-FFF2-40B4-BE49-F238E27FC236}">
                <a16:creationId xmlns:a16="http://schemas.microsoft.com/office/drawing/2014/main" id="{98B7342F-B77E-4ECD-975A-8FE05D98AFFE}"/>
              </a:ext>
            </a:extLst>
          </p:cNvPr>
          <p:cNvSpPr txBox="1"/>
          <p:nvPr/>
        </p:nvSpPr>
        <p:spPr>
          <a:xfrm>
            <a:off x="1253764" y="1912416"/>
            <a:ext cx="2544318" cy="14772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a:solidFill>
                  <a:srgbClr val="131313"/>
                </a:solidFill>
                <a:latin typeface="Calibri"/>
                <a:ea typeface="Calibri"/>
                <a:cs typeface="Calibri"/>
                <a:sym typeface="Calibri"/>
              </a:rPr>
              <a:t>DC procedures are still complicated and unclear – </a:t>
            </a:r>
            <a:r>
              <a:rPr lang="en-GB" sz="1800" dirty="0">
                <a:solidFill>
                  <a:srgbClr val="131313"/>
                </a:solidFill>
                <a:latin typeface="Calibri"/>
                <a:ea typeface="Calibri"/>
                <a:cs typeface="Calibri"/>
                <a:sym typeface="Calibri"/>
              </a:rPr>
              <a:t>Updated guidelines and procedures are necessary to:</a:t>
            </a:r>
            <a:endParaRPr sz="1800" i="0" u="none" strike="noStrike" cap="none" dirty="0">
              <a:solidFill>
                <a:srgbClr val="000000"/>
              </a:solidFill>
              <a:latin typeface="Arial"/>
              <a:ea typeface="Arial"/>
              <a:cs typeface="Arial"/>
              <a:sym typeface="Arial"/>
            </a:endParaRPr>
          </a:p>
        </p:txBody>
      </p:sp>
      <p:pic>
        <p:nvPicPr>
          <p:cNvPr id="21" name="Check 11">
            <a:extLst>
              <a:ext uri="{FF2B5EF4-FFF2-40B4-BE49-F238E27FC236}">
                <a16:creationId xmlns:a16="http://schemas.microsoft.com/office/drawing/2014/main" id="{E9FC466C-F0EB-238C-BC36-D99F3A484A38}"/>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9545" y="3511886"/>
            <a:ext cx="317148" cy="317148"/>
          </a:xfrm>
          <a:prstGeom prst="rect">
            <a:avLst/>
          </a:prstGeom>
          <a:noFill/>
          <a:ln>
            <a:noFill/>
          </a:ln>
        </p:spPr>
      </p:pic>
      <p:sp>
        <p:nvSpPr>
          <p:cNvPr id="20" name="Proposal 11">
            <a:extLst>
              <a:ext uri="{FF2B5EF4-FFF2-40B4-BE49-F238E27FC236}">
                <a16:creationId xmlns:a16="http://schemas.microsoft.com/office/drawing/2014/main" id="{A7098493-1A12-2A8D-9B79-CDB1B0E475C6}"/>
              </a:ext>
            </a:extLst>
          </p:cNvPr>
          <p:cNvSpPr txBox="1"/>
          <p:nvPr/>
        </p:nvSpPr>
        <p:spPr>
          <a:xfrm>
            <a:off x="936693" y="3501203"/>
            <a:ext cx="2832255"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Reduce DC processing time.</a:t>
            </a:r>
            <a:endParaRPr sz="1600" b="0" i="0" u="none" strike="noStrike" cap="none" dirty="0">
              <a:solidFill>
                <a:srgbClr val="131313"/>
              </a:solidFill>
              <a:latin typeface="Calibri"/>
              <a:ea typeface="Calibri"/>
              <a:cs typeface="Calibri"/>
              <a:sym typeface="Calibri"/>
            </a:endParaRPr>
          </a:p>
        </p:txBody>
      </p:sp>
      <p:pic>
        <p:nvPicPr>
          <p:cNvPr id="22" name="Check 12">
            <a:extLst>
              <a:ext uri="{FF2B5EF4-FFF2-40B4-BE49-F238E27FC236}">
                <a16:creationId xmlns:a16="http://schemas.microsoft.com/office/drawing/2014/main" id="{8A4DC124-9272-DDF8-F22F-56C67F2B4BBB}"/>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1752" y="3908138"/>
            <a:ext cx="317148" cy="317148"/>
          </a:xfrm>
          <a:prstGeom prst="rect">
            <a:avLst/>
          </a:prstGeom>
          <a:noFill/>
          <a:ln>
            <a:noFill/>
          </a:ln>
        </p:spPr>
      </p:pic>
      <p:sp>
        <p:nvSpPr>
          <p:cNvPr id="23" name="Proposal 12">
            <a:extLst>
              <a:ext uri="{FF2B5EF4-FFF2-40B4-BE49-F238E27FC236}">
                <a16:creationId xmlns:a16="http://schemas.microsoft.com/office/drawing/2014/main" id="{E8F9695B-63C5-B9E8-07A2-1F5A8F5AA35B}"/>
              </a:ext>
            </a:extLst>
          </p:cNvPr>
          <p:cNvSpPr txBox="1"/>
          <p:nvPr/>
        </p:nvSpPr>
        <p:spPr>
          <a:xfrm>
            <a:off x="939072" y="3907789"/>
            <a:ext cx="2859010" cy="1569620"/>
          </a:xfrm>
          <a:prstGeom prst="rect">
            <a:avLst/>
          </a:prstGeom>
          <a:noFill/>
          <a:ln>
            <a:noFill/>
          </a:ln>
        </p:spPr>
        <p:txBody>
          <a:bodyPr spcFirstLastPara="1" wrap="square" lIns="91425" tIns="45700" rIns="91425" bIns="45700" anchor="t" anchorCtr="0">
            <a:spAutoFit/>
          </a:bodyPr>
          <a:lstStyle/>
          <a:p>
            <a:pPr algn="just">
              <a:buSzPts val="1490"/>
            </a:pPr>
            <a:r>
              <a:rPr lang="en-US" sz="1600" dirty="0">
                <a:solidFill>
                  <a:srgbClr val="131313"/>
                </a:solidFill>
                <a:latin typeface="Calibri"/>
                <a:ea typeface="Calibri"/>
                <a:cs typeface="Calibri"/>
                <a:sym typeface="Calibri"/>
              </a:rPr>
              <a:t>Certification of types and severity of disability should be more understandable and reasonable for DC committee members without healthcare expertise.</a:t>
            </a:r>
            <a:endParaRPr sz="1600" b="0" i="0" u="none" strike="noStrike" cap="none" dirty="0">
              <a:solidFill>
                <a:srgbClr val="131313"/>
              </a:solidFill>
              <a:latin typeface="Calibri"/>
              <a:ea typeface="Calibri"/>
              <a:cs typeface="Calibri"/>
              <a:sym typeface="Calibri"/>
            </a:endParaRPr>
          </a:p>
        </p:txBody>
      </p:sp>
      <p:sp>
        <p:nvSpPr>
          <p:cNvPr id="5" name="Box 2">
            <a:extLst>
              <a:ext uri="{FF2B5EF4-FFF2-40B4-BE49-F238E27FC236}">
                <a16:creationId xmlns:a16="http://schemas.microsoft.com/office/drawing/2014/main" id="{446AF7DF-7FAD-A65B-7443-220BF3E5F37D}"/>
              </a:ext>
              <a:ext uri="{C183D7F6-B498-43B3-948B-1728B52AA6E4}">
                <adec:decorative xmlns:adec="http://schemas.microsoft.com/office/drawing/2017/decorative" val="1"/>
              </a:ext>
            </a:extLst>
          </p:cNvPr>
          <p:cNvSpPr/>
          <p:nvPr/>
        </p:nvSpPr>
        <p:spPr>
          <a:xfrm>
            <a:off x="4336023" y="1794249"/>
            <a:ext cx="3519954" cy="475598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sp>
        <p:nvSpPr>
          <p:cNvPr id="4" name="Proposal 11">
            <a:extLst>
              <a:ext uri="{FF2B5EF4-FFF2-40B4-BE49-F238E27FC236}">
                <a16:creationId xmlns:a16="http://schemas.microsoft.com/office/drawing/2014/main" id="{1E379CBC-FD28-CAEE-BD88-B730AE926C14}"/>
              </a:ext>
            </a:extLst>
          </p:cNvPr>
          <p:cNvSpPr txBox="1"/>
          <p:nvPr/>
        </p:nvSpPr>
        <p:spPr>
          <a:xfrm>
            <a:off x="883849" y="5405689"/>
            <a:ext cx="2871722"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Raise awareness of both officials and PWD of the importance of the DC process and DC ownership. </a:t>
            </a:r>
            <a:endParaRPr sz="1600" b="0" i="0" u="none" strike="noStrike" cap="none" dirty="0">
              <a:solidFill>
                <a:srgbClr val="131313"/>
              </a:solidFill>
              <a:latin typeface="Calibri"/>
              <a:ea typeface="Calibri"/>
              <a:cs typeface="Calibri"/>
              <a:sym typeface="Calibri"/>
            </a:endParaRPr>
          </a:p>
        </p:txBody>
      </p:sp>
      <p:sp>
        <p:nvSpPr>
          <p:cNvPr id="9" name="Point 2">
            <a:extLst>
              <a:ext uri="{FF2B5EF4-FFF2-40B4-BE49-F238E27FC236}">
                <a16:creationId xmlns:a16="http://schemas.microsoft.com/office/drawing/2014/main" id="{8BE3CBB4-0828-C4CA-90F9-E1E960509AA6}"/>
              </a:ext>
            </a:extLst>
          </p:cNvPr>
          <p:cNvSpPr txBox="1"/>
          <p:nvPr/>
        </p:nvSpPr>
        <p:spPr>
          <a:xfrm>
            <a:off x="5100533" y="1887427"/>
            <a:ext cx="2567364" cy="14772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800" b="1" dirty="0">
                <a:solidFill>
                  <a:srgbClr val="131313"/>
                </a:solidFill>
                <a:latin typeface="Calibri"/>
                <a:ea typeface="Calibri"/>
                <a:cs typeface="Calibri"/>
                <a:sym typeface="Calibri"/>
              </a:rPr>
              <a:t>Disability allowance and other social support do not yet meet accessibility needs of PWD</a:t>
            </a:r>
            <a:endParaRPr lang="en-US" sz="1800" b="1" i="0" u="none" strike="noStrike" cap="none" dirty="0">
              <a:solidFill>
                <a:srgbClr val="000000"/>
              </a:solidFill>
              <a:latin typeface="Arial"/>
              <a:ea typeface="Arial"/>
              <a:cs typeface="Arial"/>
              <a:sym typeface="Arial"/>
            </a:endParaRPr>
          </a:p>
        </p:txBody>
      </p:sp>
      <p:pic>
        <p:nvPicPr>
          <p:cNvPr id="11" name="Check 21">
            <a:extLst>
              <a:ext uri="{FF2B5EF4-FFF2-40B4-BE49-F238E27FC236}">
                <a16:creationId xmlns:a16="http://schemas.microsoft.com/office/drawing/2014/main" id="{C15B0F3B-E02E-8127-5C28-1EF40E8B5E7D}"/>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11915" y="3477896"/>
            <a:ext cx="317148" cy="317148"/>
          </a:xfrm>
          <a:prstGeom prst="rect">
            <a:avLst/>
          </a:prstGeom>
          <a:noFill/>
          <a:ln>
            <a:noFill/>
          </a:ln>
        </p:spPr>
      </p:pic>
      <p:sp>
        <p:nvSpPr>
          <p:cNvPr id="6" name="Proposal 21">
            <a:extLst>
              <a:ext uri="{FF2B5EF4-FFF2-40B4-BE49-F238E27FC236}">
                <a16:creationId xmlns:a16="http://schemas.microsoft.com/office/drawing/2014/main" id="{701DD07A-C9EA-552C-374C-0EFDA015641B}"/>
              </a:ext>
            </a:extLst>
          </p:cNvPr>
          <p:cNvSpPr txBox="1"/>
          <p:nvPr/>
        </p:nvSpPr>
        <p:spPr>
          <a:xfrm>
            <a:off x="4727834" y="3429000"/>
            <a:ext cx="3001669"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600" dirty="0">
                <a:solidFill>
                  <a:srgbClr val="131313"/>
                </a:solidFill>
                <a:latin typeface="Calibri"/>
                <a:ea typeface="Calibri"/>
                <a:cs typeface="Calibri"/>
                <a:sym typeface="Calibri"/>
              </a:rPr>
              <a:t>The average minimum demands for living expenses of PWD are higher than the current amount of disability allowance. </a:t>
            </a:r>
            <a:endParaRPr lang="en-US" sz="1600" b="0" i="0" u="none" strike="noStrike" cap="none" dirty="0">
              <a:solidFill>
                <a:srgbClr val="131313"/>
              </a:solidFill>
              <a:latin typeface="Calibri"/>
              <a:ea typeface="Calibri"/>
              <a:cs typeface="Calibri"/>
              <a:sym typeface="Calibri"/>
            </a:endParaRPr>
          </a:p>
        </p:txBody>
      </p:sp>
      <p:pic>
        <p:nvPicPr>
          <p:cNvPr id="27" name="Check 22">
            <a:extLst>
              <a:ext uri="{FF2B5EF4-FFF2-40B4-BE49-F238E27FC236}">
                <a16:creationId xmlns:a16="http://schemas.microsoft.com/office/drawing/2014/main" id="{0EAF11A4-3654-33CF-9B74-A5C5803AA98F}"/>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17116" y="4570464"/>
            <a:ext cx="317148" cy="317148"/>
          </a:xfrm>
          <a:prstGeom prst="rect">
            <a:avLst/>
          </a:prstGeom>
          <a:noFill/>
          <a:ln>
            <a:noFill/>
          </a:ln>
        </p:spPr>
      </p:pic>
      <p:sp>
        <p:nvSpPr>
          <p:cNvPr id="26" name="Proposal 22">
            <a:extLst>
              <a:ext uri="{FF2B5EF4-FFF2-40B4-BE49-F238E27FC236}">
                <a16:creationId xmlns:a16="http://schemas.microsoft.com/office/drawing/2014/main" id="{164ADDCB-0E43-9916-710E-B752F84489C1}"/>
              </a:ext>
            </a:extLst>
          </p:cNvPr>
          <p:cNvSpPr txBox="1"/>
          <p:nvPr/>
        </p:nvSpPr>
        <p:spPr>
          <a:xfrm>
            <a:off x="4734264" y="4510835"/>
            <a:ext cx="3001669"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600" dirty="0">
                <a:solidFill>
                  <a:srgbClr val="131313"/>
                </a:solidFill>
                <a:latin typeface="Calibri"/>
                <a:ea typeface="Calibri"/>
                <a:cs typeface="Calibri"/>
                <a:sym typeface="Calibri"/>
              </a:rPr>
              <a:t>PWD also wish to participate in the economy to generate their own income.</a:t>
            </a:r>
            <a:endParaRPr lang="en-US" sz="1600" b="0" i="0" u="none" strike="noStrike" cap="none" dirty="0">
              <a:solidFill>
                <a:srgbClr val="131313"/>
              </a:solidFill>
              <a:latin typeface="Calibri"/>
              <a:ea typeface="Calibri"/>
              <a:cs typeface="Calibri"/>
              <a:sym typeface="Calibri"/>
            </a:endParaRPr>
          </a:p>
        </p:txBody>
      </p:sp>
      <p:sp>
        <p:nvSpPr>
          <p:cNvPr id="15" name="Box 3">
            <a:extLst>
              <a:ext uri="{FF2B5EF4-FFF2-40B4-BE49-F238E27FC236}">
                <a16:creationId xmlns:a16="http://schemas.microsoft.com/office/drawing/2014/main" id="{D514638D-E661-4E5F-031D-0AB98A2657AE}"/>
              </a:ext>
              <a:ext uri="{C183D7F6-B498-43B3-948B-1728B52AA6E4}">
                <adec:decorative xmlns:adec="http://schemas.microsoft.com/office/drawing/2017/decorative" val="1"/>
              </a:ext>
            </a:extLst>
          </p:cNvPr>
          <p:cNvSpPr/>
          <p:nvPr/>
        </p:nvSpPr>
        <p:spPr>
          <a:xfrm>
            <a:off x="8176745" y="1773834"/>
            <a:ext cx="3519955" cy="4755983"/>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Arial"/>
              <a:ea typeface="Arial"/>
              <a:cs typeface="Arial"/>
              <a:sym typeface="Arial"/>
            </a:endParaRPr>
          </a:p>
        </p:txBody>
      </p:sp>
      <p:pic>
        <p:nvPicPr>
          <p:cNvPr id="30" name="Illust 3">
            <a:extLst>
              <a:ext uri="{FF2B5EF4-FFF2-40B4-BE49-F238E27FC236}">
                <a16:creationId xmlns:a16="http://schemas.microsoft.com/office/drawing/2014/main" id="{0BCC2C8C-7E4F-11E4-27E2-A500CA062B7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0843" y="1905395"/>
            <a:ext cx="783749" cy="783749"/>
          </a:xfrm>
          <a:prstGeom prst="rect">
            <a:avLst/>
          </a:prstGeom>
        </p:spPr>
      </p:pic>
      <p:sp>
        <p:nvSpPr>
          <p:cNvPr id="16" name="Point 3">
            <a:extLst>
              <a:ext uri="{FF2B5EF4-FFF2-40B4-BE49-F238E27FC236}">
                <a16:creationId xmlns:a16="http://schemas.microsoft.com/office/drawing/2014/main" id="{0FF5C113-BD93-DB8C-79A2-2D94120D48CD}"/>
              </a:ext>
            </a:extLst>
          </p:cNvPr>
          <p:cNvSpPr txBox="1"/>
          <p:nvPr/>
        </p:nvSpPr>
        <p:spPr>
          <a:xfrm>
            <a:off x="8947024" y="1942599"/>
            <a:ext cx="2565579"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800" b="1" dirty="0">
                <a:solidFill>
                  <a:srgbClr val="131313"/>
                </a:solidFill>
                <a:latin typeface="Calibri"/>
                <a:ea typeface="Calibri"/>
                <a:cs typeface="Calibri"/>
                <a:sym typeface="Calibri"/>
              </a:rPr>
              <a:t>Regulations on admin procedures for PWD in digital transformation are not yet </a:t>
            </a:r>
            <a:r>
              <a:rPr lang="en-US" sz="1800" b="1" i="0" u="none" strike="noStrike" cap="none" dirty="0">
                <a:solidFill>
                  <a:srgbClr val="131313"/>
                </a:solidFill>
                <a:latin typeface="Calibri"/>
                <a:ea typeface="Calibri"/>
                <a:cs typeface="Calibri"/>
                <a:sym typeface="Calibri"/>
              </a:rPr>
              <a:t>fle</a:t>
            </a:r>
            <a:r>
              <a:rPr lang="en-US" sz="1800" b="1" dirty="0">
                <a:solidFill>
                  <a:srgbClr val="131313"/>
                </a:solidFill>
                <a:latin typeface="Calibri"/>
                <a:ea typeface="Calibri"/>
                <a:cs typeface="Calibri"/>
                <a:sym typeface="Calibri"/>
              </a:rPr>
              <a:t>xible</a:t>
            </a:r>
            <a:endParaRPr lang="en-US" sz="1800" b="1" i="0" u="none" strike="noStrike" cap="none" dirty="0">
              <a:solidFill>
                <a:srgbClr val="131313"/>
              </a:solidFill>
              <a:latin typeface="Calibri"/>
              <a:ea typeface="Calibri"/>
              <a:cs typeface="Calibri"/>
              <a:sym typeface="Calibri"/>
            </a:endParaRPr>
          </a:p>
        </p:txBody>
      </p:sp>
      <p:pic>
        <p:nvPicPr>
          <p:cNvPr id="32" name="Check 31">
            <a:extLst>
              <a:ext uri="{FF2B5EF4-FFF2-40B4-BE49-F238E27FC236}">
                <a16:creationId xmlns:a16="http://schemas.microsoft.com/office/drawing/2014/main" id="{1AE5D941-B801-F447-D32A-2C715E764464}"/>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75569" y="3334604"/>
            <a:ext cx="317148" cy="317148"/>
          </a:xfrm>
          <a:prstGeom prst="rect">
            <a:avLst/>
          </a:prstGeom>
          <a:noFill/>
          <a:ln>
            <a:noFill/>
          </a:ln>
        </p:spPr>
      </p:pic>
      <p:sp>
        <p:nvSpPr>
          <p:cNvPr id="31" name="Proposal 31">
            <a:extLst>
              <a:ext uri="{FF2B5EF4-FFF2-40B4-BE49-F238E27FC236}">
                <a16:creationId xmlns:a16="http://schemas.microsoft.com/office/drawing/2014/main" id="{55FB4DE4-D10B-6B84-D7E4-872FF1A18C44}"/>
              </a:ext>
            </a:extLst>
          </p:cNvPr>
          <p:cNvSpPr txBox="1"/>
          <p:nvPr/>
        </p:nvSpPr>
        <p:spPr>
          <a:xfrm>
            <a:off x="8578579" y="3243322"/>
            <a:ext cx="3001669"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Consider challenges for PWD in accessing IT</a:t>
            </a:r>
            <a:r>
              <a:rPr lang="vi-VN" sz="1600" dirty="0">
                <a:solidFill>
                  <a:srgbClr val="131313"/>
                </a:solidFill>
                <a:latin typeface="Calibri"/>
                <a:ea typeface="Calibri"/>
                <a:cs typeface="Calibri"/>
                <a:sym typeface="Calibri"/>
              </a:rPr>
              <a:t>, </a:t>
            </a:r>
            <a:r>
              <a:rPr lang="en-GB" sz="1600" dirty="0">
                <a:solidFill>
                  <a:srgbClr val="131313"/>
                </a:solidFill>
                <a:latin typeface="Calibri"/>
                <a:ea typeface="Calibri"/>
                <a:cs typeface="Calibri"/>
                <a:sym typeface="Calibri"/>
              </a:rPr>
              <a:t>and have suitable procedural mechanisms for them</a:t>
            </a:r>
            <a:r>
              <a:rPr lang="vi-VN" sz="1600" dirty="0">
                <a:solidFill>
                  <a:srgbClr val="131313"/>
                </a:solidFill>
                <a:latin typeface="Calibri"/>
                <a:ea typeface="Calibri"/>
                <a:cs typeface="Calibri"/>
                <a:sym typeface="Calibri"/>
              </a:rPr>
              <a:t>. </a:t>
            </a:r>
            <a:endParaRPr sz="1600" b="0" i="0" u="none" strike="noStrike" cap="none" dirty="0">
              <a:solidFill>
                <a:srgbClr val="131313"/>
              </a:solidFill>
              <a:latin typeface="Calibri"/>
              <a:ea typeface="Calibri"/>
              <a:cs typeface="Calibri"/>
              <a:sym typeface="Calibri"/>
            </a:endParaRPr>
          </a:p>
        </p:txBody>
      </p:sp>
      <p:pic>
        <p:nvPicPr>
          <p:cNvPr id="34" name="Check 32">
            <a:extLst>
              <a:ext uri="{FF2B5EF4-FFF2-40B4-BE49-F238E27FC236}">
                <a16:creationId xmlns:a16="http://schemas.microsoft.com/office/drawing/2014/main" id="{947C1236-D6A3-35D8-7430-D308D2687F80}"/>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66930" y="4158997"/>
            <a:ext cx="317148" cy="317148"/>
          </a:xfrm>
          <a:prstGeom prst="rect">
            <a:avLst/>
          </a:prstGeom>
          <a:noFill/>
          <a:ln>
            <a:noFill/>
          </a:ln>
        </p:spPr>
      </p:pic>
      <p:sp>
        <p:nvSpPr>
          <p:cNvPr id="33" name="Proposal 32">
            <a:extLst>
              <a:ext uri="{FF2B5EF4-FFF2-40B4-BE49-F238E27FC236}">
                <a16:creationId xmlns:a16="http://schemas.microsoft.com/office/drawing/2014/main" id="{4BD4E295-091D-9512-57ED-E50CBD935239}"/>
              </a:ext>
            </a:extLst>
          </p:cNvPr>
          <p:cNvSpPr txBox="1"/>
          <p:nvPr/>
        </p:nvSpPr>
        <p:spPr>
          <a:xfrm>
            <a:off x="8578579" y="4085068"/>
            <a:ext cx="3001669" cy="1323399"/>
          </a:xfrm>
          <a:prstGeom prst="rect">
            <a:avLst/>
          </a:prstGeom>
          <a:noFill/>
          <a:ln>
            <a:noFill/>
          </a:ln>
        </p:spPr>
        <p:txBody>
          <a:bodyPr spcFirstLastPara="1" wrap="square" lIns="91425" tIns="45700" rIns="91425" bIns="45700" anchor="t" anchorCtr="0">
            <a:spAutoFit/>
          </a:bodyPr>
          <a:lstStyle/>
          <a:p>
            <a:pPr algn="just">
              <a:buSzPts val="1490"/>
            </a:pPr>
            <a:r>
              <a:rPr lang="en-GB" sz="1600" dirty="0">
                <a:solidFill>
                  <a:srgbClr val="131313"/>
                </a:solidFill>
                <a:latin typeface="Calibri"/>
                <a:ea typeface="Calibri"/>
                <a:cs typeface="Calibri"/>
                <a:sym typeface="Calibri"/>
              </a:rPr>
              <a:t>Local officials need more capacity-building on knowledge and skills to communicate with</a:t>
            </a:r>
            <a:r>
              <a:rPr lang="vi-VN" sz="1600" dirty="0">
                <a:solidFill>
                  <a:srgbClr val="131313"/>
                </a:solidFill>
                <a:latin typeface="Calibri"/>
                <a:ea typeface="Calibri"/>
                <a:cs typeface="Calibri"/>
                <a:sym typeface="Calibri"/>
              </a:rPr>
              <a:t> </a:t>
            </a:r>
            <a:r>
              <a:rPr lang="en-GB" sz="1600" dirty="0">
                <a:solidFill>
                  <a:srgbClr val="131313"/>
                </a:solidFill>
                <a:latin typeface="Calibri"/>
                <a:ea typeface="Calibri"/>
                <a:cs typeface="Calibri"/>
                <a:sym typeface="Calibri"/>
              </a:rPr>
              <a:t>PWD</a:t>
            </a:r>
            <a:r>
              <a:rPr lang="vi-VN" sz="1600" dirty="0">
                <a:solidFill>
                  <a:srgbClr val="131313"/>
                </a:solidFill>
                <a:latin typeface="Calibri"/>
                <a:ea typeface="Calibri"/>
                <a:cs typeface="Calibri"/>
                <a:sym typeface="Calibri"/>
              </a:rPr>
              <a:t> </a:t>
            </a:r>
            <a:r>
              <a:rPr lang="en-GB" sz="1600" dirty="0">
                <a:solidFill>
                  <a:srgbClr val="131313"/>
                </a:solidFill>
                <a:latin typeface="Calibri"/>
                <a:ea typeface="Calibri"/>
                <a:cs typeface="Calibri"/>
                <a:sym typeface="Calibri"/>
              </a:rPr>
              <a:t>to support them more dedicatedly and effectively</a:t>
            </a:r>
            <a:r>
              <a:rPr lang="vi-VN" sz="1600" dirty="0">
                <a:solidFill>
                  <a:srgbClr val="131313"/>
                </a:solidFill>
                <a:latin typeface="Calibri"/>
                <a:ea typeface="Calibri"/>
                <a:cs typeface="Calibri"/>
                <a:sym typeface="Calibri"/>
              </a:rPr>
              <a:t>.</a:t>
            </a:r>
            <a:endParaRPr lang="vi-VN" sz="1600" b="0" i="0" u="none" strike="noStrike" cap="none" dirty="0">
              <a:solidFill>
                <a:srgbClr val="131313"/>
              </a:solidFill>
              <a:latin typeface="Calibri"/>
              <a:ea typeface="Calibri"/>
              <a:cs typeface="Calibri"/>
              <a:sym typeface="Calibri"/>
            </a:endParaRPr>
          </a:p>
        </p:txBody>
      </p:sp>
      <p:sp>
        <p:nvSpPr>
          <p:cNvPr id="35" name="Proposal 33">
            <a:extLst>
              <a:ext uri="{FF2B5EF4-FFF2-40B4-BE49-F238E27FC236}">
                <a16:creationId xmlns:a16="http://schemas.microsoft.com/office/drawing/2014/main" id="{960096DA-757E-D9FF-E72D-99F0DC4369B5}"/>
              </a:ext>
            </a:extLst>
          </p:cNvPr>
          <p:cNvSpPr txBox="1"/>
          <p:nvPr/>
        </p:nvSpPr>
        <p:spPr>
          <a:xfrm>
            <a:off x="8578579" y="5390210"/>
            <a:ext cx="3001669" cy="1077178"/>
          </a:xfrm>
          <a:prstGeom prst="rect">
            <a:avLst/>
          </a:prstGeom>
          <a:noFill/>
          <a:ln>
            <a:noFill/>
          </a:ln>
        </p:spPr>
        <p:txBody>
          <a:bodyPr spcFirstLastPara="1" wrap="square" lIns="91425" tIns="45700" rIns="91425" bIns="45700" anchor="t" anchorCtr="0">
            <a:spAutoFit/>
          </a:bodyPr>
          <a:lstStyle/>
          <a:p>
            <a:pPr algn="just">
              <a:buSzPts val="1490"/>
            </a:pPr>
            <a:r>
              <a:rPr lang="en-GB" sz="1600" dirty="0">
                <a:solidFill>
                  <a:srgbClr val="131313"/>
                </a:solidFill>
                <a:latin typeface="Calibri"/>
                <a:ea typeface="Calibri"/>
                <a:cs typeface="Calibri"/>
                <a:sym typeface="Calibri"/>
              </a:rPr>
              <a:t>Better emphasize </a:t>
            </a:r>
            <a:r>
              <a:rPr lang="en-GB" sz="1600" b="1" dirty="0">
                <a:solidFill>
                  <a:srgbClr val="131313"/>
                </a:solidFill>
                <a:latin typeface="Calibri"/>
                <a:ea typeface="Calibri"/>
                <a:cs typeface="Calibri"/>
                <a:sym typeface="Calibri"/>
              </a:rPr>
              <a:t>the roles of local OPDs </a:t>
            </a:r>
            <a:r>
              <a:rPr lang="en-GB" sz="1600" dirty="0">
                <a:solidFill>
                  <a:srgbClr val="131313"/>
                </a:solidFill>
                <a:latin typeface="Calibri"/>
                <a:ea typeface="Calibri"/>
                <a:cs typeface="Calibri"/>
                <a:sym typeface="Calibri"/>
              </a:rPr>
              <a:t>in helping PWD</a:t>
            </a:r>
            <a:r>
              <a:rPr lang="vi-VN" sz="1600" dirty="0">
                <a:solidFill>
                  <a:srgbClr val="131313"/>
                </a:solidFill>
                <a:latin typeface="Calibri"/>
                <a:ea typeface="Calibri"/>
                <a:cs typeface="Calibri"/>
                <a:sym typeface="Calibri"/>
              </a:rPr>
              <a:t> </a:t>
            </a:r>
            <a:r>
              <a:rPr lang="en-GB" sz="1600" dirty="0">
                <a:solidFill>
                  <a:srgbClr val="131313"/>
                </a:solidFill>
                <a:latin typeface="Calibri"/>
                <a:ea typeface="Calibri"/>
                <a:cs typeface="Calibri"/>
                <a:sym typeface="Calibri"/>
              </a:rPr>
              <a:t>access information and implement PWD-related policies.</a:t>
            </a:r>
            <a:endParaRPr lang="vi-VN" sz="1600" b="0" i="0" u="none" strike="noStrike" cap="none" dirty="0">
              <a:solidFill>
                <a:srgbClr val="131313"/>
              </a:solidFill>
              <a:latin typeface="Calibri"/>
              <a:ea typeface="Calibri"/>
              <a:cs typeface="Calibri"/>
              <a:sym typeface="Calibri"/>
            </a:endParaRPr>
          </a:p>
        </p:txBody>
      </p:sp>
      <p:pic>
        <p:nvPicPr>
          <p:cNvPr id="2" name="Check 11">
            <a:extLst>
              <a:ext uri="{FF2B5EF4-FFF2-40B4-BE49-F238E27FC236}">
                <a16:creationId xmlns:a16="http://schemas.microsoft.com/office/drawing/2014/main" id="{0AA45424-AD56-E267-36BA-4955BDD5C712}"/>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4674" y="5433993"/>
            <a:ext cx="317148" cy="317148"/>
          </a:xfrm>
          <a:prstGeom prst="rect">
            <a:avLst/>
          </a:prstGeom>
          <a:noFill/>
          <a:ln>
            <a:noFill/>
          </a:ln>
        </p:spPr>
      </p:pic>
      <p:pic>
        <p:nvPicPr>
          <p:cNvPr id="8" name="Graphic 7">
            <a:extLst>
              <a:ext uri="{FF2B5EF4-FFF2-40B4-BE49-F238E27FC236}">
                <a16:creationId xmlns:a16="http://schemas.microsoft.com/office/drawing/2014/main" id="{55BEF233-E38B-9C04-DCA5-F6ED27E0EC5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9977" y="1931999"/>
            <a:ext cx="680556" cy="680556"/>
          </a:xfrm>
          <a:prstGeom prst="rect">
            <a:avLst/>
          </a:prstGeom>
        </p:spPr>
      </p:pic>
      <p:pic>
        <p:nvPicPr>
          <p:cNvPr id="10" name="Check 32">
            <a:extLst>
              <a:ext uri="{FF2B5EF4-FFF2-40B4-BE49-F238E27FC236}">
                <a16:creationId xmlns:a16="http://schemas.microsoft.com/office/drawing/2014/main" id="{E4E4FAC5-4390-189D-6FC0-42106857A69F}"/>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66930" y="5462205"/>
            <a:ext cx="317148" cy="317148"/>
          </a:xfrm>
          <a:prstGeom prst="rect">
            <a:avLst/>
          </a:prstGeom>
          <a:noFill/>
          <a:ln>
            <a:noFill/>
          </a:ln>
        </p:spPr>
      </p:pic>
    </p:spTree>
    <p:extLst>
      <p:ext uri="{BB962C8B-B14F-4D97-AF65-F5344CB8AC3E}">
        <p14:creationId xmlns:p14="http://schemas.microsoft.com/office/powerpoint/2010/main" val="265319081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18</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US" sz="2400" dirty="0">
                <a:solidFill>
                  <a:schemeClr val="dk2"/>
                </a:solidFill>
                <a:latin typeface="Calibri"/>
                <a:ea typeface="Calibri"/>
                <a:cs typeface="Calibri"/>
                <a:sym typeface="Calibri"/>
              </a:rPr>
              <a:t>DISABILITY INCLUSION IN PUBLIC SERVICES DELIVERY</a:t>
            </a:r>
            <a:endParaRPr sz="2400" dirty="0">
              <a:solidFill>
                <a:schemeClr val="dk2"/>
              </a:solidFill>
              <a:latin typeface="Calibri"/>
              <a:ea typeface="Calibri"/>
              <a:cs typeface="Calibri"/>
              <a:sym typeface="Calibri"/>
            </a:endParaRPr>
          </a:p>
        </p:txBody>
      </p:sp>
      <p:sp>
        <p:nvSpPr>
          <p:cNvPr id="3" name="Google Shape;747;p25">
            <a:extLst>
              <a:ext uri="{FF2B5EF4-FFF2-40B4-BE49-F238E27FC236}">
                <a16:creationId xmlns:a16="http://schemas.microsoft.com/office/drawing/2014/main" id="{51EF7D54-63B7-15A2-C1E2-16E30B268D19}"/>
              </a:ext>
              <a:ext uri="{C183D7F6-B498-43B3-948B-1728B52AA6E4}">
                <adec:decorative xmlns:adec="http://schemas.microsoft.com/office/drawing/2017/decorative" val="1"/>
              </a:ext>
            </a:extLst>
          </p:cNvPr>
          <p:cNvSpPr/>
          <p:nvPr/>
        </p:nvSpPr>
        <p:spPr>
          <a:xfrm>
            <a:off x="545521" y="2933594"/>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 uri="{C183D7F6-B498-43B3-948B-1728B52AA6E4}">
                <adec:decorative xmlns:adec="http://schemas.microsoft.com/office/drawing/2017/decorative" val="1"/>
              </a:ext>
            </a:extLst>
          </p:cNvPr>
          <p:cNvSpPr/>
          <p:nvPr/>
        </p:nvSpPr>
        <p:spPr>
          <a:xfrm>
            <a:off x="604680" y="2889869"/>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16402" y="2882547"/>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US" sz="1600" b="1" i="0" u="none" strike="noStrike" cap="none" dirty="0">
                <a:solidFill>
                  <a:srgbClr val="4E617A"/>
                </a:solidFill>
                <a:latin typeface="Calibri"/>
                <a:ea typeface="Arial"/>
                <a:cs typeface="Calibri"/>
                <a:sym typeface="Calibri"/>
              </a:rPr>
              <a:t>LOCAL PUBLIC HOSPITAL SERVICES</a:t>
            </a:r>
            <a:endParaRPr lang="vi-VN" sz="1400" b="0" i="0" u="none" strike="noStrike" cap="none" dirty="0">
              <a:solidFill>
                <a:srgbClr val="000000"/>
              </a:solidFill>
              <a:latin typeface="Arial"/>
              <a:ea typeface="Arial"/>
              <a:cs typeface="Arial"/>
              <a:sym typeface="Arial"/>
            </a:endParaRPr>
          </a:p>
        </p:txBody>
      </p:sp>
      <p:sp>
        <p:nvSpPr>
          <p:cNvPr id="755" name="Google Shape;755;p25">
            <a:extLst>
              <a:ext uri="{C183D7F6-B498-43B3-948B-1728B52AA6E4}">
                <adec:decorative xmlns:adec="http://schemas.microsoft.com/office/drawing/2017/decorative" val="1"/>
              </a:ext>
            </a:extLst>
          </p:cNvPr>
          <p:cNvSpPr/>
          <p:nvPr/>
        </p:nvSpPr>
        <p:spPr>
          <a:xfrm>
            <a:off x="545521" y="3582246"/>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6" name="Google Shape;756;p25">
            <a:extLst>
              <a:ext uri="{C183D7F6-B498-43B3-948B-1728B52AA6E4}">
                <adec:decorative xmlns:adec="http://schemas.microsoft.com/office/drawing/2017/decorative" val="1"/>
              </a:ext>
            </a:extLst>
          </p:cNvPr>
          <p:cNvSpPr/>
          <p:nvPr/>
        </p:nvSpPr>
        <p:spPr>
          <a:xfrm>
            <a:off x="604680" y="3538521"/>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7" name="Google Shape;757;p25"/>
          <p:cNvSpPr txBox="1"/>
          <p:nvPr/>
        </p:nvSpPr>
        <p:spPr>
          <a:xfrm>
            <a:off x="916402" y="3531199"/>
            <a:ext cx="6094520" cy="338514"/>
          </a:xfrm>
          <a:prstGeom prst="rect">
            <a:avLst/>
          </a:prstGeom>
          <a:noFill/>
          <a:ln>
            <a:noFill/>
          </a:ln>
        </p:spPr>
        <p:txBody>
          <a:bodyPr spcFirstLastPara="1" wrap="square" lIns="91425" tIns="45700" rIns="91425" bIns="45700" anchor="t" anchorCtr="0">
            <a:spAutoFit/>
          </a:bodyPr>
          <a:lstStyle/>
          <a:p>
            <a:pPr algn="just">
              <a:buClr>
                <a:srgbClr val="4E617A"/>
              </a:buClr>
              <a:buSzPts val="1600"/>
            </a:pPr>
            <a:r>
              <a:rPr lang="en-US" sz="1600" b="1" dirty="0">
                <a:solidFill>
                  <a:srgbClr val="4E617A"/>
                </a:solidFill>
                <a:latin typeface="Calibri"/>
                <a:cs typeface="Calibri"/>
                <a:sym typeface="Calibri"/>
              </a:rPr>
              <a:t>LOCAL PUBLIC REHABILITATION SERVICES</a:t>
            </a:r>
            <a:endParaRPr lang="vi-VN" sz="1600" b="1" i="0" u="none" strike="noStrike" cap="none" dirty="0">
              <a:solidFill>
                <a:srgbClr val="4E617A"/>
              </a:solidFill>
              <a:latin typeface="Calibri"/>
              <a:ea typeface="Calibri"/>
              <a:cs typeface="Calibri"/>
              <a:sym typeface="Calibri"/>
            </a:endParaRPr>
          </a:p>
        </p:txBody>
      </p:sp>
    </p:spTree>
    <p:extLst>
      <p:ext uri="{BB962C8B-B14F-4D97-AF65-F5344CB8AC3E}">
        <p14:creationId xmlns:p14="http://schemas.microsoft.com/office/powerpoint/2010/main" val="58834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3" name="Slide number">
            <a:extLst>
              <a:ext uri="{FF2B5EF4-FFF2-40B4-BE49-F238E27FC236}">
                <a16:creationId xmlns:a16="http://schemas.microsoft.com/office/drawing/2014/main" id="{C664E133-19EB-CCF5-B7AD-FB5A3066E5A9}"/>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19</a:t>
            </a:fld>
            <a:endParaRPr sz="1200" b="0" i="0" u="none" strike="noStrike" cap="none">
              <a:solidFill>
                <a:schemeClr val="lt1"/>
              </a:solidFill>
              <a:latin typeface="Quattrocento Sans"/>
              <a:ea typeface="Quattrocento Sans"/>
              <a:cs typeface="Quattrocento Sans"/>
              <a:sym typeface="Quattrocento Sans"/>
            </a:endParaRPr>
          </a:p>
        </p:txBody>
      </p:sp>
      <p:sp>
        <p:nvSpPr>
          <p:cNvPr id="1068"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9"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US" sz="2400" dirty="0">
                <a:solidFill>
                  <a:schemeClr val="dk2"/>
                </a:solidFill>
                <a:latin typeface="Calibri"/>
                <a:ea typeface="Calibri"/>
                <a:cs typeface="Calibri"/>
                <a:sym typeface="Calibri"/>
              </a:rPr>
              <a:t>DISABILITY INCLUSION IN PUBLIC SERVICES DELIVERY</a:t>
            </a:r>
            <a:endParaRPr sz="2400" dirty="0">
              <a:latin typeface="Calibri"/>
              <a:ea typeface="Calibri"/>
              <a:cs typeface="Calibri"/>
              <a:sym typeface="Calibri"/>
            </a:endParaRPr>
          </a:p>
        </p:txBody>
      </p:sp>
      <p:sp>
        <p:nvSpPr>
          <p:cNvPr id="1070" name="Sub-heading"/>
          <p:cNvSpPr txBox="1"/>
          <p:nvPr/>
        </p:nvSpPr>
        <p:spPr>
          <a:xfrm>
            <a:off x="545521" y="1215310"/>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US" sz="1800" b="1" i="0" u="none" strike="noStrike" cap="none" dirty="0">
                <a:solidFill>
                  <a:srgbClr val="4E617A"/>
                </a:solidFill>
                <a:latin typeface="Calibri"/>
                <a:ea typeface="Arial"/>
                <a:cs typeface="Calibri"/>
                <a:sym typeface="Calibri"/>
              </a:rPr>
              <a:t>QUALITY OF LOCAL PUBLIC HOSPITAL SERVICES</a:t>
            </a:r>
            <a:endParaRPr lang="vi-VN" sz="1600" b="0" i="0" u="none" strike="noStrike" cap="none" dirty="0">
              <a:solidFill>
                <a:srgbClr val="000000"/>
              </a:solidFill>
              <a:latin typeface="Arial"/>
              <a:ea typeface="Arial"/>
              <a:cs typeface="Arial"/>
              <a:sym typeface="Arial"/>
            </a:endParaRPr>
          </a:p>
        </p:txBody>
      </p:sp>
      <p:sp>
        <p:nvSpPr>
          <p:cNvPr id="6" name="Chart 2 title">
            <a:extLst>
              <a:ext uri="{FF2B5EF4-FFF2-40B4-BE49-F238E27FC236}">
                <a16:creationId xmlns:a16="http://schemas.microsoft.com/office/drawing/2014/main" id="{7ED3EC56-D4A4-1DF7-EEDB-F0EDB3DDEE6F}"/>
              </a:ext>
              <a:ext uri="{C183D7F6-B498-43B3-948B-1728B52AA6E4}">
                <adec:decorative xmlns:adec="http://schemas.microsoft.com/office/drawing/2017/decorative" val="1"/>
              </a:ext>
            </a:extLst>
          </p:cNvPr>
          <p:cNvSpPr txBox="1"/>
          <p:nvPr/>
        </p:nvSpPr>
        <p:spPr>
          <a:xfrm>
            <a:off x="4608210" y="1836416"/>
            <a:ext cx="6332528" cy="369291"/>
          </a:xfrm>
          <a:prstGeom prst="rect">
            <a:avLst/>
          </a:prstGeom>
          <a:noFill/>
          <a:ln>
            <a:noFill/>
          </a:ln>
        </p:spPr>
        <p:txBody>
          <a:bodyPr spcFirstLastPara="1" wrap="square" lIns="91425" tIns="45700" rIns="91425" bIns="45700" anchor="t" anchorCtr="0">
            <a:spAutoFit/>
          </a:bodyPr>
          <a:lstStyle/>
          <a:p>
            <a:pPr lvl="0" algn="ctr">
              <a:buSzPts val="1500"/>
            </a:pPr>
            <a:r>
              <a:rPr lang="en-US" sz="1800" b="1" dirty="0">
                <a:solidFill>
                  <a:schemeClr val="tx1"/>
                </a:solidFill>
                <a:latin typeface="Calibri"/>
                <a:ea typeface="Calibri"/>
                <a:cs typeface="Calibri"/>
                <a:sym typeface="Calibri"/>
              </a:rPr>
              <a:t>PWD’s rating of local public hospitals’ quality</a:t>
            </a:r>
          </a:p>
        </p:txBody>
      </p:sp>
      <p:graphicFrame>
        <p:nvGraphicFramePr>
          <p:cNvPr id="4" name="Chart 2" descr="Bar chart titled &quot;PWDs’ rating of local public hospitals’ quality&quot;. In particular, the three lower columns highlighted in red are Having elevator 49.0%&#10;Having accessible toilet 57.2%&#10;Having wheelchairs ramps 72.8%. The four higher columns highlighted in green are&#10;Reasonable waiting period 77.4%&#10;Do not have to pay bribery for better treatment 88.7%&#10;Reasonable expenses 88.8%&#10;Treated with respect 89.1%">
            <a:extLst>
              <a:ext uri="{FF2B5EF4-FFF2-40B4-BE49-F238E27FC236}">
                <a16:creationId xmlns:a16="http://schemas.microsoft.com/office/drawing/2014/main" id="{3C51E082-8BD9-BA6B-D849-376EACE71C78}"/>
              </a:ext>
            </a:extLst>
          </p:cNvPr>
          <p:cNvGraphicFramePr/>
          <p:nvPr>
            <p:extLst>
              <p:ext uri="{D42A27DB-BD31-4B8C-83A1-F6EECF244321}">
                <p14:modId xmlns:p14="http://schemas.microsoft.com/office/powerpoint/2010/main" val="1322375497"/>
              </p:ext>
            </p:extLst>
          </p:nvPr>
        </p:nvGraphicFramePr>
        <p:xfrm>
          <a:off x="3617259" y="2497559"/>
          <a:ext cx="8297238" cy="3930135"/>
        </p:xfrm>
        <a:graphic>
          <a:graphicData uri="http://schemas.openxmlformats.org/drawingml/2006/chart">
            <c:chart xmlns:c="http://schemas.openxmlformats.org/drawingml/2006/chart" xmlns:r="http://schemas.openxmlformats.org/officeDocument/2006/relationships" r:id="rId3"/>
          </a:graphicData>
        </a:graphic>
      </p:graphicFrame>
      <p:sp>
        <p:nvSpPr>
          <p:cNvPr id="7" name="Chart 2 commentary">
            <a:extLst>
              <a:ext uri="{FF2B5EF4-FFF2-40B4-BE49-F238E27FC236}">
                <a16:creationId xmlns:a16="http://schemas.microsoft.com/office/drawing/2014/main" id="{89447F72-EE54-FDB4-1016-BFC036A4F7B2}"/>
              </a:ext>
            </a:extLst>
          </p:cNvPr>
          <p:cNvSpPr txBox="1"/>
          <p:nvPr/>
        </p:nvSpPr>
        <p:spPr>
          <a:xfrm>
            <a:off x="867099" y="3563912"/>
            <a:ext cx="2640599" cy="1477328"/>
          </a:xfrm>
          <a:prstGeom prst="rect">
            <a:avLst/>
          </a:prstGeom>
          <a:noFill/>
        </p:spPr>
        <p:txBody>
          <a:bodyPr wrap="square" rtlCol="0">
            <a:spAutoFit/>
          </a:bodyPr>
          <a:lstStyle/>
          <a:p>
            <a:pPr algn="just"/>
            <a:r>
              <a:rPr lang="en-US" sz="1800" b="1" dirty="0">
                <a:solidFill>
                  <a:schemeClr val="tx1"/>
                </a:solidFill>
                <a:latin typeface="Calibri" panose="020F0502020204030204" pitchFamily="34" charset="0"/>
                <a:cs typeface="Calibri" panose="020F0502020204030204" pitchFamily="34" charset="0"/>
              </a:rPr>
              <a:t>Infrastructure </a:t>
            </a:r>
            <a:r>
              <a:rPr lang="en-US" sz="1800" dirty="0">
                <a:solidFill>
                  <a:schemeClr val="tx1"/>
                </a:solidFill>
                <a:latin typeface="Calibri" panose="020F0502020204030204" pitchFamily="34" charset="0"/>
                <a:cs typeface="Calibri" panose="020F0502020204030204" pitchFamily="34" charset="0"/>
              </a:rPr>
              <a:t>criteria are rated lower than criteria on </a:t>
            </a:r>
            <a:r>
              <a:rPr lang="vi-VN" sz="1800" b="1" dirty="0">
                <a:solidFill>
                  <a:schemeClr val="tx1"/>
                </a:solidFill>
                <a:latin typeface="Calibri" panose="020F0502020204030204" pitchFamily="34" charset="0"/>
                <a:cs typeface="Calibri" panose="020F0502020204030204" pitchFamily="34" charset="0"/>
              </a:rPr>
              <a:t>staff members’ attitude</a:t>
            </a:r>
            <a:r>
              <a:rPr lang="en-US" sz="1800"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waiting period</a:t>
            </a:r>
            <a:r>
              <a:rPr lang="vi-VN" sz="1800" dirty="0">
                <a:solidFill>
                  <a:schemeClr val="tx1"/>
                </a:solidFill>
                <a:latin typeface="Calibri" panose="020F0502020204030204" pitchFamily="34" charset="0"/>
                <a:cs typeface="Calibri" panose="020F0502020204030204" pitchFamily="34" charset="0"/>
              </a:rPr>
              <a:t>,</a:t>
            </a:r>
            <a:r>
              <a:rPr lang="en-US" sz="1800" dirty="0">
                <a:solidFill>
                  <a:schemeClr val="tx1"/>
                </a:solidFill>
                <a:latin typeface="Calibri" panose="020F0502020204030204" pitchFamily="34" charset="0"/>
                <a:cs typeface="Calibri" panose="020F0502020204030204" pitchFamily="34" charset="0"/>
              </a:rPr>
              <a:t> and </a:t>
            </a:r>
            <a:r>
              <a:rPr lang="en-US" sz="1800" b="1" dirty="0">
                <a:solidFill>
                  <a:schemeClr val="tx1"/>
                </a:solidFill>
                <a:latin typeface="Calibri" panose="020F0502020204030204" pitchFamily="34" charset="0"/>
                <a:cs typeface="Calibri" panose="020F0502020204030204" pitchFamily="34" charset="0"/>
              </a:rPr>
              <a:t>expenses</a:t>
            </a:r>
            <a:r>
              <a:rPr lang="en-US" sz="1800" dirty="0">
                <a:solidFill>
                  <a:schemeClr val="tx1"/>
                </a:solidFill>
                <a:latin typeface="Calibri" panose="020F0502020204030204" pitchFamily="34" charset="0"/>
                <a:cs typeface="Calibri" panose="020F0502020204030204" pitchFamily="34" charset="0"/>
              </a:rPr>
              <a:t>.</a:t>
            </a:r>
          </a:p>
        </p:txBody>
      </p:sp>
      <p:pic>
        <p:nvPicPr>
          <p:cNvPr id="10" name="Check 2">
            <a:extLst>
              <a:ext uri="{FF2B5EF4-FFF2-40B4-BE49-F238E27FC236}">
                <a16:creationId xmlns:a16="http://schemas.microsoft.com/office/drawing/2014/main" id="{34EE884B-441C-B1C3-A5D9-35812142368B}"/>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45521" y="3601513"/>
            <a:ext cx="321576" cy="3171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302"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 name="Decoration">
            <a:extLst>
              <a:ext uri="{FF2B5EF4-FFF2-40B4-BE49-F238E27FC236}">
                <a16:creationId xmlns:a16="http://schemas.microsoft.com/office/drawing/2014/main" id="{92AA6F06-5720-2D88-8D0D-ACD224C0094E}"/>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Quattrocento Sans"/>
              <a:buNone/>
            </a:pPr>
            <a:endParaRPr sz="1800" b="0" i="0" u="none" strike="noStrike" cap="none">
              <a:solidFill>
                <a:schemeClr val="lt1"/>
              </a:solidFill>
              <a:latin typeface="Calibri"/>
              <a:ea typeface="Calibri"/>
              <a:cs typeface="Calibri"/>
              <a:sym typeface="Calibri"/>
            </a:endParaRPr>
          </a:p>
        </p:txBody>
      </p:sp>
      <p:sp>
        <p:nvSpPr>
          <p:cNvPr id="8" name="Slide title" descr="INTRODUCTION">
            <a:extLst>
              <a:ext uri="{FF2B5EF4-FFF2-40B4-BE49-F238E27FC236}">
                <a16:creationId xmlns:a16="http://schemas.microsoft.com/office/drawing/2014/main" id="{F3BDB045-B290-06F7-73AB-2EE76CCA3244}"/>
              </a:ext>
            </a:extLst>
          </p:cNvPr>
          <p:cNvSpPr txBox="1">
            <a:spLocks noGrp="1"/>
          </p:cNvSpPr>
          <p:nvPr>
            <p:ph type="title" idx="4294967295"/>
          </p:nvPr>
        </p:nvSpPr>
        <p:spPr>
          <a:xfrm>
            <a:off x="613063" y="328180"/>
            <a:ext cx="8226135"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Quattrocento Sans"/>
              <a:buNone/>
              <a:tabLst/>
              <a:defRPr/>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INTRODUCTION</a:t>
            </a: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5" name="Google Shape;285;p2">
            <a:extLst>
              <a:ext uri="{C183D7F6-B498-43B3-948B-1728B52AA6E4}">
                <adec:decorative xmlns:adec="http://schemas.microsoft.com/office/drawing/2017/decorative" val="0"/>
              </a:ext>
            </a:extLst>
          </p:cNvPr>
          <p:cNvSpPr/>
          <p:nvPr/>
        </p:nvSpPr>
        <p:spPr>
          <a:xfrm>
            <a:off x="1249303" y="1890676"/>
            <a:ext cx="563331" cy="786542"/>
          </a:xfrm>
          <a:prstGeom prst="roundRect">
            <a:avLst>
              <a:gd name="adj" fmla="val 16667"/>
            </a:avLst>
          </a:prstGeom>
          <a:solidFill>
            <a:srgbClr val="034D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1</a:t>
            </a:r>
            <a:endParaRPr sz="1400" b="0" i="0" u="none" strike="noStrike" cap="none" dirty="0">
              <a:solidFill>
                <a:srgbClr val="000000"/>
              </a:solidFill>
              <a:latin typeface="Arial"/>
              <a:ea typeface="Arial"/>
              <a:cs typeface="Arial"/>
              <a:sym typeface="Arial"/>
            </a:endParaRPr>
          </a:p>
        </p:txBody>
      </p:sp>
      <p:sp>
        <p:nvSpPr>
          <p:cNvPr id="284" name="Google Shape;284;p2">
            <a:extLst>
              <a:ext uri="{C183D7F6-B498-43B3-948B-1728B52AA6E4}">
                <adec:decorative xmlns:adec="http://schemas.microsoft.com/office/drawing/2017/decorative" val="0"/>
              </a:ext>
            </a:extLst>
          </p:cNvPr>
          <p:cNvSpPr txBox="1"/>
          <p:nvPr/>
        </p:nvSpPr>
        <p:spPr>
          <a:xfrm>
            <a:off x="1925628" y="2098020"/>
            <a:ext cx="418077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2A2A2A"/>
                </a:solidFill>
                <a:latin typeface="Calibri"/>
                <a:ea typeface="Calibri"/>
                <a:cs typeface="Calibri"/>
                <a:sym typeface="Calibri"/>
              </a:rPr>
              <a:t>Introduction</a:t>
            </a:r>
            <a:endParaRPr sz="1800" b="0" i="0" u="none" strike="noStrike" cap="none" dirty="0">
              <a:solidFill>
                <a:srgbClr val="2A2A2A"/>
              </a:solidFill>
              <a:latin typeface="Calibri"/>
              <a:ea typeface="Calibri"/>
              <a:cs typeface="Calibri"/>
              <a:sym typeface="Calibri"/>
            </a:endParaRPr>
          </a:p>
        </p:txBody>
      </p:sp>
      <p:sp>
        <p:nvSpPr>
          <p:cNvPr id="288" name="Google Shape;288;p2">
            <a:extLst>
              <a:ext uri="{C183D7F6-B498-43B3-948B-1728B52AA6E4}">
                <adec:decorative xmlns:adec="http://schemas.microsoft.com/office/drawing/2017/decorative" val="0"/>
              </a:ext>
            </a:extLst>
          </p:cNvPr>
          <p:cNvSpPr/>
          <p:nvPr/>
        </p:nvSpPr>
        <p:spPr>
          <a:xfrm>
            <a:off x="1249303" y="3119104"/>
            <a:ext cx="561743" cy="790647"/>
          </a:xfrm>
          <a:prstGeom prst="roundRect">
            <a:avLst>
              <a:gd name="adj" fmla="val 16667"/>
            </a:avLst>
          </a:prstGeom>
          <a:solidFill>
            <a:srgbClr val="0464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2F2F2"/>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87" name="Google Shape;287;p2">
            <a:extLst>
              <a:ext uri="{C183D7F6-B498-43B3-948B-1728B52AA6E4}">
                <adec:decorative xmlns:adec="http://schemas.microsoft.com/office/drawing/2017/decorative" val="0"/>
              </a:ext>
            </a:extLst>
          </p:cNvPr>
          <p:cNvSpPr txBox="1"/>
          <p:nvPr/>
        </p:nvSpPr>
        <p:spPr>
          <a:xfrm>
            <a:off x="1915222" y="3329761"/>
            <a:ext cx="41807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2A2A2A"/>
                </a:solidFill>
                <a:latin typeface="Calibri"/>
                <a:ea typeface="Calibri"/>
                <a:cs typeface="Calibri"/>
                <a:sym typeface="Calibri"/>
              </a:rPr>
              <a:t>Overall characteristics of survey sample</a:t>
            </a:r>
          </a:p>
        </p:txBody>
      </p:sp>
      <p:sp>
        <p:nvSpPr>
          <p:cNvPr id="291" name="Google Shape;291;p2">
            <a:extLst>
              <a:ext uri="{C183D7F6-B498-43B3-948B-1728B52AA6E4}">
                <adec:decorative xmlns:adec="http://schemas.microsoft.com/office/drawing/2017/decorative" val="0"/>
              </a:ext>
            </a:extLst>
          </p:cNvPr>
          <p:cNvSpPr/>
          <p:nvPr/>
        </p:nvSpPr>
        <p:spPr>
          <a:xfrm>
            <a:off x="1249303" y="4351640"/>
            <a:ext cx="561743" cy="790647"/>
          </a:xfrm>
          <a:prstGeom prst="roundRect">
            <a:avLst>
              <a:gd name="adj" fmla="val 16667"/>
            </a:avLst>
          </a:prstGeom>
          <a:solidFill>
            <a:srgbClr val="068C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2F2F2"/>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90" name="Google Shape;290;p2">
            <a:extLst>
              <a:ext uri="{C183D7F6-B498-43B3-948B-1728B52AA6E4}">
                <adec:decorative xmlns:adec="http://schemas.microsoft.com/office/drawing/2017/decorative" val="0"/>
              </a:ext>
            </a:extLst>
          </p:cNvPr>
          <p:cNvSpPr txBox="1"/>
          <p:nvPr/>
        </p:nvSpPr>
        <p:spPr>
          <a:xfrm>
            <a:off x="1915222" y="4423814"/>
            <a:ext cx="4180773" cy="646290"/>
          </a:xfrm>
          <a:prstGeom prst="rect">
            <a:avLst/>
          </a:prstGeom>
          <a:noFill/>
          <a:ln>
            <a:noFill/>
          </a:ln>
        </p:spPr>
        <p:txBody>
          <a:bodyPr spcFirstLastPara="1" wrap="square" lIns="91425" tIns="45700" rIns="91425" bIns="45700" anchor="t" anchorCtr="0">
            <a:spAutoFit/>
          </a:bodyPr>
          <a:lstStyle/>
          <a:p>
            <a:pPr>
              <a:buSzPts val="1800"/>
            </a:pPr>
            <a:r>
              <a:rPr lang="en-US" sz="1800" dirty="0">
                <a:solidFill>
                  <a:srgbClr val="2A2A2A"/>
                </a:solidFill>
                <a:latin typeface="Calibri"/>
                <a:ea typeface="Calibri"/>
                <a:cs typeface="Calibri"/>
                <a:sym typeface="Calibri"/>
              </a:rPr>
              <a:t>Disability inclusion in public administrative procedures</a:t>
            </a:r>
            <a:endParaRPr lang="vi-VN" sz="1800" b="0" i="0" u="none" strike="noStrike" cap="none" dirty="0">
              <a:solidFill>
                <a:srgbClr val="2A2A2A"/>
              </a:solidFill>
              <a:latin typeface="Calibri"/>
              <a:ea typeface="Calibri"/>
              <a:cs typeface="Calibri"/>
              <a:sym typeface="Calibri"/>
            </a:endParaRPr>
          </a:p>
        </p:txBody>
      </p:sp>
      <p:sp>
        <p:nvSpPr>
          <p:cNvPr id="295" name="Google Shape;295;p2">
            <a:extLst>
              <a:ext uri="{C183D7F6-B498-43B3-948B-1728B52AA6E4}">
                <adec:decorative xmlns:adec="http://schemas.microsoft.com/office/drawing/2017/decorative" val="0"/>
              </a:ext>
            </a:extLst>
          </p:cNvPr>
          <p:cNvSpPr/>
          <p:nvPr/>
        </p:nvSpPr>
        <p:spPr>
          <a:xfrm>
            <a:off x="6529333" y="1887445"/>
            <a:ext cx="609271" cy="790434"/>
          </a:xfrm>
          <a:prstGeom prst="roundRect">
            <a:avLst>
              <a:gd name="adj" fmla="val 16667"/>
            </a:avLst>
          </a:prstGeom>
          <a:solidFill>
            <a:schemeClr val="bg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4</a:t>
            </a:r>
            <a:endParaRPr sz="1800" b="1" i="0" u="none" strike="noStrike" cap="none" dirty="0">
              <a:solidFill>
                <a:srgbClr val="F2F2F2"/>
              </a:solidFill>
              <a:latin typeface="Calibri"/>
              <a:ea typeface="Calibri"/>
              <a:cs typeface="Calibri"/>
              <a:sym typeface="Calibri"/>
            </a:endParaRPr>
          </a:p>
        </p:txBody>
      </p:sp>
      <p:sp>
        <p:nvSpPr>
          <p:cNvPr id="294" name="Google Shape;294;p2">
            <a:extLst>
              <a:ext uri="{C183D7F6-B498-43B3-948B-1728B52AA6E4}">
                <adec:decorative xmlns:adec="http://schemas.microsoft.com/office/drawing/2017/decorative" val="0"/>
              </a:ext>
            </a:extLst>
          </p:cNvPr>
          <p:cNvSpPr/>
          <p:nvPr/>
        </p:nvSpPr>
        <p:spPr>
          <a:xfrm>
            <a:off x="7196409" y="2078372"/>
            <a:ext cx="4536890" cy="408578"/>
          </a:xfrm>
          <a:prstGeom prst="roundRect">
            <a:avLst>
              <a:gd name="adj" fmla="val 16667"/>
            </a:avLst>
          </a:prstGeom>
          <a:noFill/>
          <a:ln>
            <a:noFill/>
          </a:ln>
        </p:spPr>
        <p:txBody>
          <a:bodyPr spcFirstLastPara="1" wrap="square" lIns="91425" tIns="45700" rIns="91425" bIns="45700" anchor="t" anchorCtr="0">
            <a:spAutoFit/>
          </a:bodyPr>
          <a:lstStyle/>
          <a:p>
            <a:pPr>
              <a:buSzPts val="1800"/>
            </a:pPr>
            <a:r>
              <a:rPr lang="en-US" sz="1800" b="0" i="0" u="none" strike="noStrike" cap="none" dirty="0">
                <a:solidFill>
                  <a:srgbClr val="2A2A2A"/>
                </a:solidFill>
                <a:latin typeface="Calibri"/>
                <a:ea typeface="Calibri"/>
                <a:cs typeface="Calibri"/>
                <a:sym typeface="Calibri"/>
              </a:rPr>
              <a:t>Disability inclusion in public services delivery</a:t>
            </a:r>
            <a:endParaRPr lang="vi-VN" sz="1800" b="0" i="0" u="none" strike="noStrike" cap="none" dirty="0">
              <a:solidFill>
                <a:srgbClr val="2A2A2A"/>
              </a:solidFill>
              <a:latin typeface="Calibri"/>
              <a:ea typeface="Calibri"/>
              <a:cs typeface="Calibri"/>
              <a:sym typeface="Calibri"/>
            </a:endParaRPr>
          </a:p>
        </p:txBody>
      </p:sp>
      <p:sp>
        <p:nvSpPr>
          <p:cNvPr id="298" name="Google Shape;298;p2">
            <a:extLst>
              <a:ext uri="{C183D7F6-B498-43B3-948B-1728B52AA6E4}">
                <adec:decorative xmlns:adec="http://schemas.microsoft.com/office/drawing/2017/decorative" val="0"/>
              </a:ext>
            </a:extLst>
          </p:cNvPr>
          <p:cNvSpPr/>
          <p:nvPr/>
        </p:nvSpPr>
        <p:spPr>
          <a:xfrm>
            <a:off x="6529333" y="3126351"/>
            <a:ext cx="609271" cy="790434"/>
          </a:xfrm>
          <a:prstGeom prst="roundRect">
            <a:avLst>
              <a:gd name="adj" fmla="val 16667"/>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5</a:t>
            </a:r>
            <a:endParaRPr sz="1400" b="0" i="0" u="none" strike="noStrike" cap="none" dirty="0">
              <a:solidFill>
                <a:srgbClr val="000000"/>
              </a:solidFill>
              <a:latin typeface="Arial"/>
              <a:ea typeface="Arial"/>
              <a:cs typeface="Arial"/>
              <a:sym typeface="Arial"/>
            </a:endParaRPr>
          </a:p>
        </p:txBody>
      </p:sp>
      <p:sp>
        <p:nvSpPr>
          <p:cNvPr id="2" name="Google Shape;294;p2">
            <a:extLst>
              <a:ext uri="{FF2B5EF4-FFF2-40B4-BE49-F238E27FC236}">
                <a16:creationId xmlns:a16="http://schemas.microsoft.com/office/drawing/2014/main" id="{CEAC3E6E-5418-3C1D-84B7-2E300050D5C2}"/>
              </a:ext>
              <a:ext uri="{C183D7F6-B498-43B3-948B-1728B52AA6E4}">
                <adec:decorative xmlns:adec="http://schemas.microsoft.com/office/drawing/2017/decorative" val="0"/>
              </a:ext>
            </a:extLst>
          </p:cNvPr>
          <p:cNvSpPr/>
          <p:nvPr/>
        </p:nvSpPr>
        <p:spPr>
          <a:xfrm>
            <a:off x="7256304" y="3310138"/>
            <a:ext cx="4536890" cy="715045"/>
          </a:xfrm>
          <a:prstGeom prst="roundRect">
            <a:avLst>
              <a:gd name="adj" fmla="val 16667"/>
            </a:avLst>
          </a:prstGeom>
          <a:noFill/>
          <a:ln>
            <a:noFill/>
          </a:ln>
        </p:spPr>
        <p:txBody>
          <a:bodyPr spcFirstLastPara="1" wrap="square" lIns="91425" tIns="45700" rIns="91425" bIns="45700" anchor="t" anchorCtr="0">
            <a:spAutoFit/>
          </a:bodyPr>
          <a:lstStyle/>
          <a:p>
            <a:pPr>
              <a:buSzPts val="1800"/>
            </a:pPr>
            <a:r>
              <a:rPr lang="en-US" sz="1800" b="0" i="0" u="none" strike="noStrike" cap="none" dirty="0">
                <a:solidFill>
                  <a:srgbClr val="2A2A2A"/>
                </a:solidFill>
                <a:latin typeface="Calibri"/>
                <a:ea typeface="Calibri"/>
                <a:cs typeface="Calibri"/>
                <a:sym typeface="Calibri"/>
              </a:rPr>
              <a:t>Disability inclusion in natural disaster risk response</a:t>
            </a:r>
            <a:endParaRPr lang="vi-VN" sz="1800" b="0" i="0" u="none" strike="noStrike" cap="none" dirty="0">
              <a:solidFill>
                <a:srgbClr val="2A2A2A"/>
              </a:solidFill>
              <a:latin typeface="Calibri"/>
              <a:ea typeface="Calibri"/>
              <a:cs typeface="Calibri"/>
              <a:sym typeface="Calibri"/>
            </a:endParaRPr>
          </a:p>
        </p:txBody>
      </p:sp>
      <p:sp>
        <p:nvSpPr>
          <p:cNvPr id="301" name="Google Shape;301;p2">
            <a:extLst>
              <a:ext uri="{C183D7F6-B498-43B3-948B-1728B52AA6E4}">
                <adec:decorative xmlns:adec="http://schemas.microsoft.com/office/drawing/2017/decorative" val="0"/>
              </a:ext>
            </a:extLst>
          </p:cNvPr>
          <p:cNvSpPr/>
          <p:nvPr/>
        </p:nvSpPr>
        <p:spPr>
          <a:xfrm>
            <a:off x="6529333" y="4351853"/>
            <a:ext cx="609271" cy="790434"/>
          </a:xfrm>
          <a:prstGeom prst="roundRect">
            <a:avLst>
              <a:gd name="adj" fmla="val 16667"/>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6</a:t>
            </a:r>
            <a:endParaRPr sz="1400" b="0" i="0" u="none" strike="noStrike" cap="none" dirty="0">
              <a:solidFill>
                <a:srgbClr val="000000"/>
              </a:solidFill>
              <a:latin typeface="Arial"/>
              <a:ea typeface="Arial"/>
              <a:cs typeface="Arial"/>
              <a:sym typeface="Arial"/>
            </a:endParaRPr>
          </a:p>
        </p:txBody>
      </p:sp>
      <p:sp>
        <p:nvSpPr>
          <p:cNvPr id="300" name="Google Shape;300;p2">
            <a:extLst>
              <a:ext uri="{C183D7F6-B498-43B3-948B-1728B52AA6E4}">
                <adec:decorative xmlns:adec="http://schemas.microsoft.com/office/drawing/2017/decorative" val="0"/>
              </a:ext>
            </a:extLst>
          </p:cNvPr>
          <p:cNvSpPr/>
          <p:nvPr/>
        </p:nvSpPr>
        <p:spPr>
          <a:xfrm>
            <a:off x="7256304" y="4542650"/>
            <a:ext cx="4536890" cy="40862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rgbClr val="2A2A2A"/>
                </a:solidFill>
                <a:latin typeface="Calibri"/>
                <a:ea typeface="Calibri"/>
                <a:cs typeface="Calibri"/>
                <a:sym typeface="Calibri"/>
              </a:rPr>
              <a:t>Conclusion and recommendations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 name="Slide number">
            <a:extLst>
              <a:ext uri="{FF2B5EF4-FFF2-40B4-BE49-F238E27FC236}">
                <a16:creationId xmlns:a16="http://schemas.microsoft.com/office/drawing/2014/main" id="{EB364711-DEDA-95CC-F2AA-430C7E117B72}"/>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20</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3" y="328180"/>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sz="2400" dirty="0">
              <a:latin typeface="Calibri"/>
              <a:ea typeface="Calibri"/>
              <a:cs typeface="Calibri"/>
              <a:sym typeface="Calibri"/>
            </a:endParaRPr>
          </a:p>
        </p:txBody>
      </p:sp>
      <p:sp>
        <p:nvSpPr>
          <p:cNvPr id="1095" name="Sub-heading"/>
          <p:cNvSpPr txBox="1"/>
          <p:nvPr/>
        </p:nvSpPr>
        <p:spPr>
          <a:xfrm>
            <a:off x="545521" y="1210726"/>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ATTITUDE OF MEDICAL STAFF</a:t>
            </a:r>
            <a:endParaRPr lang="en-GB" sz="1800" b="0" i="0" u="none" strike="noStrike" cap="none" dirty="0">
              <a:solidFill>
                <a:srgbClr val="000000"/>
              </a:solidFill>
              <a:latin typeface="Calibri"/>
              <a:ea typeface="Calibri"/>
              <a:cs typeface="Calibri"/>
              <a:sym typeface="Calibri"/>
            </a:endParaRPr>
          </a:p>
        </p:txBody>
      </p:sp>
      <p:sp>
        <p:nvSpPr>
          <p:cNvPr id="2" name="Chart title">
            <a:extLst>
              <a:ext uri="{FF2B5EF4-FFF2-40B4-BE49-F238E27FC236}">
                <a16:creationId xmlns:a16="http://schemas.microsoft.com/office/drawing/2014/main" id="{560ACB86-152F-1E6A-C19A-E1EBD2F3F019}"/>
              </a:ext>
              <a:ext uri="{C183D7F6-B498-43B3-948B-1728B52AA6E4}">
                <adec:decorative xmlns:adec="http://schemas.microsoft.com/office/drawing/2017/decorative" val="1"/>
              </a:ext>
            </a:extLst>
          </p:cNvPr>
          <p:cNvSpPr txBox="1"/>
          <p:nvPr/>
        </p:nvSpPr>
        <p:spPr>
          <a:xfrm>
            <a:off x="613063" y="1777048"/>
            <a:ext cx="3285073" cy="923289"/>
          </a:xfrm>
          <a:prstGeom prst="rect">
            <a:avLst/>
          </a:prstGeom>
          <a:noFill/>
          <a:ln>
            <a:noFill/>
          </a:ln>
        </p:spPr>
        <p:txBody>
          <a:bodyPr spcFirstLastPara="1" wrap="square" lIns="91425" tIns="45700" rIns="91425" bIns="45700" anchor="t" anchorCtr="0">
            <a:spAutoFit/>
          </a:bodyPr>
          <a:lstStyle/>
          <a:p>
            <a:pPr algn="ctr" rtl="0">
              <a:defRPr sz="1862" b="0" i="0" u="none" strike="noStrike" kern="1200" spc="0" baseline="0">
                <a:solidFill>
                  <a:srgbClr val="131313"/>
                </a:solidFill>
                <a:latin typeface="+mn-lt"/>
                <a:ea typeface="+mn-ea"/>
                <a:cs typeface="+mn-cs"/>
              </a:defRPr>
            </a:pPr>
            <a:r>
              <a:rPr lang="en-US" sz="1800" b="1" dirty="0">
                <a:solidFill>
                  <a:schemeClr val="tx1"/>
                </a:solidFill>
                <a:latin typeface="Calibri" panose="020F0502020204030204" pitchFamily="34" charset="0"/>
                <a:ea typeface="Calibri"/>
                <a:cs typeface="Calibri" panose="020F0502020204030204" pitchFamily="34" charset="0"/>
                <a:sym typeface="Calibri"/>
              </a:rPr>
              <a:t>Proportion of PWD agreeing with the statement “Treated with respect”</a:t>
            </a:r>
            <a:endParaRPr lang="vi-VN" sz="1800" b="1" dirty="0">
              <a:solidFill>
                <a:schemeClr val="tx1"/>
              </a:solidFill>
              <a:latin typeface="Calibri" panose="020F0502020204030204" pitchFamily="34" charset="0"/>
              <a:ea typeface="Calibri"/>
              <a:cs typeface="Calibri" panose="020F0502020204030204" pitchFamily="34" charset="0"/>
              <a:sym typeface="Calibri"/>
            </a:endParaRPr>
          </a:p>
        </p:txBody>
      </p:sp>
      <p:graphicFrame>
        <p:nvGraphicFramePr>
          <p:cNvPr id="4" name="Chart" descr="Chart title: Percentage of PWD evaluating the good attitude of doctors and nurses when serving patients. Of which, false (7.9%), True (89.1%), Don't know (2.9%)">
            <a:extLst>
              <a:ext uri="{FF2B5EF4-FFF2-40B4-BE49-F238E27FC236}">
                <a16:creationId xmlns:a16="http://schemas.microsoft.com/office/drawing/2014/main" id="{EE1A6AAF-BCB4-B6D3-37A8-9710D4E1F216}"/>
              </a:ext>
            </a:extLst>
          </p:cNvPr>
          <p:cNvGraphicFramePr/>
          <p:nvPr/>
        </p:nvGraphicFramePr>
        <p:xfrm>
          <a:off x="640340" y="2700337"/>
          <a:ext cx="3285073" cy="3444863"/>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Main point" descr="In general, the majority of PWD (89.1%) highly appreciate doctors and nurses' patient-serving attitude.&#10;Words used to describe doctors and nurses are: tactful, respectful, cheerful, kind, non-discriminatory...">
            <a:extLst>
              <a:ext uri="{FF2B5EF4-FFF2-40B4-BE49-F238E27FC236}">
                <a16:creationId xmlns:a16="http://schemas.microsoft.com/office/drawing/2014/main" id="{97AC570C-7A3A-2D80-1BD3-1C153E4A6DA9}"/>
              </a:ext>
            </a:extLst>
          </p:cNvPr>
          <p:cNvGrpSpPr/>
          <p:nvPr/>
        </p:nvGrpSpPr>
        <p:grpSpPr>
          <a:xfrm>
            <a:off x="4643136" y="1847226"/>
            <a:ext cx="6890595" cy="1618864"/>
            <a:chOff x="4643134" y="2005715"/>
            <a:chExt cx="6846537" cy="1618864"/>
          </a:xfrm>
        </p:grpSpPr>
        <p:sp>
          <p:nvSpPr>
            <p:cNvPr id="1103" name="Google Shape;1103;p38"/>
            <p:cNvSpPr txBox="1"/>
            <p:nvPr/>
          </p:nvSpPr>
          <p:spPr>
            <a:xfrm>
              <a:off x="4916224" y="2005715"/>
              <a:ext cx="6573447" cy="1618864"/>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1200"/>
                </a:spcAft>
                <a:buClr>
                  <a:srgbClr val="131313"/>
                </a:buClr>
                <a:buSzPts val="1600"/>
                <a:buFont typeface="Calibri"/>
                <a:buNone/>
              </a:pPr>
              <a:r>
                <a:rPr lang="en-US" sz="1800" b="1" i="0" u="none" strike="noStrike" cap="none" dirty="0">
                  <a:solidFill>
                    <a:schemeClr val="tx1"/>
                  </a:solidFill>
                  <a:latin typeface="Calibri"/>
                  <a:ea typeface="Calibri"/>
                  <a:cs typeface="Calibri"/>
                  <a:sym typeface="Calibri"/>
                </a:rPr>
                <a:t>Overall, most PWD (89.1%) highly appreciate medical staff’s attitude. </a:t>
              </a:r>
            </a:p>
            <a:p>
              <a:pPr marL="0" marR="0" lvl="0" indent="0" algn="just" rtl="0">
                <a:lnSpc>
                  <a:spcPct val="110000"/>
                </a:lnSpc>
                <a:spcBef>
                  <a:spcPts val="0"/>
                </a:spcBef>
                <a:spcAft>
                  <a:spcPts val="1200"/>
                </a:spcAft>
                <a:buClr>
                  <a:srgbClr val="131313"/>
                </a:buClr>
                <a:buSzPts val="1600"/>
                <a:buFont typeface="Calibri"/>
                <a:buNone/>
              </a:pPr>
              <a:r>
                <a:rPr lang="en-US" sz="1800" i="0" u="none" strike="noStrike" cap="none" dirty="0">
                  <a:solidFill>
                    <a:schemeClr val="tx1"/>
                  </a:solidFill>
                  <a:latin typeface="Calibri"/>
                  <a:ea typeface="Calibri"/>
                  <a:cs typeface="Calibri"/>
                  <a:sym typeface="Calibri"/>
                </a:rPr>
                <a:t>Words used to describe medical staff’s attitude include</a:t>
              </a:r>
              <a:r>
                <a:rPr lang="en-US" sz="1800" b="1" i="0" u="none" strike="noStrike" cap="none" dirty="0">
                  <a:solidFill>
                    <a:schemeClr val="tx1"/>
                  </a:solidFill>
                  <a:latin typeface="Calibri"/>
                  <a:ea typeface="Calibri"/>
                  <a:cs typeface="Calibri"/>
                  <a:sym typeface="Calibri"/>
                </a:rPr>
                <a:t> “</a:t>
              </a:r>
              <a:r>
                <a:rPr lang="en-US" sz="1800" b="1" i="1" u="none" strike="noStrike" cap="none" dirty="0">
                  <a:solidFill>
                    <a:schemeClr val="accent1"/>
                  </a:solidFill>
                  <a:latin typeface="Calibri"/>
                  <a:ea typeface="Calibri"/>
                  <a:cs typeface="Calibri"/>
                  <a:sym typeface="Calibri"/>
                </a:rPr>
                <a:t>polite”, “respectful”, “cheerful”, “kind”, “non-discriminatory”…</a:t>
              </a:r>
              <a:endParaRPr lang="en-US" sz="1900" b="1" i="0" u="none" strike="noStrike" cap="none" dirty="0">
                <a:solidFill>
                  <a:schemeClr val="accent1">
                    <a:lumMod val="75000"/>
                  </a:schemeClr>
                </a:solidFill>
                <a:latin typeface="Calibri"/>
                <a:ea typeface="Calibri"/>
                <a:cs typeface="Calibri"/>
                <a:sym typeface="Calibri"/>
              </a:endParaRPr>
            </a:p>
          </p:txBody>
        </p:sp>
        <p:pic>
          <p:nvPicPr>
            <p:cNvPr id="7" name="Check 2">
              <a:extLst>
                <a:ext uri="{FF2B5EF4-FFF2-40B4-BE49-F238E27FC236}">
                  <a16:creationId xmlns:a16="http://schemas.microsoft.com/office/drawing/2014/main" id="{4BCD294F-0022-6DC5-9C53-CB10CEC706A1}"/>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43134" y="2061478"/>
              <a:ext cx="317148" cy="317148"/>
            </a:xfrm>
            <a:prstGeom prst="rect">
              <a:avLst/>
            </a:prstGeom>
            <a:noFill/>
            <a:ln>
              <a:noFill/>
            </a:ln>
          </p:spPr>
        </p:pic>
      </p:grpSp>
      <p:grpSp>
        <p:nvGrpSpPr>
          <p:cNvPr id="9" name="Group 8" descr="However, 7.9% of PWD have had bad experience regarding the healthcare staff's attitude .&#10;Words used to describe medical staff in these cases include &quot;disdainful&quot;, conceded, arrogant, offensive…">
            <a:extLst>
              <a:ext uri="{FF2B5EF4-FFF2-40B4-BE49-F238E27FC236}">
                <a16:creationId xmlns:a16="http://schemas.microsoft.com/office/drawing/2014/main" id="{6309CE6B-EFDE-F75E-F716-F75B30333604}"/>
              </a:ext>
            </a:extLst>
          </p:cNvPr>
          <p:cNvGrpSpPr/>
          <p:nvPr/>
        </p:nvGrpSpPr>
        <p:grpSpPr>
          <a:xfrm>
            <a:off x="4607278" y="3397056"/>
            <a:ext cx="7081746" cy="1618864"/>
            <a:chOff x="4643136" y="3524829"/>
            <a:chExt cx="6890595" cy="1618864"/>
          </a:xfrm>
        </p:grpSpPr>
        <p:sp>
          <p:nvSpPr>
            <p:cNvPr id="15" name="Google Shape;1103;p38">
              <a:extLst>
                <a:ext uri="{FF2B5EF4-FFF2-40B4-BE49-F238E27FC236}">
                  <a16:creationId xmlns:a16="http://schemas.microsoft.com/office/drawing/2014/main" id="{D5F44AF0-E1AC-8F99-0C24-D022EDA0B26E}"/>
                </a:ext>
              </a:extLst>
            </p:cNvPr>
            <p:cNvSpPr txBox="1"/>
            <p:nvPr/>
          </p:nvSpPr>
          <p:spPr>
            <a:xfrm>
              <a:off x="4960284" y="3524829"/>
              <a:ext cx="6573447" cy="161886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1200"/>
                </a:spcAft>
                <a:buClr>
                  <a:srgbClr val="131313"/>
                </a:buClr>
                <a:buSzPts val="1600"/>
                <a:buFont typeface="Calibri"/>
                <a:buNone/>
                <a:tabLst/>
                <a:defRPr/>
              </a:pPr>
              <a:r>
                <a:rPr kumimoji="0" lang="en-US" sz="1800" b="1" i="0" u="none" strike="noStrike" kern="0" cap="none" spc="0" normalizeH="0" baseline="0" noProof="0" dirty="0">
                  <a:ln>
                    <a:noFill/>
                  </a:ln>
                  <a:solidFill>
                    <a:schemeClr val="tx1"/>
                  </a:solidFill>
                  <a:effectLst/>
                  <a:uLnTx/>
                  <a:uFillTx/>
                  <a:latin typeface="Calibri"/>
                  <a:ea typeface="Calibri"/>
                  <a:cs typeface="Calibri"/>
                  <a:sym typeface="Calibri"/>
                </a:rPr>
                <a:t>However, there are 7.9% of PWDs that have had bad experience regarding the attitude of medical staff.</a:t>
              </a:r>
            </a:p>
            <a:p>
              <a:pPr marL="0" marR="0" lvl="0" indent="0" algn="just" defTabSz="914400" rtl="0" eaLnBrk="1" fontAlgn="auto" latinLnBrk="0" hangingPunct="1">
                <a:lnSpc>
                  <a:spcPct val="110000"/>
                </a:lnSpc>
                <a:spcBef>
                  <a:spcPts val="0"/>
                </a:spcBef>
                <a:spcAft>
                  <a:spcPts val="1200"/>
                </a:spcAft>
                <a:buClr>
                  <a:srgbClr val="131313"/>
                </a:buClr>
                <a:buSzPts val="1600"/>
                <a:buFont typeface="Calibri"/>
                <a:buNone/>
                <a:tabLst/>
                <a:defRPr/>
              </a:pPr>
              <a:r>
                <a:rPr kumimoji="0" lang="en-US" sz="1800" b="0" i="0" u="none" strike="noStrike" kern="0" cap="none" spc="0" normalizeH="0" baseline="0" noProof="0" dirty="0">
                  <a:ln>
                    <a:noFill/>
                  </a:ln>
                  <a:solidFill>
                    <a:schemeClr val="tx1"/>
                  </a:solidFill>
                  <a:effectLst/>
                  <a:uLnTx/>
                  <a:uFillTx/>
                  <a:latin typeface="Calibri"/>
                  <a:cs typeface="Calibri"/>
                  <a:sym typeface="Calibri"/>
                </a:rPr>
                <a:t>Words used to describe medical staff in </a:t>
              </a:r>
              <a:r>
                <a:rPr kumimoji="0" lang="en-US" sz="1800" b="0" i="0" u="none" strike="noStrike" kern="0" cap="none" spc="0" normalizeH="0" baseline="0" noProof="0" dirty="0" err="1">
                  <a:ln>
                    <a:noFill/>
                  </a:ln>
                  <a:solidFill>
                    <a:schemeClr val="tx1"/>
                  </a:solidFill>
                  <a:effectLst/>
                  <a:uLnTx/>
                  <a:uFillTx/>
                  <a:latin typeface="Calibri"/>
                  <a:cs typeface="Calibri"/>
                  <a:sym typeface="Calibri"/>
                </a:rPr>
                <a:t>thes</a:t>
              </a:r>
              <a:r>
                <a:rPr lang="en-US" sz="1800" dirty="0">
                  <a:solidFill>
                    <a:schemeClr val="tx1"/>
                  </a:solidFill>
                  <a:latin typeface="Calibri"/>
                  <a:cs typeface="Calibri"/>
                  <a:sym typeface="Calibri"/>
                </a:rPr>
                <a:t>e cases</a:t>
              </a:r>
              <a:r>
                <a:rPr kumimoji="0" lang="en-US" sz="1800" b="0" i="0" u="none" strike="noStrike" kern="0" cap="none" spc="0" normalizeH="0" baseline="0" noProof="0" dirty="0">
                  <a:ln>
                    <a:noFill/>
                  </a:ln>
                  <a:solidFill>
                    <a:schemeClr val="tx1"/>
                  </a:solidFill>
                  <a:effectLst/>
                  <a:uLnTx/>
                  <a:uFillTx/>
                  <a:latin typeface="Calibri"/>
                  <a:cs typeface="Calibri"/>
                  <a:sym typeface="Calibri"/>
                </a:rPr>
                <a:t> include</a:t>
              </a:r>
              <a:r>
                <a:rPr kumimoji="0" lang="vi-VN" sz="1800" b="0" i="0" u="none" strike="noStrike" kern="0" cap="none" spc="0" normalizeH="0" baseline="0" noProof="0" dirty="0">
                  <a:ln>
                    <a:noFill/>
                  </a:ln>
                  <a:solidFill>
                    <a:srgbClr val="4E617A">
                      <a:lumMod val="75000"/>
                    </a:srgbClr>
                  </a:solidFill>
                  <a:effectLst/>
                  <a:uLnTx/>
                  <a:uFillTx/>
                  <a:latin typeface="Calibri"/>
                  <a:cs typeface="Calibri"/>
                  <a:sym typeface="Calibri"/>
                </a:rPr>
                <a:t> </a:t>
              </a:r>
              <a:r>
                <a:rPr kumimoji="0" lang="en-US" sz="1800" b="1" i="1" u="none" strike="noStrike" kern="0" cap="none" spc="0" normalizeH="0" baseline="0" noProof="0" dirty="0">
                  <a:ln>
                    <a:noFill/>
                  </a:ln>
                  <a:solidFill>
                    <a:srgbClr val="D55F47"/>
                  </a:solidFill>
                  <a:effectLst/>
                  <a:uLnTx/>
                  <a:uFillTx/>
                  <a:latin typeface="Calibri"/>
                  <a:cs typeface="Calibri"/>
                  <a:sym typeface="Calibri"/>
                </a:rPr>
                <a:t>disdainful, conceited, arrogant, offensive</a:t>
              </a:r>
              <a:r>
                <a:rPr kumimoji="0" lang="vi-VN" sz="1800" b="1" i="1" u="none" strike="noStrike" kern="0" cap="none" spc="0" normalizeH="0" baseline="0" noProof="0" dirty="0">
                  <a:ln>
                    <a:noFill/>
                  </a:ln>
                  <a:solidFill>
                    <a:srgbClr val="D55F47"/>
                  </a:solidFill>
                  <a:effectLst/>
                  <a:uLnTx/>
                  <a:uFillTx/>
                  <a:latin typeface="Calibri"/>
                  <a:cs typeface="Calibri"/>
                  <a:sym typeface="Calibri"/>
                </a:rPr>
                <a:t>…</a:t>
              </a:r>
              <a:endParaRPr kumimoji="0" lang="en-US" sz="1800" b="1" i="1" u="none" strike="noStrike" kern="0" cap="none" spc="0" normalizeH="0" baseline="0" noProof="0" dirty="0">
                <a:ln>
                  <a:noFill/>
                </a:ln>
                <a:solidFill>
                  <a:srgbClr val="D55F47"/>
                </a:solidFill>
                <a:effectLst/>
                <a:uLnTx/>
                <a:uFillTx/>
                <a:latin typeface="Calibri"/>
                <a:cs typeface="Calibri"/>
                <a:sym typeface="Calibri"/>
              </a:endParaRPr>
            </a:p>
          </p:txBody>
        </p:sp>
        <p:pic>
          <p:nvPicPr>
            <p:cNvPr id="16" name="Check 2">
              <a:extLst>
                <a:ext uri="{FF2B5EF4-FFF2-40B4-BE49-F238E27FC236}">
                  <a16:creationId xmlns:a16="http://schemas.microsoft.com/office/drawing/2014/main" id="{A8390281-5695-7094-22D3-16A647C80874}"/>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4643136" y="3577340"/>
              <a:ext cx="317148" cy="320400"/>
            </a:xfrm>
            <a:prstGeom prst="rect">
              <a:avLst/>
            </a:prstGeom>
            <a:noFill/>
            <a:ln>
              <a:noFill/>
            </a:ln>
          </p:spPr>
        </p:pic>
      </p:grpSp>
      <p:grpSp>
        <p:nvGrpSpPr>
          <p:cNvPr id="3" name="IDI quote" descr="Quote IDI quotes:&#10;“… the more subordinate they are, the more arrogant they become. [...] I am very satisfied with the doctors. However, in fact, I feel offended by lower-level staff.”&#10;IDI with persons with physical disability&#10;&#10;  &quot;At hospital, just one rotten apple spoils the barrel. [...].”&#10;IDI with person with physical disability, U40, Central Highlands Region">
            <a:extLst>
              <a:ext uri="{FF2B5EF4-FFF2-40B4-BE49-F238E27FC236}">
                <a16:creationId xmlns:a16="http://schemas.microsoft.com/office/drawing/2014/main" id="{790049D6-9230-A51C-95D2-7376A54ECCE6}"/>
              </a:ext>
            </a:extLst>
          </p:cNvPr>
          <p:cNvGrpSpPr/>
          <p:nvPr/>
        </p:nvGrpSpPr>
        <p:grpSpPr>
          <a:xfrm>
            <a:off x="4801710" y="5050502"/>
            <a:ext cx="6887314" cy="1274877"/>
            <a:chOff x="133350" y="161925"/>
            <a:chExt cx="5746385" cy="969094"/>
          </a:xfrm>
        </p:grpSpPr>
        <p:sp>
          <p:nvSpPr>
            <p:cNvPr id="5" name="Text Box ">
              <a:extLst>
                <a:ext uri="{FF2B5EF4-FFF2-40B4-BE49-F238E27FC236}">
                  <a16:creationId xmlns:a16="http://schemas.microsoft.com/office/drawing/2014/main" id="{B0653D0E-E553-42FC-6B61-267E4B7EF80B}"/>
                </a:ext>
                <a:ext uri="{C183D7F6-B498-43B3-948B-1728B52AA6E4}">
                  <adec:decorative xmlns:adec="http://schemas.microsoft.com/office/drawing/2017/decorative" val="1"/>
                </a:ext>
              </a:extLst>
            </p:cNvPr>
            <p:cNvSpPr txBox="1">
              <a:spLocks noChangeArrowheads="1"/>
            </p:cNvSpPr>
            <p:nvPr/>
          </p:nvSpPr>
          <p:spPr bwMode="auto">
            <a:xfrm>
              <a:off x="183786" y="176765"/>
              <a:ext cx="5695949" cy="954254"/>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lvl="0" algn="just">
                <a:lnSpc>
                  <a:spcPct val="110000"/>
                </a:lnSpc>
                <a:buClr>
                  <a:srgbClr val="131313"/>
                </a:buClr>
                <a:buSzPts val="1600"/>
              </a:pPr>
              <a:r>
                <a:rPr lang="en-US" sz="1800" i="1" dirty="0">
                  <a:solidFill>
                    <a:schemeClr val="accent2"/>
                  </a:solidFill>
                  <a:latin typeface="Calibri"/>
                  <a:ea typeface="Calibri"/>
                  <a:cs typeface="Calibri"/>
                  <a:sym typeface="Calibri"/>
                </a:rPr>
                <a:t>"...For staff at lower levels, their attitude tends to be even more arrogant... I am very satisfied with the doctors, but for the other staff, to be honest, I find them </a:t>
              </a:r>
              <a:r>
                <a:rPr lang="en-US" sz="1800" b="1" i="1" dirty="0">
                  <a:solidFill>
                    <a:schemeClr val="accent2"/>
                  </a:solidFill>
                  <a:latin typeface="Calibri"/>
                  <a:ea typeface="Calibri"/>
                  <a:cs typeface="Calibri"/>
                  <a:sym typeface="Calibri"/>
                </a:rPr>
                <a:t>offensive</a:t>
              </a:r>
              <a:r>
                <a:rPr lang="en-US" sz="1800" i="1" dirty="0">
                  <a:solidFill>
                    <a:schemeClr val="accent2"/>
                  </a:solidFill>
                  <a:latin typeface="Calibri"/>
                  <a:ea typeface="Calibri"/>
                  <a:cs typeface="Calibri"/>
                  <a:sym typeface="Calibri"/>
                </a:rPr>
                <a:t>.“</a:t>
              </a:r>
            </a:p>
            <a:p>
              <a:pPr lvl="0" algn="r">
                <a:lnSpc>
                  <a:spcPct val="110000"/>
                </a:lnSpc>
                <a:buClr>
                  <a:srgbClr val="131313"/>
                </a:buClr>
                <a:buSzPts val="1600"/>
              </a:pPr>
              <a:r>
                <a:rPr lang="en-GB" sz="1600" b="1" i="1" dirty="0">
                  <a:solidFill>
                    <a:schemeClr val="tx1"/>
                  </a:solidFill>
                  <a:latin typeface="Calibri"/>
                  <a:cs typeface="Calibri"/>
                  <a:sym typeface="Calibri"/>
                </a:rPr>
                <a:t>IDI with a person with Physical disability</a:t>
              </a:r>
            </a:p>
          </p:txBody>
        </p:sp>
        <p:cxnSp>
          <p:nvCxnSpPr>
            <p:cNvPr id="6" name="Delimiter">
              <a:extLst>
                <a:ext uri="{FF2B5EF4-FFF2-40B4-BE49-F238E27FC236}">
                  <a16:creationId xmlns:a16="http://schemas.microsoft.com/office/drawing/2014/main" id="{BBFA9EC1-4046-AA3B-20F1-9431933DA5AB}"/>
                </a:ext>
                <a:ext uri="{C183D7F6-B498-43B3-948B-1728B52AA6E4}">
                  <adec:decorative xmlns:adec="http://schemas.microsoft.com/office/drawing/2017/decorative" val="1"/>
                </a:ext>
              </a:extLst>
            </p:cNvPr>
            <p:cNvCxnSpPr>
              <a:cxnSpLocks/>
            </p:cNvCxnSpPr>
            <p:nvPr/>
          </p:nvCxnSpPr>
          <p:spPr>
            <a:xfrm>
              <a:off x="133350" y="161925"/>
              <a:ext cx="0" cy="96909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43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06D1CFDD-EA3F-AAAE-4703-C7C4BD44677F}"/>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21</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3" y="346109"/>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sz="2400" dirty="0">
              <a:latin typeface="Calibri"/>
              <a:ea typeface="Calibri"/>
              <a:cs typeface="Calibri"/>
              <a:sym typeface="Calibri"/>
            </a:endParaRPr>
          </a:p>
        </p:txBody>
      </p:sp>
      <p:sp>
        <p:nvSpPr>
          <p:cNvPr id="1095" name="Sub-heading"/>
          <p:cNvSpPr txBox="1"/>
          <p:nvPr/>
        </p:nvSpPr>
        <p:spPr>
          <a:xfrm>
            <a:off x="545521" y="1210726"/>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ATTITUDE OF MEDICAL STAFF</a:t>
            </a:r>
            <a:endParaRPr lang="en-GB" sz="1800" b="0" i="0" u="none" strike="noStrike" cap="none" dirty="0">
              <a:solidFill>
                <a:srgbClr val="00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41E934F4-AE43-421C-A156-42BA58F28E65}"/>
              </a:ext>
            </a:extLst>
          </p:cNvPr>
          <p:cNvSpPr txBox="1"/>
          <p:nvPr/>
        </p:nvSpPr>
        <p:spPr>
          <a:xfrm>
            <a:off x="1018112" y="2377476"/>
            <a:ext cx="3875552" cy="3477875"/>
          </a:xfrm>
          <a:prstGeom prst="rect">
            <a:avLst/>
          </a:prstGeom>
          <a:noFill/>
        </p:spPr>
        <p:txBody>
          <a:bodyPr wrap="square" rtlCol="0">
            <a:spAutoFit/>
          </a:bodyPr>
          <a:lstStyle/>
          <a:p>
            <a:pPr algn="just">
              <a:spcBef>
                <a:spcPts val="1200"/>
              </a:spcBef>
              <a:spcAft>
                <a:spcPts val="1200"/>
              </a:spcAf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The rate of PWDs agreeing with the statement 'Treated with respect' is </a:t>
            </a:r>
            <a:r>
              <a:rPr lang="en-US" sz="2000" b="1" dirty="0">
                <a:solidFill>
                  <a:schemeClr val="accent1"/>
                </a:solidFill>
                <a:latin typeface="Calibri" panose="020F0502020204030204" pitchFamily="34" charset="0"/>
                <a:cs typeface="Calibri" panose="020F0502020204030204" pitchFamily="34" charset="0"/>
              </a:rPr>
              <a:t>highest</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in the</a:t>
            </a:r>
            <a:r>
              <a:rPr lang="vi-VN"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Northern Midlands and Mountainous </a:t>
            </a:r>
            <a:r>
              <a:rPr lang="en-US" sz="2000" dirty="0">
                <a:solidFill>
                  <a:schemeClr val="tx1"/>
                </a:solidFill>
                <a:latin typeface="Calibri" panose="020F0502020204030204" pitchFamily="34" charset="0"/>
                <a:cs typeface="Calibri" panose="020F0502020204030204" pitchFamily="34" charset="0"/>
              </a:rPr>
              <a:t>region</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(92.3%)</a:t>
            </a:r>
            <a:r>
              <a:rPr lang="en-GB"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a:t>
            </a:r>
            <a:r>
              <a:rPr lang="vi-VN"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while in the</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accent2"/>
                </a:solidFill>
                <a:latin typeface="Calibri" panose="020F0502020204030204" pitchFamily="34" charset="0"/>
                <a:cs typeface="Calibri" panose="020F0502020204030204" pitchFamily="34" charset="0"/>
              </a:rPr>
              <a:t>Red River Delta </a:t>
            </a:r>
            <a:r>
              <a:rPr lang="en-US" sz="2000" dirty="0">
                <a:solidFill>
                  <a:schemeClr val="tx1"/>
                </a:solidFill>
                <a:latin typeface="Calibri" panose="020F0502020204030204" pitchFamily="34" charset="0"/>
                <a:cs typeface="Calibri" panose="020F0502020204030204" pitchFamily="34" charset="0"/>
              </a:rPr>
              <a:t>region</a:t>
            </a:r>
            <a:r>
              <a:rPr lang="en-US" sz="2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this rate is the</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accent2"/>
                </a:solidFill>
                <a:latin typeface="Calibri" panose="020F0502020204030204" pitchFamily="34" charset="0"/>
                <a:cs typeface="Calibri" panose="020F0502020204030204" pitchFamily="34" charset="0"/>
              </a:rPr>
              <a:t>lowest </a:t>
            </a:r>
            <a:r>
              <a:rPr lang="vi-VN"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(86.1%)</a:t>
            </a:r>
            <a:endPar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=&gt; These are the two regions with the </a:t>
            </a:r>
            <a:r>
              <a:rPr lang="en-US" sz="2000" b="1" dirty="0">
                <a:solidFill>
                  <a:schemeClr val="accent1"/>
                </a:solidFill>
                <a:latin typeface="Calibri" panose="020F0502020204030204" pitchFamily="34" charset="0"/>
                <a:cs typeface="Calibri" panose="020F0502020204030204" pitchFamily="34" charset="0"/>
              </a:rPr>
              <a:t>highest</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and</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accent2"/>
                </a:solidFill>
                <a:latin typeface="Calibri" panose="020F0502020204030204" pitchFamily="34" charset="0"/>
                <a:cs typeface="Calibri" panose="020F0502020204030204" pitchFamily="34" charset="0"/>
              </a:rPr>
              <a:t>almost lowest</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doctor-to-population ratio in the country.</a:t>
            </a:r>
          </a:p>
        </p:txBody>
      </p:sp>
      <p:pic>
        <p:nvPicPr>
          <p:cNvPr id="3" name="Check 2">
            <a:extLst>
              <a:ext uri="{FF2B5EF4-FFF2-40B4-BE49-F238E27FC236}">
                <a16:creationId xmlns:a16="http://schemas.microsoft.com/office/drawing/2014/main" id="{38D42B61-F7AB-614A-1231-5F23E7C8B0E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2614" y="2442212"/>
            <a:ext cx="317148" cy="317148"/>
          </a:xfrm>
          <a:prstGeom prst="rect">
            <a:avLst/>
          </a:prstGeom>
          <a:noFill/>
          <a:ln>
            <a:noFill/>
          </a:ln>
        </p:spPr>
      </p:pic>
      <p:sp>
        <p:nvSpPr>
          <p:cNvPr id="13" name="Table caption">
            <a:extLst>
              <a:ext uri="{FF2B5EF4-FFF2-40B4-BE49-F238E27FC236}">
                <a16:creationId xmlns:a16="http://schemas.microsoft.com/office/drawing/2014/main" id="{541D2FCE-5AD3-C04B-B257-0A50A40503FF}"/>
              </a:ext>
            </a:extLst>
          </p:cNvPr>
          <p:cNvSpPr txBox="1"/>
          <p:nvPr/>
        </p:nvSpPr>
        <p:spPr>
          <a:xfrm>
            <a:off x="5586413" y="2019647"/>
            <a:ext cx="5890902" cy="369291"/>
          </a:xfrm>
          <a:prstGeom prst="rect">
            <a:avLst/>
          </a:prstGeom>
          <a:noFill/>
          <a:ln>
            <a:noFill/>
          </a:ln>
        </p:spPr>
        <p:txBody>
          <a:bodyPr spcFirstLastPara="1" wrap="square" lIns="91425" tIns="45700" rIns="91425" bIns="45700" anchor="t" anchorCtr="0">
            <a:spAutoFit/>
          </a:bodyPr>
          <a:lstStyle/>
          <a:p>
            <a:pPr lvl="0" algn="ctr">
              <a:buSzPts val="1500"/>
            </a:pPr>
            <a:r>
              <a:rPr lang="en-US" sz="1800" b="1" dirty="0">
                <a:solidFill>
                  <a:schemeClr val="tx1"/>
                </a:solidFill>
                <a:latin typeface="Calibri" panose="020F0502020204030204" pitchFamily="34" charset="0"/>
                <a:ea typeface="Calibri"/>
                <a:cs typeface="Calibri" panose="020F0502020204030204" pitchFamily="34" charset="0"/>
                <a:sym typeface="Calibri"/>
              </a:rPr>
              <a:t>Doctors (per </a:t>
            </a:r>
            <a:r>
              <a:rPr lang="vi-VN" sz="1800" b="1" dirty="0">
                <a:solidFill>
                  <a:schemeClr val="tx1"/>
                </a:solidFill>
                <a:latin typeface="Calibri" panose="020F0502020204030204" pitchFamily="34" charset="0"/>
                <a:ea typeface="Calibri"/>
                <a:cs typeface="Calibri" panose="020F0502020204030204" pitchFamily="34" charset="0"/>
                <a:sym typeface="Calibri"/>
              </a:rPr>
              <a:t>10,</a:t>
            </a:r>
            <a:r>
              <a:rPr lang="en-US" sz="1800" b="1" dirty="0">
                <a:solidFill>
                  <a:schemeClr val="tx1"/>
                </a:solidFill>
                <a:latin typeface="Calibri" panose="020F0502020204030204" pitchFamily="34" charset="0"/>
                <a:ea typeface="Calibri"/>
                <a:cs typeface="Calibri" panose="020F0502020204030204" pitchFamily="34" charset="0"/>
                <a:sym typeface="Calibri"/>
              </a:rPr>
              <a:t>000 population) </a:t>
            </a:r>
            <a:r>
              <a:rPr lang="en-GB" sz="1800" b="1" i="1" dirty="0">
                <a:solidFill>
                  <a:schemeClr val="tx1"/>
                </a:solidFill>
                <a:latin typeface="Calibri" panose="020F0502020204030204" pitchFamily="34" charset="0"/>
                <a:ea typeface="Calibri"/>
                <a:cs typeface="Calibri" panose="020F0502020204030204" pitchFamily="34" charset="0"/>
                <a:sym typeface="Calibri"/>
              </a:rPr>
              <a:t>(source: GSO)</a:t>
            </a:r>
            <a:endParaRPr lang="vi-VN" sz="1800" b="1" i="1" dirty="0">
              <a:solidFill>
                <a:schemeClr val="tx1"/>
              </a:solidFill>
              <a:latin typeface="Calibri" panose="020F0502020204030204" pitchFamily="34" charset="0"/>
              <a:ea typeface="Calibri"/>
              <a:cs typeface="Calibri" panose="020F0502020204030204" pitchFamily="34" charset="0"/>
              <a:sym typeface="Calibri"/>
            </a:endParaRPr>
          </a:p>
        </p:txBody>
      </p:sp>
      <p:graphicFrame>
        <p:nvGraphicFramePr>
          <p:cNvPr id="10" name="Table">
            <a:extLst>
              <a:ext uri="{FF2B5EF4-FFF2-40B4-BE49-F238E27FC236}">
                <a16:creationId xmlns:a16="http://schemas.microsoft.com/office/drawing/2014/main" id="{D35A72C7-38A3-4536-8544-B520CA9AAE3D}"/>
              </a:ext>
            </a:extLst>
          </p:cNvPr>
          <p:cNvGraphicFramePr>
            <a:graphicFrameLocks noGrp="1"/>
          </p:cNvGraphicFramePr>
          <p:nvPr/>
        </p:nvGraphicFramePr>
        <p:xfrm>
          <a:off x="5903259" y="2582955"/>
          <a:ext cx="5574055" cy="3093085"/>
        </p:xfrm>
        <a:graphic>
          <a:graphicData uri="http://schemas.openxmlformats.org/drawingml/2006/table">
            <a:tbl>
              <a:tblPr firstRow="1" bandRow="1">
                <a:tableStyleId>{399E8EC5-B533-42EE-A5EF-84730D2B6BF2}</a:tableStyleId>
              </a:tblPr>
              <a:tblGrid>
                <a:gridCol w="3541987">
                  <a:extLst>
                    <a:ext uri="{9D8B030D-6E8A-4147-A177-3AD203B41FA5}">
                      <a16:colId xmlns:a16="http://schemas.microsoft.com/office/drawing/2014/main" val="2083312455"/>
                    </a:ext>
                  </a:extLst>
                </a:gridCol>
                <a:gridCol w="2032068">
                  <a:extLst>
                    <a:ext uri="{9D8B030D-6E8A-4147-A177-3AD203B41FA5}">
                      <a16:colId xmlns:a16="http://schemas.microsoft.com/office/drawing/2014/main" val="2981555509"/>
                    </a:ext>
                  </a:extLst>
                </a:gridCol>
              </a:tblGrid>
              <a:tr h="0">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Regions</a:t>
                      </a:r>
                    </a:p>
                  </a:txBody>
                  <a:tcPr>
                    <a:solidFill>
                      <a:schemeClr val="accent5">
                        <a:lumMod val="75000"/>
                      </a:schemeClr>
                    </a:solidFill>
                  </a:tcPr>
                </a:tc>
                <a:tc>
                  <a:txBody>
                    <a:bodyPr/>
                    <a:lstStyle/>
                    <a:p>
                      <a:pPr marR="0" algn="ctr" rtl="0" fontAlgn="b">
                        <a:lnSpc>
                          <a:spcPct val="100000"/>
                        </a:lnSpc>
                        <a:spcBef>
                          <a:spcPts val="0"/>
                        </a:spcBef>
                        <a:spcAft>
                          <a:spcPts val="0"/>
                        </a:spcAft>
                        <a:buClr>
                          <a:srgbClr val="000000"/>
                        </a:buClr>
                        <a:buFont typeface="Arial"/>
                      </a:pPr>
                      <a:r>
                        <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Doctors (per </a:t>
                      </a:r>
                      <a:r>
                        <a:rPr lang="vi-VN"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10,</a:t>
                      </a:r>
                      <a:r>
                        <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000 population) </a:t>
                      </a:r>
                    </a:p>
                  </a:txBody>
                  <a:tcPr marL="9525" marR="9525" marT="9525" marB="0" anchor="ctr">
                    <a:solidFill>
                      <a:schemeClr val="accent5">
                        <a:lumMod val="75000"/>
                      </a:schemeClr>
                    </a:solidFill>
                  </a:tcPr>
                </a:tc>
                <a:extLst>
                  <a:ext uri="{0D108BD9-81ED-4DB2-BD59-A6C34878D82A}">
                    <a16:rowId xmlns:a16="http://schemas.microsoft.com/office/drawing/2014/main" val="2847874563"/>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Red River Delta</a:t>
                      </a:r>
                    </a:p>
                  </a:txBody>
                  <a:tcPr marL="9525" marR="9525" marT="9525" marB="0" anchor="ctr"/>
                </a:tc>
                <a:tc>
                  <a:txBody>
                    <a:bodyPr/>
                    <a:lstStyle/>
                    <a:p>
                      <a:pPr algn="ctr" fontAlgn="b"/>
                      <a:r>
                        <a:rPr lang="vi-VN" sz="1600" b="1" i="0" u="none" strike="noStrike"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6.</a:t>
                      </a:r>
                      <a:r>
                        <a:rPr lang="en-US" sz="1600" b="1" i="0" u="none" strike="noStrike"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4</a:t>
                      </a:r>
                    </a:p>
                  </a:txBody>
                  <a:tcPr marL="9525" marR="9525" marT="9525" marB="0" anchor="ctr"/>
                </a:tc>
                <a:extLst>
                  <a:ext uri="{0D108BD9-81ED-4DB2-BD59-A6C34878D82A}">
                    <a16:rowId xmlns:a16="http://schemas.microsoft.com/office/drawing/2014/main" val="2947183649"/>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Northern Midlands and Mountains</a:t>
                      </a:r>
                    </a:p>
                  </a:txBody>
                  <a:tcPr marL="9525" marR="9525" marT="9525" marB="0" anchor="ctr"/>
                </a:tc>
                <a:tc>
                  <a:txBody>
                    <a:bodyPr/>
                    <a:lstStyle/>
                    <a:p>
                      <a:pPr algn="ctr" fontAlgn="b"/>
                      <a:r>
                        <a:rPr lang="vi-VN" sz="1600" b="1" i="0"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9.</a:t>
                      </a:r>
                      <a:r>
                        <a:rPr lang="en-US" sz="1600" b="1" i="0"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4</a:t>
                      </a:r>
                    </a:p>
                  </a:txBody>
                  <a:tcPr marL="9525" marR="9525" marT="9525" marB="0" anchor="ctr"/>
                </a:tc>
                <a:extLst>
                  <a:ext uri="{0D108BD9-81ED-4DB2-BD59-A6C34878D82A}">
                    <a16:rowId xmlns:a16="http://schemas.microsoft.com/office/drawing/2014/main" val="1561682355"/>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North Central Coast </a:t>
                      </a:r>
                    </a:p>
                  </a:txBody>
                  <a:tcPr marL="9525" marR="9525" marT="9525" marB="0" anchor="ctr"/>
                </a:tc>
                <a:tc>
                  <a:txBody>
                    <a:bodyPr/>
                    <a:lstStyle/>
                    <a:p>
                      <a:pPr algn="ctr" fontAlgn="b"/>
                      <a:r>
                        <a:rPr lang="vi-VN"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p>
                  </a:txBody>
                  <a:tcPr marL="9525" marR="9525" marT="9525" marB="0" anchor="ctr"/>
                </a:tc>
                <a:extLst>
                  <a:ext uri="{0D108BD9-81ED-4DB2-BD59-A6C34878D82A}">
                    <a16:rowId xmlns:a16="http://schemas.microsoft.com/office/drawing/2014/main" val="1207424959"/>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Central Highlands</a:t>
                      </a:r>
                    </a:p>
                  </a:txBody>
                  <a:tcPr marL="9525" marR="9525" marT="9525" marB="0" anchor="ctr"/>
                </a:tc>
                <a:tc>
                  <a:txBody>
                    <a:bodyPr/>
                    <a:lstStyle/>
                    <a:p>
                      <a:pPr algn="ctr" fontAlgn="b"/>
                      <a:r>
                        <a:rPr lang="vi-VN"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p>
                  </a:txBody>
                  <a:tcPr marL="9525" marR="9525" marT="9525" marB="0" anchor="ctr"/>
                </a:tc>
                <a:extLst>
                  <a:ext uri="{0D108BD9-81ED-4DB2-BD59-A6C34878D82A}">
                    <a16:rowId xmlns:a16="http://schemas.microsoft.com/office/drawing/2014/main" val="941304897"/>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Southeast</a:t>
                      </a:r>
                    </a:p>
                  </a:txBody>
                  <a:tcPr marL="9525" marR="9525" marT="9525" marB="0" anchor="ctr"/>
                </a:tc>
                <a:tc>
                  <a:txBody>
                    <a:bodyPr/>
                    <a:lstStyle/>
                    <a:p>
                      <a:pPr algn="ctr" fontAlgn="b"/>
                      <a:r>
                        <a:rPr lang="vi-VN"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p>
                  </a:txBody>
                  <a:tcPr marL="9525" marR="9525" marT="9525" marB="0" anchor="ctr"/>
                </a:tc>
                <a:extLst>
                  <a:ext uri="{0D108BD9-81ED-4DB2-BD59-A6C34878D82A}">
                    <a16:rowId xmlns:a16="http://schemas.microsoft.com/office/drawing/2014/main" val="3659089960"/>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Mekong River Delta</a:t>
                      </a:r>
                    </a:p>
                  </a:txBody>
                  <a:tcPr marL="9525" marR="9525" marT="9525" marB="0" anchor="ctr"/>
                </a:tc>
                <a:tc>
                  <a:txBody>
                    <a:bodyPr/>
                    <a:lstStyle/>
                    <a:p>
                      <a:pPr algn="ctr" fontAlgn="b"/>
                      <a:r>
                        <a:rPr lang="vi-VN"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a:t>
                      </a:r>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p>
                  </a:txBody>
                  <a:tcPr marL="9525" marR="9525" marT="9525" marB="0" anchor="ctr"/>
                </a:tc>
                <a:extLst>
                  <a:ext uri="{0D108BD9-81ED-4DB2-BD59-A6C34878D82A}">
                    <a16:rowId xmlns:a16="http://schemas.microsoft.com/office/drawing/2014/main" val="1706479562"/>
                  </a:ext>
                </a:extLst>
              </a:tr>
              <a:tr h="370840">
                <a:tc>
                  <a:txBody>
                    <a:bodyPr/>
                    <a:lstStyle/>
                    <a:p>
                      <a:pPr marL="91440" algn="l" fontAlgn="ctr"/>
                      <a:r>
                        <a:rPr lang="en-US" sz="1600" b="1" i="1"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Whole country</a:t>
                      </a:r>
                      <a:endParaRPr lang="vi-VN" sz="1600" b="1" i="1"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vi-VN" sz="1600" b="1"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en-US" sz="1600" b="1"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9525" marR="9525" marT="9525" marB="0" anchor="ctr"/>
                </a:tc>
                <a:extLst>
                  <a:ext uri="{0D108BD9-81ED-4DB2-BD59-A6C34878D82A}">
                    <a16:rowId xmlns:a16="http://schemas.microsoft.com/office/drawing/2014/main" val="4057879340"/>
                  </a:ext>
                </a:extLst>
              </a:tr>
            </a:tbl>
          </a:graphicData>
        </a:graphic>
      </p:graphicFrame>
    </p:spTree>
    <p:extLst>
      <p:ext uri="{BB962C8B-B14F-4D97-AF65-F5344CB8AC3E}">
        <p14:creationId xmlns:p14="http://schemas.microsoft.com/office/powerpoint/2010/main" val="314527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9D6F17DD-6B6B-69E6-BF01-E653E8A1A14B}"/>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22</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sz="2400" dirty="0">
              <a:latin typeface="Calibri"/>
              <a:ea typeface="Calibri"/>
              <a:cs typeface="Calibri"/>
              <a:sym typeface="Calibri"/>
            </a:endParaRPr>
          </a:p>
        </p:txBody>
      </p:sp>
      <p:sp>
        <p:nvSpPr>
          <p:cNvPr id="1095" name="Sub-heading"/>
          <p:cNvSpPr txBox="1"/>
          <p:nvPr/>
        </p:nvSpPr>
        <p:spPr>
          <a:xfrm>
            <a:off x="545521" y="1199053"/>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WAITING PERIOD</a:t>
            </a:r>
            <a:endParaRPr sz="1800" b="0" i="0" u="none" strike="noStrike" cap="none" dirty="0">
              <a:solidFill>
                <a:srgbClr val="000000"/>
              </a:solidFill>
              <a:latin typeface="Calibri"/>
              <a:ea typeface="Calibri"/>
              <a:cs typeface="Calibri"/>
              <a:sym typeface="Calibri"/>
            </a:endParaRPr>
          </a:p>
        </p:txBody>
      </p:sp>
      <p:graphicFrame>
        <p:nvGraphicFramePr>
          <p:cNvPr id="4" name="Chart" descr="Pie chart titled &quot;Proportion of PWDs agreeing with the statement “Reasonable waiting period”&quot;. Of which, Not true 17.9%, True 77.4%, Don't know 4.4%">
            <a:extLst>
              <a:ext uri="{FF2B5EF4-FFF2-40B4-BE49-F238E27FC236}">
                <a16:creationId xmlns:a16="http://schemas.microsoft.com/office/drawing/2014/main" id="{EE1A6AAF-BCB4-B6D3-37A8-9710D4E1F216}"/>
              </a:ext>
            </a:extLst>
          </p:cNvPr>
          <p:cNvGraphicFramePr/>
          <p:nvPr>
            <p:extLst>
              <p:ext uri="{D42A27DB-BD31-4B8C-83A1-F6EECF244321}">
                <p14:modId xmlns:p14="http://schemas.microsoft.com/office/powerpoint/2010/main" val="2122784348"/>
              </p:ext>
            </p:extLst>
          </p:nvPr>
        </p:nvGraphicFramePr>
        <p:xfrm>
          <a:off x="613063" y="2848427"/>
          <a:ext cx="3269162" cy="3319852"/>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F4045277-11F9-D637-C2A0-762ACE342FB6}"/>
              </a:ext>
              <a:ext uri="{C183D7F6-B498-43B3-948B-1728B52AA6E4}">
                <adec:decorative xmlns:adec="http://schemas.microsoft.com/office/drawing/2017/decorative" val="1"/>
              </a:ext>
            </a:extLst>
          </p:cNvPr>
          <p:cNvSpPr txBox="1"/>
          <p:nvPr/>
        </p:nvSpPr>
        <p:spPr>
          <a:xfrm>
            <a:off x="507104" y="1906971"/>
            <a:ext cx="3457466" cy="923330"/>
          </a:xfrm>
          <a:prstGeom prst="rect">
            <a:avLst/>
          </a:prstGeom>
          <a:noFill/>
        </p:spPr>
        <p:txBody>
          <a:bodyPr wrap="square" rtlCol="0">
            <a:spAutoFit/>
          </a:bodyPr>
          <a:lstStyle/>
          <a:p>
            <a:pPr algn="ctr" rtl="0">
              <a:defRPr sz="1862" b="0" i="0" u="none" strike="noStrike" kern="1200" spc="0" baseline="0">
                <a:solidFill>
                  <a:srgbClr val="131313">
                    <a:lumMod val="65000"/>
                    <a:lumOff val="35000"/>
                  </a:srgbClr>
                </a:solidFill>
                <a:latin typeface="+mn-lt"/>
                <a:ea typeface="+mn-ea"/>
                <a:cs typeface="+mn-cs"/>
              </a:defRPr>
            </a:pPr>
            <a:r>
              <a:rPr lang="en-US" sz="1800" b="1" dirty="0">
                <a:solidFill>
                  <a:schemeClr val="tx1"/>
                </a:solidFill>
                <a:latin typeface="Calibri"/>
                <a:ea typeface="Calibri"/>
                <a:cs typeface="Calibri"/>
                <a:sym typeface="Calibri"/>
              </a:rPr>
              <a:t>Proportion of PWDs agreeing with the</a:t>
            </a:r>
            <a:r>
              <a:rPr lang="en-US" sz="1800" b="1" baseline="0" dirty="0">
                <a:solidFill>
                  <a:schemeClr val="tx1"/>
                </a:solidFill>
                <a:latin typeface="Calibri"/>
                <a:ea typeface="Calibri"/>
                <a:cs typeface="Calibri"/>
                <a:sym typeface="Calibri"/>
              </a:rPr>
              <a:t> statement “Reasonable waiting period”</a:t>
            </a:r>
            <a:endParaRPr lang="vi-VN" sz="1800" b="1" dirty="0">
              <a:solidFill>
                <a:schemeClr val="tx1"/>
              </a:solidFill>
              <a:latin typeface="Calibri"/>
              <a:ea typeface="Calibri"/>
              <a:cs typeface="Calibri"/>
              <a:sym typeface="Calibri"/>
            </a:endParaRPr>
          </a:p>
        </p:txBody>
      </p:sp>
      <p:sp>
        <p:nvSpPr>
          <p:cNvPr id="1103" name="Google Shape;1103;p38"/>
          <p:cNvSpPr txBox="1"/>
          <p:nvPr/>
        </p:nvSpPr>
        <p:spPr>
          <a:xfrm>
            <a:off x="4459319" y="1889042"/>
            <a:ext cx="3523978" cy="222518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
                <a:srgbClr val="131313"/>
              </a:buClr>
              <a:buSzPts val="1600"/>
              <a:buFont typeface="Calibri"/>
              <a:buNone/>
              <a:tabLst/>
              <a:defRPr/>
            </a:pPr>
            <a:r>
              <a:rPr kumimoji="0" lang="en-US" sz="1800" b="1" i="0" u="none" strike="noStrike" kern="0" cap="none" spc="0" normalizeH="0" baseline="0" noProof="0" dirty="0">
                <a:ln>
                  <a:noFill/>
                </a:ln>
                <a:solidFill>
                  <a:schemeClr val="tx1"/>
                </a:solidFill>
                <a:effectLst/>
                <a:uLnTx/>
                <a:uFillTx/>
                <a:latin typeface="Calibri"/>
                <a:cs typeface="Calibri"/>
                <a:sym typeface="Calibri"/>
              </a:rPr>
              <a:t>Most PWDs (77.4%) do not have to wait </a:t>
            </a:r>
            <a:r>
              <a:rPr lang="en-US" sz="1800" b="1" dirty="0">
                <a:solidFill>
                  <a:schemeClr val="tx1"/>
                </a:solidFill>
                <a:latin typeface="Calibri"/>
                <a:cs typeface="Calibri"/>
                <a:sym typeface="Calibri"/>
              </a:rPr>
              <a:t>too long for medical examinations. </a:t>
            </a:r>
            <a:r>
              <a:rPr lang="en-US" sz="1800" i="1" dirty="0">
                <a:solidFill>
                  <a:schemeClr val="tx1"/>
                </a:solidFill>
                <a:latin typeface="Calibri"/>
                <a:cs typeface="Calibri"/>
                <a:sym typeface="Calibri"/>
              </a:rPr>
              <a:t>Additionally, some hospitals consistently prioritize PWDs</a:t>
            </a:r>
            <a:r>
              <a:rPr lang="en-US" sz="1800" b="1" dirty="0">
                <a:solidFill>
                  <a:schemeClr val="tx1"/>
                </a:solidFill>
                <a:latin typeface="Calibri"/>
                <a:cs typeface="Calibri"/>
                <a:sym typeface="Calibri"/>
              </a:rPr>
              <a:t> </a:t>
            </a:r>
            <a:r>
              <a:rPr lang="en-US" sz="1800" i="1" dirty="0">
                <a:solidFill>
                  <a:schemeClr val="tx1"/>
                </a:solidFill>
                <a:latin typeface="Calibri"/>
                <a:cs typeface="Calibri"/>
                <a:sym typeface="Calibri"/>
              </a:rPr>
              <a:t>(Article 3, 2023 Law on Medical Examination and Treatment)</a:t>
            </a:r>
            <a:endParaRPr kumimoji="0" lang="en-US" sz="1800" i="1" u="none" strike="noStrike" kern="0" cap="none" spc="0" normalizeH="0" baseline="0" noProof="0" dirty="0">
              <a:ln>
                <a:noFill/>
              </a:ln>
              <a:solidFill>
                <a:schemeClr val="tx1"/>
              </a:solidFill>
              <a:effectLst/>
              <a:uLnTx/>
              <a:uFillTx/>
              <a:latin typeface="Calibri"/>
              <a:cs typeface="Calibri"/>
              <a:sym typeface="Calibri"/>
            </a:endParaRPr>
          </a:p>
        </p:txBody>
      </p:sp>
      <p:grpSp>
        <p:nvGrpSpPr>
          <p:cNvPr id="12" name="IDI quote" descr="Quote IDI&#10;“Firstly, I am prioritized to be examined first (no need to wait) […] People (nurses, doctors and medical staff) will recognize when I walk in. Once they see me, (they will Prioritize me for examination , I don't have to ask)&quot;&#10;Person with physical disability, U40, Mekong Delta Region">
            <a:extLst>
              <a:ext uri="{FF2B5EF4-FFF2-40B4-BE49-F238E27FC236}">
                <a16:creationId xmlns:a16="http://schemas.microsoft.com/office/drawing/2014/main" id="{05756935-14D5-EC58-D6A3-AA3FF5EA32CD}"/>
              </a:ext>
            </a:extLst>
          </p:cNvPr>
          <p:cNvGrpSpPr/>
          <p:nvPr/>
        </p:nvGrpSpPr>
        <p:grpSpPr>
          <a:xfrm>
            <a:off x="4287973" y="4280495"/>
            <a:ext cx="3616038" cy="2242311"/>
            <a:chOff x="133350" y="161925"/>
            <a:chExt cx="5776304" cy="1942719"/>
          </a:xfrm>
        </p:grpSpPr>
        <p:sp>
          <p:nvSpPr>
            <p:cNvPr id="13" name="Text Box ">
              <a:extLst>
                <a:ext uri="{FF2B5EF4-FFF2-40B4-BE49-F238E27FC236}">
                  <a16:creationId xmlns:a16="http://schemas.microsoft.com/office/drawing/2014/main" id="{ADB5D272-A7E3-21B7-A761-1ABE12977CCB}"/>
                </a:ext>
                <a:ext uri="{C183D7F6-B498-43B3-948B-1728B52AA6E4}">
                  <adec:decorative xmlns:adec="http://schemas.microsoft.com/office/drawing/2017/decorative" val="1"/>
                </a:ext>
              </a:extLst>
            </p:cNvPr>
            <p:cNvSpPr txBox="1">
              <a:spLocks noChangeArrowheads="1"/>
            </p:cNvSpPr>
            <p:nvPr/>
          </p:nvSpPr>
          <p:spPr bwMode="auto">
            <a:xfrm>
              <a:off x="249348" y="176764"/>
              <a:ext cx="5660306" cy="1927880"/>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defTabSz="914400" rtl="0" eaLnBrk="1" fontAlgn="auto" latinLnBrk="0" hangingPunct="1">
                <a:lnSpc>
                  <a:spcPct val="110000"/>
                </a:lnSpc>
                <a:spcBef>
                  <a:spcPts val="0"/>
                </a:spcBef>
                <a:spcAft>
                  <a:spcPts val="0"/>
                </a:spcAft>
                <a:buClr>
                  <a:srgbClr val="131313"/>
                </a:buClr>
                <a:buSzPts val="1600"/>
                <a:buFont typeface="Calibri"/>
                <a:buNone/>
                <a:tabLst/>
                <a:defRPr/>
              </a:pPr>
              <a:r>
                <a:rPr kumimoji="0" lang="vi-VN" sz="1800" b="0" i="1" u="none" strike="noStrike" kern="0" cap="none" spc="0" normalizeH="0" baseline="0" noProof="0" dirty="0">
                  <a:ln>
                    <a:noFill/>
                  </a:ln>
                  <a:solidFill>
                    <a:srgbClr val="076B51"/>
                  </a:solidFill>
                  <a:effectLst/>
                  <a:uLnTx/>
                  <a:uFillTx/>
                  <a:latin typeface="Calibri"/>
                  <a:cs typeface="Calibri"/>
                  <a:sym typeface="Calibri"/>
                </a:rPr>
                <a:t>“</a:t>
              </a:r>
              <a:r>
                <a:rPr kumimoji="0" lang="en-US" sz="1800" b="0" i="1" u="none" strike="noStrike" kern="0" cap="none" spc="0" normalizeH="0" baseline="0" noProof="0" dirty="0">
                  <a:ln>
                    <a:noFill/>
                  </a:ln>
                  <a:solidFill>
                    <a:srgbClr val="076B51"/>
                  </a:solidFill>
                  <a:effectLst/>
                  <a:uLnTx/>
                  <a:uFillTx/>
                  <a:latin typeface="Calibri"/>
                  <a:cs typeface="Calibri"/>
                  <a:sym typeface="Calibri"/>
                </a:rPr>
                <a:t>Firstly I am </a:t>
              </a:r>
              <a:r>
                <a:rPr kumimoji="0" lang="en-US" sz="1800" b="1" i="1" u="none" strike="noStrike" kern="0" cap="none" spc="0" normalizeH="0" baseline="0" noProof="0" dirty="0">
                  <a:ln>
                    <a:noFill/>
                  </a:ln>
                  <a:solidFill>
                    <a:srgbClr val="076B51"/>
                  </a:solidFill>
                  <a:effectLst/>
                  <a:uLnTx/>
                  <a:uFillTx/>
                  <a:latin typeface="Calibri"/>
                  <a:cs typeface="Calibri"/>
                  <a:sym typeface="Calibri"/>
                </a:rPr>
                <a:t>prioritized</a:t>
              </a:r>
              <a:r>
                <a:rPr kumimoji="0" lang="en-US" sz="1800" b="0" i="1" u="none" strike="noStrike" kern="0" cap="none" spc="0" normalizeH="0" baseline="0" noProof="0" dirty="0">
                  <a:ln>
                    <a:noFill/>
                  </a:ln>
                  <a:solidFill>
                    <a:srgbClr val="076B51"/>
                  </a:solidFill>
                  <a:effectLst/>
                  <a:uLnTx/>
                  <a:uFillTx/>
                  <a:latin typeface="Calibri"/>
                  <a:cs typeface="Calibri"/>
                  <a:sym typeface="Calibri"/>
                </a:rPr>
                <a:t> (without having to wait)</a:t>
              </a:r>
              <a:r>
                <a:rPr kumimoji="0" lang="vi-VN" sz="1800" b="0" i="1" u="none" strike="noStrike" kern="0" cap="none" spc="0" normalizeH="0" baseline="0" noProof="0" dirty="0">
                  <a:ln>
                    <a:noFill/>
                  </a:ln>
                  <a:solidFill>
                    <a:srgbClr val="076B51"/>
                  </a:solidFill>
                  <a:effectLst/>
                  <a:uLnTx/>
                  <a:uFillTx/>
                  <a:latin typeface="Calibri"/>
                  <a:cs typeface="Calibri"/>
                  <a:sym typeface="Calibri"/>
                </a:rPr>
                <a:t> […]</a:t>
              </a:r>
              <a:r>
                <a:rPr kumimoji="0" lang="en-US" sz="1800" b="0" i="1" u="none" strike="noStrike" kern="0" cap="none" spc="0" normalizeH="0" baseline="0" noProof="0" dirty="0">
                  <a:ln>
                    <a:noFill/>
                  </a:ln>
                  <a:solidFill>
                    <a:srgbClr val="076B51"/>
                  </a:solidFill>
                  <a:effectLst/>
                  <a:uLnTx/>
                  <a:uFillTx/>
                  <a:latin typeface="Calibri"/>
                  <a:cs typeface="Calibri"/>
                  <a:sym typeface="Calibri"/>
                </a:rPr>
                <a:t> They (doctors, nurses and medical staff) will see me when I walk in (they will prioritize me, no need to ask)</a:t>
              </a:r>
              <a:r>
                <a:rPr kumimoji="0" lang="vi-VN" sz="1800" b="0" i="1" u="none" strike="noStrike" kern="0" cap="none" spc="0" normalizeH="0" baseline="0" noProof="0" dirty="0">
                  <a:ln>
                    <a:noFill/>
                  </a:ln>
                  <a:solidFill>
                    <a:srgbClr val="076B51"/>
                  </a:solidFill>
                  <a:effectLst/>
                  <a:uLnTx/>
                  <a:uFillTx/>
                  <a:latin typeface="Calibri"/>
                  <a:cs typeface="Calibri"/>
                  <a:sym typeface="Calibri"/>
                </a:rPr>
                <a:t>”</a:t>
              </a:r>
            </a:p>
            <a:p>
              <a:pPr marL="0" marR="0" lvl="0" indent="0" algn="r" defTabSz="914400" rtl="0" eaLnBrk="1" fontAlgn="auto" latinLnBrk="0" hangingPunct="1">
                <a:lnSpc>
                  <a:spcPct val="110000"/>
                </a:lnSpc>
                <a:spcBef>
                  <a:spcPts val="0"/>
                </a:spcBef>
                <a:spcAft>
                  <a:spcPts val="0"/>
                </a:spcAft>
                <a:buClr>
                  <a:srgbClr val="131313"/>
                </a:buClr>
                <a:buSzPts val="1600"/>
                <a:buFont typeface="Arial"/>
                <a:buNone/>
                <a:tabLst/>
                <a:defRPr/>
              </a:pPr>
              <a:r>
                <a:rPr kumimoji="0" lang="en-US" sz="1600" b="1" i="1" u="none" strike="noStrike" kern="0" cap="none" spc="0" normalizeH="0" baseline="0" noProof="0" dirty="0">
                  <a:ln>
                    <a:noFill/>
                  </a:ln>
                  <a:solidFill>
                    <a:schemeClr val="tx1"/>
                  </a:solidFill>
                  <a:effectLst/>
                  <a:uLnTx/>
                  <a:uFillTx/>
                  <a:latin typeface="Calibri"/>
                  <a:ea typeface="Calibri"/>
                  <a:cs typeface="Calibri"/>
                  <a:sym typeface="Calibri"/>
                </a:rPr>
                <a:t>IDI with a person with </a:t>
              </a:r>
            </a:p>
            <a:p>
              <a:pPr marL="0" marR="0" lvl="0" indent="0" algn="r" defTabSz="914400" rtl="0" eaLnBrk="1" fontAlgn="auto" latinLnBrk="0" hangingPunct="1">
                <a:lnSpc>
                  <a:spcPct val="110000"/>
                </a:lnSpc>
                <a:spcBef>
                  <a:spcPts val="0"/>
                </a:spcBef>
                <a:spcAft>
                  <a:spcPts val="0"/>
                </a:spcAft>
                <a:buClr>
                  <a:srgbClr val="131313"/>
                </a:buClr>
                <a:buSzPts val="1600"/>
                <a:buFont typeface="Arial"/>
                <a:buNone/>
                <a:tabLst/>
                <a:defRPr/>
              </a:pPr>
              <a:r>
                <a:rPr kumimoji="0" lang="en-US" sz="1600" b="1" i="1" u="none" strike="noStrike" kern="0" cap="none" spc="0" normalizeH="0" baseline="0" noProof="0" dirty="0">
                  <a:ln>
                    <a:noFill/>
                  </a:ln>
                  <a:solidFill>
                    <a:schemeClr val="tx1"/>
                  </a:solidFill>
                  <a:effectLst/>
                  <a:uLnTx/>
                  <a:uFillTx/>
                  <a:latin typeface="Calibri"/>
                  <a:ea typeface="Calibri"/>
                  <a:cs typeface="Calibri"/>
                  <a:sym typeface="Calibri"/>
                </a:rPr>
                <a:t>Physical disability, U40</a:t>
              </a:r>
              <a:endParaRPr lang="vi-VN" sz="1600" b="1" i="1" u="none" strike="noStrike" cap="none" dirty="0">
                <a:solidFill>
                  <a:schemeClr val="tx1"/>
                </a:solidFill>
                <a:latin typeface="Arial"/>
                <a:ea typeface="Arial"/>
                <a:cs typeface="Arial"/>
                <a:sym typeface="Arial"/>
              </a:endParaRPr>
            </a:p>
          </p:txBody>
        </p:sp>
        <p:cxnSp>
          <p:nvCxnSpPr>
            <p:cNvPr id="14" name="Delimiter">
              <a:extLst>
                <a:ext uri="{FF2B5EF4-FFF2-40B4-BE49-F238E27FC236}">
                  <a16:creationId xmlns:a16="http://schemas.microsoft.com/office/drawing/2014/main" id="{6494DF50-09AC-3D8B-0DAB-E8CC9802217F}"/>
                </a:ext>
                <a:ext uri="{C183D7F6-B498-43B3-948B-1728B52AA6E4}">
                  <adec:decorative xmlns:adec="http://schemas.microsoft.com/office/drawing/2017/decorative" val="1"/>
                </a:ext>
              </a:extLst>
            </p:cNvPr>
            <p:cNvCxnSpPr>
              <a:cxnSpLocks/>
            </p:cNvCxnSpPr>
            <p:nvPr/>
          </p:nvCxnSpPr>
          <p:spPr>
            <a:xfrm>
              <a:off x="133350" y="161925"/>
              <a:ext cx="2" cy="163556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7" name="Picture 16" descr="Photo of a person checking in at a priority lane at a public hospital. On the glass shield there is a board with a list of prioritized patients: emergency patients; children under 6 years old; people with severe disabilities; patients over 75 years old; People with meritorious services to the revolution; pregnant people; people who has made an appointment in advance.">
            <a:extLst>
              <a:ext uri="{FF2B5EF4-FFF2-40B4-BE49-F238E27FC236}">
                <a16:creationId xmlns:a16="http://schemas.microsoft.com/office/drawing/2014/main" id="{9F0DF90F-F419-C351-80C3-61EF47ADE582}"/>
              </a:ext>
              <a:ext uri="{C183D7F6-B498-43B3-948B-1728B52AA6E4}">
                <adec:decorative xmlns:adec="http://schemas.microsoft.com/office/drawing/2017/decorative" val="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3127" t="30542" b="10658"/>
          <a:stretch/>
        </p:blipFill>
        <p:spPr>
          <a:xfrm>
            <a:off x="8309760" y="2057401"/>
            <a:ext cx="3275277" cy="3929061"/>
          </a:xfrm>
          <a:prstGeom prst="rect">
            <a:avLst/>
          </a:prstGeom>
        </p:spPr>
      </p:pic>
      <p:pic>
        <p:nvPicPr>
          <p:cNvPr id="5" name="Check 2">
            <a:extLst>
              <a:ext uri="{FF2B5EF4-FFF2-40B4-BE49-F238E27FC236}">
                <a16:creationId xmlns:a16="http://schemas.microsoft.com/office/drawing/2014/main" id="{238D07EE-E2E9-F637-E3F9-9F0253FA6EB9}"/>
              </a:ex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136070" y="1944221"/>
            <a:ext cx="323249" cy="317148"/>
          </a:xfrm>
          <a:prstGeom prst="rect">
            <a:avLst/>
          </a:prstGeom>
          <a:noFill/>
          <a:ln>
            <a:noFill/>
          </a:ln>
        </p:spPr>
      </p:pic>
    </p:spTree>
    <p:extLst>
      <p:ext uri="{BB962C8B-B14F-4D97-AF65-F5344CB8AC3E}">
        <p14:creationId xmlns:p14="http://schemas.microsoft.com/office/powerpoint/2010/main" val="1725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9D6F17DD-6B6B-69E6-BF01-E653E8A1A14B}"/>
              </a:ext>
            </a:extLst>
          </p:cNvPr>
          <p:cNvSpPr txBox="1"/>
          <p:nvPr/>
        </p:nvSpPr>
        <p:spPr>
          <a:xfrm>
            <a:off x="11724884" y="114438"/>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23</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46109"/>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sz="2400" dirty="0">
              <a:latin typeface="Calibri"/>
              <a:ea typeface="Calibri"/>
              <a:cs typeface="Calibri"/>
              <a:sym typeface="Calibri"/>
            </a:endParaRPr>
          </a:p>
        </p:txBody>
      </p:sp>
      <p:sp>
        <p:nvSpPr>
          <p:cNvPr id="1095" name="Sub-heading"/>
          <p:cNvSpPr txBox="1"/>
          <p:nvPr/>
        </p:nvSpPr>
        <p:spPr>
          <a:xfrm>
            <a:off x="545521" y="1199053"/>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WAITING PERIOD</a:t>
            </a:r>
            <a:endParaRPr lang="en-GB" sz="1800" b="0" i="0" u="none" strike="noStrike" cap="none" dirty="0">
              <a:solidFill>
                <a:srgbClr val="000000"/>
              </a:solidFill>
              <a:latin typeface="Calibri"/>
              <a:ea typeface="Calibri"/>
              <a:cs typeface="Calibri"/>
              <a:sym typeface="Calibri"/>
            </a:endParaRPr>
          </a:p>
        </p:txBody>
      </p:sp>
      <p:sp>
        <p:nvSpPr>
          <p:cNvPr id="11" name="Google Shape;1103;p38">
            <a:extLst>
              <a:ext uri="{FF2B5EF4-FFF2-40B4-BE49-F238E27FC236}">
                <a16:creationId xmlns:a16="http://schemas.microsoft.com/office/drawing/2014/main" id="{F60C2D37-FBF6-E579-8458-4F2545EEBCE6}"/>
              </a:ext>
            </a:extLst>
          </p:cNvPr>
          <p:cNvSpPr txBox="1"/>
          <p:nvPr/>
        </p:nvSpPr>
        <p:spPr>
          <a:xfrm>
            <a:off x="883849" y="1824200"/>
            <a:ext cx="10537756" cy="1006389"/>
          </a:xfrm>
          <a:prstGeom prst="rect">
            <a:avLst/>
          </a:prstGeom>
          <a:noFill/>
          <a:ln>
            <a:noFill/>
          </a:ln>
        </p:spPr>
        <p:txBody>
          <a:bodyPr spcFirstLastPara="1" wrap="square" lIns="91425" tIns="45700" rIns="91425" bIns="45700" anchor="t" anchorCtr="0">
            <a:spAutoFit/>
          </a:bodyPr>
          <a:lstStyle/>
          <a:p>
            <a:pPr lvl="0" algn="just">
              <a:lnSpc>
                <a:spcPct val="110000"/>
              </a:lnSpc>
              <a:buClr>
                <a:srgbClr val="131313"/>
              </a:buClr>
              <a:buSzPts val="1600"/>
            </a:pPr>
            <a:r>
              <a:rPr lang="en-US" sz="1800" b="1" i="0" u="none" strike="noStrike" cap="none" dirty="0">
                <a:solidFill>
                  <a:schemeClr val="tx1"/>
                </a:solidFill>
                <a:latin typeface="Calibri"/>
                <a:ea typeface="Calibri"/>
                <a:cs typeface="Calibri"/>
                <a:sym typeface="Calibri"/>
              </a:rPr>
              <a:t>H</a:t>
            </a:r>
            <a:r>
              <a:rPr lang="en-US" sz="1800" b="1" dirty="0">
                <a:solidFill>
                  <a:schemeClr val="tx1"/>
                </a:solidFill>
                <a:latin typeface="Calibri"/>
                <a:ea typeface="Calibri"/>
                <a:cs typeface="Calibri"/>
                <a:sym typeface="Calibri"/>
              </a:rPr>
              <a:t>owever, 17.9% of respondents still have to wait for a long period of time. Some PWD feel “ignored” due to no available seat, forcing them to stand during the waiting period, with no particular support provided by hospital staff.</a:t>
            </a:r>
            <a:endParaRPr lang="en-US" sz="2000" b="1" i="0" u="none" strike="noStrike" cap="none" dirty="0">
              <a:solidFill>
                <a:schemeClr val="tx1"/>
              </a:solidFill>
              <a:latin typeface="Calibri"/>
              <a:ea typeface="Calibri"/>
              <a:cs typeface="Calibri"/>
              <a:sym typeface="Calibri"/>
            </a:endParaRPr>
          </a:p>
        </p:txBody>
      </p:sp>
      <p:pic>
        <p:nvPicPr>
          <p:cNvPr id="3" name="Check 2">
            <a:extLst>
              <a:ext uri="{FF2B5EF4-FFF2-40B4-BE49-F238E27FC236}">
                <a16:creationId xmlns:a16="http://schemas.microsoft.com/office/drawing/2014/main" id="{D9821D3F-E131-CEC5-7DCD-6BACABEE420F}"/>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583720" y="1828644"/>
            <a:ext cx="317148" cy="317148"/>
          </a:xfrm>
          <a:prstGeom prst="rect">
            <a:avLst/>
          </a:prstGeom>
          <a:noFill/>
          <a:ln>
            <a:noFill/>
          </a:ln>
        </p:spPr>
      </p:pic>
      <p:sp>
        <p:nvSpPr>
          <p:cNvPr id="7" name="Text Box ">
            <a:extLst>
              <a:ext uri="{FF2B5EF4-FFF2-40B4-BE49-F238E27FC236}">
                <a16:creationId xmlns:a16="http://schemas.microsoft.com/office/drawing/2014/main" id="{DAE4B252-4ABF-B9A8-E63D-37FFC71DF51B}"/>
              </a:ext>
              <a:ext uri="{C183D7F6-B498-43B3-948B-1728B52AA6E4}">
                <adec:decorative xmlns:adec="http://schemas.microsoft.com/office/drawing/2017/decorative" val="0"/>
              </a:ext>
            </a:extLst>
          </p:cNvPr>
          <p:cNvSpPr txBox="1">
            <a:spLocks noChangeArrowheads="1"/>
          </p:cNvSpPr>
          <p:nvPr/>
        </p:nvSpPr>
        <p:spPr bwMode="auto">
          <a:xfrm>
            <a:off x="900868" y="2799722"/>
            <a:ext cx="10453196" cy="3652933"/>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lvl="0" algn="just">
              <a:lnSpc>
                <a:spcPct val="110000"/>
              </a:lnSpc>
              <a:buClr>
                <a:srgbClr val="131313"/>
              </a:buClr>
              <a:buSzPts val="1600"/>
            </a:pPr>
            <a:r>
              <a:rPr lang="en-US" sz="1800" i="1" dirty="0">
                <a:solidFill>
                  <a:schemeClr val="tx1"/>
                </a:solidFill>
                <a:latin typeface="Calibri"/>
                <a:ea typeface="Calibri"/>
                <a:cs typeface="Calibri"/>
                <a:sym typeface="Calibri"/>
              </a:rPr>
              <a:t>“To be honest, it's really</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disheartening</a:t>
            </a:r>
            <a:r>
              <a:rPr lang="en-US" sz="1800" i="1" dirty="0">
                <a:solidFill>
                  <a:schemeClr val="tx1"/>
                </a:solidFill>
                <a:latin typeface="Calibri"/>
                <a:ea typeface="Calibri"/>
                <a:cs typeface="Calibri"/>
                <a:sym typeface="Calibri"/>
              </a:rPr>
              <a:t>. I mean, I have a</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disability</a:t>
            </a:r>
            <a:r>
              <a:rPr lang="en-US" sz="1800" i="1" dirty="0">
                <a:solidFill>
                  <a:schemeClr val="tx1"/>
                </a:solidFill>
                <a:latin typeface="Calibri"/>
                <a:ea typeface="Calibri"/>
                <a:cs typeface="Calibri"/>
                <a:sym typeface="Calibri"/>
              </a:rPr>
              <a:t>, but when I go for a checkup, I receive</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no additional support </a:t>
            </a:r>
            <a:r>
              <a:rPr lang="en-US" sz="1800" i="1" dirty="0">
                <a:solidFill>
                  <a:schemeClr val="tx1"/>
                </a:solidFill>
                <a:latin typeface="Calibri"/>
                <a:ea typeface="Calibri"/>
                <a:cs typeface="Calibri"/>
                <a:sym typeface="Calibri"/>
              </a:rPr>
              <a:t>[...] It's the same story in almost every hospital; there's no support for PWD, almost none [...] Me, a PWD just standing there</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without a seat</a:t>
            </a:r>
            <a:r>
              <a:rPr lang="en-US" sz="1800" i="1" dirty="0">
                <a:solidFill>
                  <a:schemeClr val="tx1"/>
                </a:solidFill>
                <a:latin typeface="Calibri"/>
                <a:ea typeface="Calibri"/>
                <a:cs typeface="Calibri"/>
                <a:sym typeface="Calibri"/>
              </a:rPr>
              <a:t>, I just feel ignored. The hospital staff is all around, but they just ignore me.</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There seems to be no extra consideration for PWD</a:t>
            </a:r>
            <a:r>
              <a:rPr lang="en-US" sz="1800" i="1" dirty="0">
                <a:solidFill>
                  <a:schemeClr val="tx1"/>
                </a:solidFill>
                <a:latin typeface="Calibri"/>
                <a:ea typeface="Calibri"/>
                <a:cs typeface="Calibri"/>
                <a:sym typeface="Calibri"/>
              </a:rPr>
              <a:t>,</a:t>
            </a:r>
            <a:r>
              <a:rPr lang="en-US" sz="1800" i="1" dirty="0">
                <a:solidFill>
                  <a:schemeClr val="accent2"/>
                </a:solidFill>
                <a:latin typeface="Calibri"/>
                <a:ea typeface="Calibri"/>
                <a:cs typeface="Calibri"/>
                <a:sym typeface="Calibri"/>
              </a:rPr>
              <a:t> </a:t>
            </a:r>
            <a:r>
              <a:rPr lang="en-US" sz="1800" i="1" dirty="0">
                <a:solidFill>
                  <a:schemeClr val="tx1"/>
                </a:solidFill>
                <a:latin typeface="Calibri"/>
                <a:ea typeface="Calibri"/>
                <a:cs typeface="Calibri"/>
                <a:sym typeface="Calibri"/>
              </a:rPr>
              <a:t>even though I am a PWD. </a:t>
            </a:r>
          </a:p>
          <a:p>
            <a:pPr lvl="0" algn="just">
              <a:lnSpc>
                <a:spcPct val="110000"/>
              </a:lnSpc>
              <a:buClr>
                <a:srgbClr val="131313"/>
              </a:buClr>
              <a:buSzPts val="1600"/>
            </a:pPr>
            <a:r>
              <a:rPr lang="en-US" sz="1800" i="1" dirty="0">
                <a:solidFill>
                  <a:schemeClr val="tx1"/>
                </a:solidFill>
                <a:latin typeface="Calibri"/>
                <a:ea typeface="Calibri"/>
                <a:cs typeface="Calibri"/>
                <a:sym typeface="Calibri"/>
              </a:rPr>
              <a:t>You know, I noticed a big difference last year when I went to the airport. They actually cared, cared for PWD [...] they had wheelchairs and helped me get around. Even getting on the bus to the plane, they prioritized me, made sure I had a seat. Even the other passengers on the same flight were willing to stand up and give their seats to me.</a:t>
            </a:r>
          </a:p>
          <a:p>
            <a:pPr lvl="0" algn="just">
              <a:lnSpc>
                <a:spcPct val="110000"/>
              </a:lnSpc>
              <a:buClr>
                <a:srgbClr val="131313"/>
              </a:buClr>
              <a:buSzPts val="1600"/>
            </a:pPr>
            <a:r>
              <a:rPr lang="en-US" sz="2000" b="1" i="1" dirty="0">
                <a:solidFill>
                  <a:schemeClr val="accent2"/>
                </a:solidFill>
                <a:latin typeface="Calibri"/>
                <a:ea typeface="Calibri"/>
                <a:cs typeface="Calibri"/>
                <a:sym typeface="Calibri"/>
              </a:rPr>
              <a:t>It just makes me wonder, we're all humans, right? So why don't the hospital staff treat people like me with the same respect as everyone else does?</a:t>
            </a:r>
            <a:r>
              <a:rPr lang="en-US" sz="2000" b="1" i="1" dirty="0">
                <a:solidFill>
                  <a:schemeClr val="tx1"/>
                </a:solidFill>
                <a:latin typeface="Calibri"/>
                <a:ea typeface="Calibri"/>
                <a:cs typeface="Calibri"/>
                <a:sym typeface="Calibri"/>
              </a:rPr>
              <a:t>“</a:t>
            </a:r>
          </a:p>
          <a:p>
            <a:pPr lvl="0" algn="r">
              <a:lnSpc>
                <a:spcPct val="110000"/>
              </a:lnSpc>
              <a:buClr>
                <a:srgbClr val="131313"/>
              </a:buClr>
              <a:buSzPts val="1600"/>
            </a:pPr>
            <a:r>
              <a:rPr lang="en-GB" sz="1600" b="1" i="1" dirty="0">
                <a:solidFill>
                  <a:schemeClr val="tx1"/>
                </a:solidFill>
                <a:latin typeface="Calibri"/>
                <a:cs typeface="Calibri"/>
                <a:sym typeface="Calibri"/>
              </a:rPr>
              <a:t>IDI with a person with Physical disability, U60</a:t>
            </a:r>
            <a:endParaRPr lang="vi-VN" sz="1600" b="1" i="1" u="none" strike="noStrike" cap="none" dirty="0">
              <a:solidFill>
                <a:schemeClr val="tx1"/>
              </a:solidFill>
              <a:latin typeface="Calibri"/>
              <a:ea typeface="Calibri"/>
              <a:cs typeface="Calibri"/>
              <a:sym typeface="Calibri"/>
            </a:endParaRPr>
          </a:p>
        </p:txBody>
      </p:sp>
      <p:cxnSp>
        <p:nvCxnSpPr>
          <p:cNvPr id="8" name="Delimiter">
            <a:extLst>
              <a:ext uri="{FF2B5EF4-FFF2-40B4-BE49-F238E27FC236}">
                <a16:creationId xmlns:a16="http://schemas.microsoft.com/office/drawing/2014/main" id="{42898F96-4B56-C731-D379-2F2A0835988E}"/>
              </a:ext>
              <a:ext uri="{C183D7F6-B498-43B3-948B-1728B52AA6E4}">
                <adec:decorative xmlns:adec="http://schemas.microsoft.com/office/drawing/2017/decorative" val="1"/>
              </a:ext>
            </a:extLst>
          </p:cNvPr>
          <p:cNvCxnSpPr>
            <a:cxnSpLocks/>
          </p:cNvCxnSpPr>
          <p:nvPr/>
        </p:nvCxnSpPr>
        <p:spPr>
          <a:xfrm>
            <a:off x="686648" y="2758872"/>
            <a:ext cx="0" cy="373509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8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1" name="Slide number">
            <a:extLst>
              <a:ext uri="{FF2B5EF4-FFF2-40B4-BE49-F238E27FC236}">
                <a16:creationId xmlns:a16="http://schemas.microsoft.com/office/drawing/2014/main" id="{6540AC0C-5D51-8815-7D9C-154B8C540F31}"/>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24</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46109"/>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lang="en-US" sz="2400" dirty="0">
              <a:latin typeface="Calibri"/>
              <a:ea typeface="Calibri"/>
              <a:cs typeface="Calibri"/>
              <a:sym typeface="Calibri"/>
            </a:endParaRPr>
          </a:p>
        </p:txBody>
      </p:sp>
      <p:sp>
        <p:nvSpPr>
          <p:cNvPr id="1095" name="Sub-heading"/>
          <p:cNvSpPr txBox="1"/>
          <p:nvPr/>
        </p:nvSpPr>
        <p:spPr>
          <a:xfrm>
            <a:off x="545521" y="1201948"/>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vi-VN" sz="1800" b="1" i="0" u="none" strike="noStrike" cap="none" dirty="0">
                <a:solidFill>
                  <a:srgbClr val="4E617A"/>
                </a:solidFill>
                <a:latin typeface="Calibri"/>
                <a:ea typeface="Calibri"/>
                <a:cs typeface="Calibri"/>
                <a:sym typeface="Calibri"/>
              </a:rPr>
              <a:t>EXTRA </a:t>
            </a:r>
            <a:r>
              <a:rPr lang="en-US" sz="1800" b="1" i="0" u="none" strike="noStrike" cap="none" dirty="0">
                <a:solidFill>
                  <a:srgbClr val="4E617A"/>
                </a:solidFill>
                <a:latin typeface="Calibri"/>
                <a:ea typeface="Calibri"/>
                <a:cs typeface="Calibri"/>
                <a:sym typeface="Calibri"/>
              </a:rPr>
              <a:t>COST</a:t>
            </a:r>
            <a:r>
              <a:rPr lang="vi-VN" sz="1800" b="1" i="0" u="none" strike="noStrike" cap="none" dirty="0">
                <a:solidFill>
                  <a:srgbClr val="4E617A"/>
                </a:solidFill>
                <a:latin typeface="Calibri"/>
                <a:ea typeface="Calibri"/>
                <a:cs typeface="Calibri"/>
                <a:sym typeface="Calibri"/>
              </a:rPr>
              <a:t> </a:t>
            </a:r>
            <a:r>
              <a:rPr lang="en-US" sz="1800" b="1" i="0" u="none" strike="noStrike" cap="none" dirty="0">
                <a:solidFill>
                  <a:srgbClr val="4E617A"/>
                </a:solidFill>
                <a:latin typeface="Calibri"/>
                <a:ea typeface="Calibri"/>
                <a:cs typeface="Calibri"/>
                <a:sym typeface="Calibri"/>
              </a:rPr>
              <a:t>FOR BETTER TREATMENT</a:t>
            </a:r>
            <a:endParaRPr lang="en-US" sz="1800" b="0" i="0" u="none" strike="noStrike" cap="none" dirty="0">
              <a:solidFill>
                <a:srgbClr val="000000"/>
              </a:solidFill>
              <a:latin typeface="Calibri"/>
              <a:ea typeface="Calibri"/>
              <a:cs typeface="Calibri"/>
              <a:sym typeface="Calibri"/>
            </a:endParaRPr>
          </a:p>
        </p:txBody>
      </p:sp>
      <p:sp>
        <p:nvSpPr>
          <p:cNvPr id="8" name="Google Shape;1103;p38">
            <a:extLst>
              <a:ext uri="{FF2B5EF4-FFF2-40B4-BE49-F238E27FC236}">
                <a16:creationId xmlns:a16="http://schemas.microsoft.com/office/drawing/2014/main" id="{FB433464-F0C3-BC83-FC67-56EC97DC4D03}"/>
              </a:ext>
            </a:extLst>
          </p:cNvPr>
          <p:cNvSpPr txBox="1"/>
          <p:nvPr/>
        </p:nvSpPr>
        <p:spPr>
          <a:xfrm>
            <a:off x="859111" y="1845614"/>
            <a:ext cx="4541309" cy="1006389"/>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Clr>
                <a:srgbClr val="131313"/>
              </a:buClr>
              <a:buSzPts val="1600"/>
              <a:buFont typeface="Calibri"/>
              <a:buNone/>
            </a:pPr>
            <a:r>
              <a:rPr lang="en-US" sz="1800" b="1" dirty="0">
                <a:solidFill>
                  <a:schemeClr val="tx1"/>
                </a:solidFill>
                <a:latin typeface="Calibri"/>
                <a:ea typeface="Calibri"/>
                <a:cs typeface="Calibri"/>
                <a:sym typeface="Calibri"/>
              </a:rPr>
              <a:t>About 7% PWD interviewed claimed that extra cost (bribery) is necessary for better treatment.</a:t>
            </a:r>
            <a:endParaRPr lang="en-US" sz="1800" b="1" i="0" u="none" strike="noStrike" cap="none" dirty="0">
              <a:solidFill>
                <a:schemeClr val="tx1"/>
              </a:solidFill>
              <a:latin typeface="Calibri"/>
              <a:ea typeface="Calibri"/>
              <a:cs typeface="Calibri"/>
              <a:sym typeface="Calibri"/>
            </a:endParaRPr>
          </a:p>
        </p:txBody>
      </p:sp>
      <p:grpSp>
        <p:nvGrpSpPr>
          <p:cNvPr id="4" name="IDI quote" descr="IDI:&#10;“Because this (bribery) is necessary for me to be properly attended by doctors [...] Like when I got a surgery, when it was done, I was unconscious, but my family didn’t know that they had to give them money, only after seeing my eyes rolling back (indicating my situation is getting worse) did my family give them money. Only after that did the doctors give me an injection, and I woke up after receiving the injection…&quot;&#10;A person with physical disability, U40">
            <a:extLst>
              <a:ext uri="{FF2B5EF4-FFF2-40B4-BE49-F238E27FC236}">
                <a16:creationId xmlns:a16="http://schemas.microsoft.com/office/drawing/2014/main" id="{D69A4C9B-A438-C8EF-DF3D-F3CC24C2C18E}"/>
              </a:ext>
            </a:extLst>
          </p:cNvPr>
          <p:cNvGrpSpPr/>
          <p:nvPr/>
        </p:nvGrpSpPr>
        <p:grpSpPr>
          <a:xfrm>
            <a:off x="613061" y="2963800"/>
            <a:ext cx="4634374" cy="3427030"/>
            <a:chOff x="133350" y="161925"/>
            <a:chExt cx="5776303" cy="1371633"/>
          </a:xfrm>
        </p:grpSpPr>
        <p:sp>
          <p:nvSpPr>
            <p:cNvPr id="9" name="Text Box ">
              <a:extLst>
                <a:ext uri="{FF2B5EF4-FFF2-40B4-BE49-F238E27FC236}">
                  <a16:creationId xmlns:a16="http://schemas.microsoft.com/office/drawing/2014/main" id="{7896279B-F4ED-26DC-2344-25975D96CC96}"/>
                </a:ext>
                <a:ext uri="{C183D7F6-B498-43B3-948B-1728B52AA6E4}">
                  <adec:decorative xmlns:adec="http://schemas.microsoft.com/office/drawing/2017/decorative" val="1"/>
                </a:ext>
              </a:extLst>
            </p:cNvPr>
            <p:cNvSpPr txBox="1">
              <a:spLocks noChangeArrowheads="1"/>
            </p:cNvSpPr>
            <p:nvPr/>
          </p:nvSpPr>
          <p:spPr bwMode="auto">
            <a:xfrm>
              <a:off x="249348" y="176764"/>
              <a:ext cx="5660305" cy="1356794"/>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rtl="0">
                <a:lnSpc>
                  <a:spcPct val="110000"/>
                </a:lnSpc>
                <a:spcBef>
                  <a:spcPts val="0"/>
                </a:spcBef>
                <a:spcAft>
                  <a:spcPts val="0"/>
                </a:spcAft>
                <a:buClr>
                  <a:srgbClr val="131313"/>
                </a:buClr>
                <a:buSzPts val="1600"/>
                <a:buFont typeface="Calibri"/>
                <a:buNone/>
              </a:pPr>
              <a:r>
                <a:rPr lang="en-US" sz="1800" b="1" i="1" u="none" strike="noStrike" cap="none" dirty="0">
                  <a:solidFill>
                    <a:schemeClr val="accent2"/>
                  </a:solidFill>
                  <a:latin typeface="Calibri"/>
                  <a:ea typeface="Calibri"/>
                  <a:cs typeface="Calibri"/>
                  <a:sym typeface="Calibri"/>
                </a:rPr>
                <a:t>“Because this (bribery) is necessary for me </a:t>
              </a:r>
              <a:r>
                <a:rPr lang="en-US" sz="1800" b="0" i="1" u="none" strike="noStrike" cap="none" dirty="0">
                  <a:solidFill>
                    <a:schemeClr val="accent2"/>
                  </a:solidFill>
                  <a:latin typeface="Calibri"/>
                  <a:ea typeface="Calibri"/>
                  <a:cs typeface="Calibri"/>
                  <a:sym typeface="Calibri"/>
                </a:rPr>
                <a:t>to be </a:t>
              </a:r>
              <a:r>
                <a:rPr lang="en-US" sz="1800" b="1" i="1" u="none" strike="noStrike" cap="none" dirty="0">
                  <a:solidFill>
                    <a:schemeClr val="accent2"/>
                  </a:solidFill>
                  <a:latin typeface="Calibri"/>
                  <a:ea typeface="Calibri"/>
                  <a:cs typeface="Calibri"/>
                  <a:sym typeface="Calibri"/>
                </a:rPr>
                <a:t>properly attended </a:t>
              </a:r>
              <a:r>
                <a:rPr lang="en-US" sz="1800" b="0" i="1" u="none" strike="noStrike" cap="none" dirty="0">
                  <a:solidFill>
                    <a:schemeClr val="tx1"/>
                  </a:solidFill>
                  <a:latin typeface="Calibri"/>
                  <a:ea typeface="Calibri"/>
                  <a:cs typeface="Calibri"/>
                  <a:sym typeface="Calibri"/>
                </a:rPr>
                <a:t>by doctors </a:t>
              </a:r>
              <a:r>
                <a:rPr lang="vi-VN" sz="1800" b="0" i="1" u="none" strike="noStrike" cap="none" dirty="0">
                  <a:solidFill>
                    <a:schemeClr val="tx1"/>
                  </a:solidFill>
                  <a:latin typeface="Calibri"/>
                  <a:ea typeface="Calibri"/>
                  <a:cs typeface="Calibri"/>
                  <a:sym typeface="Calibri"/>
                </a:rPr>
                <a:t>[...] </a:t>
              </a:r>
              <a:r>
                <a:rPr lang="en-US" sz="1800" b="0" i="1" u="none" strike="noStrike" cap="none" dirty="0">
                  <a:solidFill>
                    <a:schemeClr val="tx1"/>
                  </a:solidFill>
                  <a:latin typeface="Calibri"/>
                  <a:ea typeface="Calibri"/>
                  <a:cs typeface="Calibri"/>
                  <a:sym typeface="Calibri"/>
                </a:rPr>
                <a:t>Like when I got a surgery, when it was done, I was unconscious, but my family didn’t know that they had </a:t>
              </a:r>
              <a:r>
                <a:rPr lang="en-US" sz="1800" b="1" i="1" dirty="0">
                  <a:solidFill>
                    <a:schemeClr val="accent2"/>
                  </a:solidFill>
                  <a:latin typeface="Calibri"/>
                  <a:ea typeface="Calibri"/>
                  <a:cs typeface="Calibri"/>
                  <a:sym typeface="Calibri"/>
                </a:rPr>
                <a:t>to give them money</a:t>
              </a:r>
              <a:r>
                <a:rPr lang="en-US" sz="1800" i="1" dirty="0">
                  <a:solidFill>
                    <a:schemeClr val="tx1"/>
                  </a:solidFill>
                  <a:latin typeface="Calibri"/>
                  <a:ea typeface="Calibri"/>
                  <a:cs typeface="Calibri"/>
                  <a:sym typeface="Calibri"/>
                </a:rPr>
                <a:t>, only after seeing my eyes rolling back (indicating my situation is getting worse) did my family give them money. Only after that did the doctors</a:t>
              </a:r>
              <a:r>
                <a:rPr lang="en-US" sz="1800" i="1" dirty="0">
                  <a:solidFill>
                    <a:schemeClr val="accent2"/>
                  </a:solidFill>
                  <a:latin typeface="Calibri"/>
                  <a:ea typeface="Calibri"/>
                  <a:cs typeface="Calibri"/>
                  <a:sym typeface="Calibri"/>
                </a:rPr>
                <a:t> </a:t>
              </a:r>
              <a:r>
                <a:rPr lang="en-US" sz="1800" b="1" i="1" dirty="0">
                  <a:solidFill>
                    <a:schemeClr val="accent2"/>
                  </a:solidFill>
                  <a:latin typeface="Calibri"/>
                  <a:ea typeface="Calibri"/>
                  <a:cs typeface="Calibri"/>
                  <a:sym typeface="Calibri"/>
                </a:rPr>
                <a:t>give me an injection</a:t>
              </a:r>
              <a:r>
                <a:rPr lang="en-US" sz="1800" i="1" dirty="0">
                  <a:solidFill>
                    <a:schemeClr val="accent2"/>
                  </a:solidFill>
                  <a:latin typeface="Calibri"/>
                  <a:ea typeface="Calibri"/>
                  <a:cs typeface="Calibri"/>
                  <a:sym typeface="Calibri"/>
                </a:rPr>
                <a:t>, and I </a:t>
              </a:r>
              <a:r>
                <a:rPr lang="en-US" sz="1800" b="1" i="1" dirty="0">
                  <a:solidFill>
                    <a:schemeClr val="accent2"/>
                  </a:solidFill>
                  <a:latin typeface="Calibri"/>
                  <a:ea typeface="Calibri"/>
                  <a:cs typeface="Calibri"/>
                  <a:sym typeface="Calibri"/>
                </a:rPr>
                <a:t>woke up after receiving the injection</a:t>
              </a:r>
              <a:r>
                <a:rPr lang="en-US" sz="1800" i="1" dirty="0">
                  <a:solidFill>
                    <a:schemeClr val="accent2"/>
                  </a:solidFill>
                  <a:latin typeface="Calibri"/>
                  <a:ea typeface="Calibri"/>
                  <a:cs typeface="Calibri"/>
                  <a:sym typeface="Calibri"/>
                </a:rPr>
                <a:t>…” </a:t>
              </a:r>
            </a:p>
            <a:p>
              <a:pPr lvl="0" algn="r">
                <a:lnSpc>
                  <a:spcPct val="110000"/>
                </a:lnSpc>
                <a:buClr>
                  <a:srgbClr val="131313"/>
                </a:buClr>
                <a:buSzPts val="1600"/>
              </a:pPr>
              <a:r>
                <a:rPr lang="en-US" sz="1600" b="1" i="1" u="none" strike="noStrike" cap="none" dirty="0">
                  <a:solidFill>
                    <a:schemeClr val="tx1"/>
                  </a:solidFill>
                  <a:latin typeface="Calibri"/>
                  <a:ea typeface="Calibri"/>
                  <a:cs typeface="Calibri"/>
                  <a:sym typeface="Calibri"/>
                </a:rPr>
                <a:t>IDI with a person with Physical disability</a:t>
              </a:r>
              <a:r>
                <a:rPr lang="en-US" sz="1600" b="1" i="1" dirty="0">
                  <a:solidFill>
                    <a:schemeClr val="tx1"/>
                  </a:solidFill>
                  <a:latin typeface="Calibri"/>
                  <a:ea typeface="Calibri"/>
                  <a:cs typeface="Calibri"/>
                  <a:sym typeface="Calibri"/>
                </a:rPr>
                <a:t>, U40</a:t>
              </a:r>
              <a:endParaRPr lang="en-US" sz="1600" b="1" i="1" u="none" strike="noStrike" cap="none" dirty="0">
                <a:solidFill>
                  <a:schemeClr val="tx1"/>
                </a:solidFill>
                <a:latin typeface="Calibri"/>
                <a:ea typeface="Calibri"/>
                <a:cs typeface="Calibri"/>
                <a:sym typeface="Calibri"/>
              </a:endParaRPr>
            </a:p>
          </p:txBody>
        </p:sp>
        <p:cxnSp>
          <p:nvCxnSpPr>
            <p:cNvPr id="10" name="Delimiter">
              <a:extLst>
                <a:ext uri="{FF2B5EF4-FFF2-40B4-BE49-F238E27FC236}">
                  <a16:creationId xmlns:a16="http://schemas.microsoft.com/office/drawing/2014/main" id="{34F187AE-B7C2-534A-C0CE-97E2749F8A66}"/>
                </a:ext>
                <a:ext uri="{C183D7F6-B498-43B3-948B-1728B52AA6E4}">
                  <adec:decorative xmlns:adec="http://schemas.microsoft.com/office/drawing/2017/decorative" val="1"/>
                </a:ext>
              </a:extLst>
            </p:cNvPr>
            <p:cNvCxnSpPr>
              <a:cxnSpLocks/>
            </p:cNvCxnSpPr>
            <p:nvPr/>
          </p:nvCxnSpPr>
          <p:spPr>
            <a:xfrm>
              <a:off x="133350" y="161925"/>
              <a:ext cx="0" cy="135679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Chart title">
            <a:extLst>
              <a:ext uri="{FF2B5EF4-FFF2-40B4-BE49-F238E27FC236}">
                <a16:creationId xmlns:a16="http://schemas.microsoft.com/office/drawing/2014/main" id="{560ACB86-152F-1E6A-C19A-E1EBD2F3F019}"/>
              </a:ext>
              <a:ext uri="{C183D7F6-B498-43B3-948B-1728B52AA6E4}">
                <adec:decorative xmlns:adec="http://schemas.microsoft.com/office/drawing/2017/decorative" val="1"/>
              </a:ext>
            </a:extLst>
          </p:cNvPr>
          <p:cNvSpPr txBox="1"/>
          <p:nvPr/>
        </p:nvSpPr>
        <p:spPr>
          <a:xfrm>
            <a:off x="5809670" y="1879290"/>
            <a:ext cx="6310115" cy="646290"/>
          </a:xfrm>
          <a:prstGeom prst="rect">
            <a:avLst/>
          </a:prstGeom>
          <a:noFill/>
          <a:ln>
            <a:noFill/>
          </a:ln>
        </p:spPr>
        <p:txBody>
          <a:bodyPr spcFirstLastPara="1" wrap="square" lIns="91425" tIns="45700" rIns="91425" bIns="45700" anchor="t" anchorCtr="0">
            <a:spAutoFit/>
          </a:bodyPr>
          <a:lstStyle/>
          <a:p>
            <a:pPr lvl="0" algn="ctr">
              <a:buSzPts val="1500"/>
            </a:pPr>
            <a:r>
              <a:rPr lang="en-US" sz="1800" b="1" dirty="0">
                <a:solidFill>
                  <a:schemeClr val="tx1"/>
                </a:solidFill>
                <a:latin typeface="Calibri"/>
                <a:ea typeface="Calibri"/>
                <a:cs typeface="Calibri"/>
                <a:sym typeface="Calibri"/>
              </a:rPr>
              <a:t>Proportion of PWD having to pay bribery for better treatment, disaggregated by economic regions</a:t>
            </a:r>
            <a:endParaRPr lang="vi-VN" sz="1800" b="1" dirty="0">
              <a:solidFill>
                <a:schemeClr val="tx1"/>
              </a:solidFill>
              <a:latin typeface="Calibri"/>
              <a:ea typeface="Calibri"/>
              <a:cs typeface="Calibri"/>
              <a:sym typeface="Calibri"/>
            </a:endParaRPr>
          </a:p>
        </p:txBody>
      </p:sp>
      <p:graphicFrame>
        <p:nvGraphicFramePr>
          <p:cNvPr id="3" name="Chart" descr="Bar chart titled &quot;Proportion of PWD having to pay bribery for better treatment, disaggregated by economic regions&quot; Of which: &#10;The Northern Midlands and Mountains 9.0%&#10;Red River Delta 13.9%&#10;North Central Coast 5.4%&#10;Central Highlands 5.8%&#10;Southeast 3.8%&#10;Mekong River Delta 5.5%">
            <a:extLst>
              <a:ext uri="{FF2B5EF4-FFF2-40B4-BE49-F238E27FC236}">
                <a16:creationId xmlns:a16="http://schemas.microsoft.com/office/drawing/2014/main" id="{EF52CE55-224F-41C7-6DBA-8BEBB8DC9FCC}"/>
              </a:ext>
            </a:extLst>
          </p:cNvPr>
          <p:cNvGraphicFramePr/>
          <p:nvPr>
            <p:extLst>
              <p:ext uri="{D42A27DB-BD31-4B8C-83A1-F6EECF244321}">
                <p14:modId xmlns:p14="http://schemas.microsoft.com/office/powerpoint/2010/main" val="3453150156"/>
              </p:ext>
            </p:extLst>
          </p:nvPr>
        </p:nvGraphicFramePr>
        <p:xfrm>
          <a:off x="6028614" y="2608618"/>
          <a:ext cx="5872229" cy="23548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B3BCC18-4C85-4807-467D-FA973BBBB7AD}"/>
              </a:ext>
            </a:extLst>
          </p:cNvPr>
          <p:cNvSpPr txBox="1"/>
          <p:nvPr/>
        </p:nvSpPr>
        <p:spPr>
          <a:xfrm>
            <a:off x="6295196" y="5166149"/>
            <a:ext cx="5497999" cy="1015663"/>
          </a:xfrm>
          <a:prstGeom prst="rect">
            <a:avLst/>
          </a:prstGeom>
          <a:noFill/>
        </p:spPr>
        <p:txBody>
          <a:bodyPr wrap="square" rtlCol="0">
            <a:spAutoFit/>
          </a:bodyPr>
          <a:lstStyle/>
          <a:p>
            <a:pPr algn="just">
              <a:spcBef>
                <a:spcPts val="1200"/>
              </a:spcBef>
              <a:spcAft>
                <a:spcPts val="1200"/>
              </a:spcAft>
            </a:pPr>
            <a:r>
              <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The proportion of PWD having to pay bribes for better treatment in the </a:t>
            </a:r>
            <a:r>
              <a:rPr lang="en-US" sz="20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Red River Delta region is the highest (</a:t>
            </a:r>
            <a:r>
              <a:rPr lang="en-US" sz="2000" b="1" i="1">
                <a:solidFill>
                  <a:schemeClr val="accent2"/>
                </a:solidFill>
                <a:latin typeface="Calibri" panose="020F0502020204030204" pitchFamily="34" charset="0"/>
                <a:ea typeface="Calibri" panose="020F0502020204030204" pitchFamily="34" charset="0"/>
                <a:cs typeface="Calibri" panose="020F0502020204030204" pitchFamily="34" charset="0"/>
              </a:rPr>
              <a:t>13.9%)</a:t>
            </a:r>
            <a:r>
              <a:rPr lang="en-US" sz="2000" b="1" i="1">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Check 2">
            <a:extLst>
              <a:ext uri="{FF2B5EF4-FFF2-40B4-BE49-F238E27FC236}">
                <a16:creationId xmlns:a16="http://schemas.microsoft.com/office/drawing/2014/main" id="{AE273DCC-01C4-EF7D-8ABC-5106CB2B8292}"/>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6044554" y="5199839"/>
            <a:ext cx="317148" cy="317148"/>
          </a:xfrm>
          <a:prstGeom prst="rect">
            <a:avLst/>
          </a:prstGeom>
          <a:noFill/>
          <a:ln>
            <a:noFill/>
          </a:ln>
        </p:spPr>
      </p:pic>
      <p:pic>
        <p:nvPicPr>
          <p:cNvPr id="7" name="Check 2">
            <a:extLst>
              <a:ext uri="{FF2B5EF4-FFF2-40B4-BE49-F238E27FC236}">
                <a16:creationId xmlns:a16="http://schemas.microsoft.com/office/drawing/2014/main" id="{6751F1F0-5F01-3EAC-5646-E9E8AFAB767F}"/>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66701" y="1885695"/>
            <a:ext cx="317148" cy="317148"/>
          </a:xfrm>
          <a:prstGeom prst="rect">
            <a:avLst/>
          </a:prstGeom>
          <a:noFill/>
          <a:ln>
            <a:noFill/>
          </a:ln>
        </p:spPr>
      </p:pic>
    </p:spTree>
    <p:extLst>
      <p:ext uri="{BB962C8B-B14F-4D97-AF65-F5344CB8AC3E}">
        <p14:creationId xmlns:p14="http://schemas.microsoft.com/office/powerpoint/2010/main" val="178290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2" name="Slide number">
            <a:extLst>
              <a:ext uri="{FF2B5EF4-FFF2-40B4-BE49-F238E27FC236}">
                <a16:creationId xmlns:a16="http://schemas.microsoft.com/office/drawing/2014/main" id="{47FBE40A-5632-E3A2-84A6-A9E4C5959580}"/>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25</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1068"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069"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lang="en-US" sz="2400" dirty="0">
              <a:latin typeface="Calibri"/>
              <a:ea typeface="Calibri"/>
              <a:cs typeface="Calibri"/>
              <a:sym typeface="Calibri"/>
            </a:endParaRPr>
          </a:p>
        </p:txBody>
      </p:sp>
      <p:sp>
        <p:nvSpPr>
          <p:cNvPr id="1070" name="Sub-heading"/>
          <p:cNvSpPr txBox="1"/>
          <p:nvPr/>
        </p:nvSpPr>
        <p:spPr>
          <a:xfrm>
            <a:off x="545521" y="1183929"/>
            <a:ext cx="10808543" cy="369291"/>
          </a:xfrm>
          <a:prstGeom prst="rect">
            <a:avLst/>
          </a:prstGeom>
          <a:noFill/>
          <a:ln>
            <a:noFill/>
          </a:ln>
        </p:spPr>
        <p:txBody>
          <a:bodyPr spcFirstLastPara="1" wrap="square" lIns="91425" tIns="45700" rIns="91425" bIns="45700" anchor="t" anchorCtr="0">
            <a:spAutoFit/>
          </a:bodyPr>
          <a:lstStyle/>
          <a:p>
            <a:pPr lvl="0" algn="just">
              <a:buClr>
                <a:srgbClr val="4E617A"/>
              </a:buClr>
              <a:buSzPts val="1600"/>
            </a:pPr>
            <a:r>
              <a:rPr lang="en-US" sz="1800" b="1" dirty="0">
                <a:solidFill>
                  <a:srgbClr val="4E617A"/>
                </a:solidFill>
                <a:latin typeface="Calibri"/>
                <a:ea typeface="Calibri"/>
                <a:cs typeface="Calibri"/>
                <a:sym typeface="Calibri"/>
              </a:rPr>
              <a:t>LOCAL PUBLIC REHABILITATION SERVICES</a:t>
            </a:r>
          </a:p>
        </p:txBody>
      </p:sp>
      <p:grpSp>
        <p:nvGrpSpPr>
          <p:cNvPr id="15" name="Google Shape;1211;p44" descr="Very few PWD (3.3%) have ever used local rehabilitation services in the past year, because:&#10;Currently, rehabilitation services at the district level are very limited, not all localities have these services available.&#10;The cost of rehabilitation remains quite high, &quot;without health insurance it can be up to 10 million VND/month&quot;.&#10;The majority of PWD who have used the service (85.5%) rated the technicians/staff as having a friendly attitude, while only about 76.8% of those who experienced the service thought the technicians/staff know how to support PWD properly.">
            <a:extLst>
              <a:ext uri="{FF2B5EF4-FFF2-40B4-BE49-F238E27FC236}">
                <a16:creationId xmlns:a16="http://schemas.microsoft.com/office/drawing/2014/main" id="{6201244C-4307-0B58-6457-E8529F0A13F9}"/>
              </a:ext>
            </a:extLst>
          </p:cNvPr>
          <p:cNvGrpSpPr/>
          <p:nvPr/>
        </p:nvGrpSpPr>
        <p:grpSpPr>
          <a:xfrm>
            <a:off x="1177293" y="1846041"/>
            <a:ext cx="4772499" cy="2893059"/>
            <a:chOff x="1188649" y="2795378"/>
            <a:chExt cx="4279059" cy="2893059"/>
          </a:xfrm>
        </p:grpSpPr>
        <p:sp>
          <p:nvSpPr>
            <p:cNvPr id="18" name="Google Shape;1214;p44">
              <a:extLst>
                <a:ext uri="{FF2B5EF4-FFF2-40B4-BE49-F238E27FC236}">
                  <a16:creationId xmlns:a16="http://schemas.microsoft.com/office/drawing/2014/main" id="{4916EC8A-2A44-A715-C2B8-2FB516811738}"/>
                </a:ext>
              </a:extLst>
            </p:cNvPr>
            <p:cNvSpPr txBox="1"/>
            <p:nvPr/>
          </p:nvSpPr>
          <p:spPr>
            <a:xfrm>
              <a:off x="1188649" y="2795378"/>
              <a:ext cx="4198691" cy="2893059"/>
            </a:xfrm>
            <a:prstGeom prst="rect">
              <a:avLst/>
            </a:prstGeom>
            <a:noFill/>
            <a:ln>
              <a:noFill/>
            </a:ln>
          </p:spPr>
          <p:txBody>
            <a:bodyPr spcFirstLastPara="1" wrap="square" lIns="91425" tIns="45700" rIns="91425" bIns="45700" anchor="t" anchorCtr="0">
              <a:spAutoFit/>
            </a:bodyPr>
            <a:lstStyle/>
            <a:p>
              <a:pPr lvl="0" algn="just">
                <a:spcAft>
                  <a:spcPts val="1200"/>
                </a:spcAft>
                <a:buSzPts val="1700"/>
              </a:pPr>
              <a:r>
                <a:rPr lang="en-US" sz="1800" b="1" dirty="0">
                  <a:solidFill>
                    <a:schemeClr val="tx1"/>
                  </a:solidFill>
                  <a:latin typeface="Calibri"/>
                  <a:cs typeface="Calibri"/>
                  <a:sym typeface="Calibri"/>
                </a:rPr>
                <a:t>Very few PWD (3.3%) have used local rehabilitation services in the past year due to the following reasons</a:t>
              </a:r>
              <a:r>
                <a:rPr lang="en-GB" sz="1800" b="1" dirty="0">
                  <a:solidFill>
                    <a:schemeClr val="tx1"/>
                  </a:solidFill>
                  <a:latin typeface="Calibri"/>
                  <a:cs typeface="Calibri"/>
                  <a:sym typeface="Calibri"/>
                </a:rPr>
                <a:t>: </a:t>
              </a:r>
            </a:p>
            <a:p>
              <a:pPr marL="285750" lvl="0" indent="-285750" algn="just">
                <a:spcAft>
                  <a:spcPts val="600"/>
                </a:spcAft>
                <a:buSzPts val="1700"/>
                <a:buFont typeface="Arial" panose="020B0604020202020204" pitchFamily="34" charset="0"/>
                <a:buChar char="•"/>
              </a:pPr>
              <a:r>
                <a:rPr lang="en-US" sz="1800" dirty="0">
                  <a:solidFill>
                    <a:schemeClr val="tx1"/>
                  </a:solidFill>
                  <a:latin typeface="Calibri"/>
                  <a:cs typeface="Calibri"/>
                  <a:sym typeface="Calibri"/>
                </a:rPr>
                <a:t>Currently, rehabilitation services at the district level are limited, and not every locality provides these services</a:t>
              </a:r>
              <a:r>
                <a:rPr lang="en-GB" sz="1800" dirty="0">
                  <a:solidFill>
                    <a:schemeClr val="tx1"/>
                  </a:solidFill>
                  <a:latin typeface="Calibri"/>
                  <a:cs typeface="Calibri"/>
                  <a:sym typeface="Calibri"/>
                </a:rPr>
                <a:t>. </a:t>
              </a:r>
            </a:p>
            <a:p>
              <a:pPr marL="285750" lvl="0" indent="-285750" algn="just">
                <a:spcAft>
                  <a:spcPts val="600"/>
                </a:spcAft>
                <a:buSzPts val="1700"/>
                <a:buFont typeface="Arial" panose="020B0604020202020204" pitchFamily="34" charset="0"/>
                <a:buChar char="•"/>
              </a:pPr>
              <a:r>
                <a:rPr lang="en-US" sz="1800" dirty="0">
                  <a:solidFill>
                    <a:schemeClr val="tx1"/>
                  </a:solidFill>
                  <a:latin typeface="Calibri"/>
                  <a:cs typeface="Calibri"/>
                </a:rPr>
                <a:t>The cost of rehabilitation services is relatively high,</a:t>
              </a:r>
              <a:r>
                <a:rPr lang="en-US" sz="1800" dirty="0">
                  <a:solidFill>
                    <a:schemeClr val="bg2">
                      <a:lumMod val="75000"/>
                    </a:schemeClr>
                  </a:solidFill>
                  <a:latin typeface="Calibri"/>
                  <a:cs typeface="Calibri"/>
                </a:rPr>
                <a:t> </a:t>
              </a:r>
              <a:r>
                <a:rPr lang="en-US" sz="1800" i="1" dirty="0">
                  <a:solidFill>
                    <a:schemeClr val="accent2"/>
                  </a:solidFill>
                  <a:latin typeface="Calibri"/>
                  <a:cs typeface="Calibri"/>
                </a:rPr>
                <a:t>“up to 10 million VND per month without health insurance”. </a:t>
              </a:r>
            </a:p>
          </p:txBody>
        </p:sp>
        <p:sp>
          <p:nvSpPr>
            <p:cNvPr id="19" name="Google Shape;1215;p44">
              <a:extLst>
                <a:ext uri="{FF2B5EF4-FFF2-40B4-BE49-F238E27FC236}">
                  <a16:creationId xmlns:a16="http://schemas.microsoft.com/office/drawing/2014/main" id="{C30B274F-6CA3-69A9-8280-4730A8DD7F21}"/>
                </a:ext>
              </a:extLst>
            </p:cNvPr>
            <p:cNvSpPr txBox="1"/>
            <p:nvPr/>
          </p:nvSpPr>
          <p:spPr>
            <a:xfrm>
              <a:off x="1292308" y="4883689"/>
              <a:ext cx="4175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dirty="0"/>
            </a:p>
          </p:txBody>
        </p:sp>
      </p:grpSp>
      <p:sp>
        <p:nvSpPr>
          <p:cNvPr id="3" name="TextBox 2">
            <a:extLst>
              <a:ext uri="{FF2B5EF4-FFF2-40B4-BE49-F238E27FC236}">
                <a16:creationId xmlns:a16="http://schemas.microsoft.com/office/drawing/2014/main" id="{7249924B-0E67-E383-A970-DA39494F36CF}"/>
              </a:ext>
            </a:extLst>
          </p:cNvPr>
          <p:cNvSpPr txBox="1"/>
          <p:nvPr/>
        </p:nvSpPr>
        <p:spPr>
          <a:xfrm>
            <a:off x="1214452" y="4849597"/>
            <a:ext cx="4881547" cy="1200329"/>
          </a:xfrm>
          <a:prstGeom prst="rect">
            <a:avLst/>
          </a:prstGeom>
          <a:noFill/>
        </p:spPr>
        <p:txBody>
          <a:bodyPr wrap="square">
            <a:spAutoFit/>
          </a:bodyPr>
          <a:lstStyle/>
          <a:p>
            <a:pPr algn="just"/>
            <a:r>
              <a:rPr lang="en-US" sz="1800" b="1" dirty="0">
                <a:solidFill>
                  <a:schemeClr val="tx1"/>
                </a:solidFill>
                <a:latin typeface="Calibri"/>
                <a:ea typeface="Calibri"/>
                <a:cs typeface="Calibri"/>
                <a:sym typeface="Calibri"/>
              </a:rPr>
              <a:t>There is a lack of consensus on the health insurance coverage list for rehabilitation services between treatment parties and coverage provision parties.</a:t>
            </a:r>
            <a:endParaRPr lang="en-US" sz="1800" b="1" dirty="0">
              <a:solidFill>
                <a:schemeClr val="tx1"/>
              </a:solidFill>
            </a:endParaRPr>
          </a:p>
        </p:txBody>
      </p:sp>
      <p:pic>
        <p:nvPicPr>
          <p:cNvPr id="6" name="Check 2">
            <a:extLst>
              <a:ext uri="{FF2B5EF4-FFF2-40B4-BE49-F238E27FC236}">
                <a16:creationId xmlns:a16="http://schemas.microsoft.com/office/drawing/2014/main" id="{BBF9BEF7-B54C-E662-3A8B-7667BC6295CE}"/>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883848" y="4849597"/>
            <a:ext cx="330604" cy="317148"/>
          </a:xfrm>
          <a:prstGeom prst="rect">
            <a:avLst/>
          </a:prstGeom>
          <a:noFill/>
          <a:ln>
            <a:noFill/>
          </a:ln>
        </p:spPr>
      </p:pic>
      <p:pic>
        <p:nvPicPr>
          <p:cNvPr id="5" name="Check 2">
            <a:extLst>
              <a:ext uri="{FF2B5EF4-FFF2-40B4-BE49-F238E27FC236}">
                <a16:creationId xmlns:a16="http://schemas.microsoft.com/office/drawing/2014/main" id="{324B3663-79B0-A871-6A00-CF09B02DBB0B}"/>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860145" y="1834166"/>
            <a:ext cx="317148" cy="317148"/>
          </a:xfrm>
          <a:prstGeom prst="rect">
            <a:avLst/>
          </a:prstGeom>
          <a:noFill/>
          <a:ln>
            <a:noFill/>
          </a:ln>
        </p:spPr>
      </p:pic>
      <p:sp>
        <p:nvSpPr>
          <p:cNvPr id="1076" name="Chart title">
            <a:extLst>
              <a:ext uri="{C183D7F6-B498-43B3-948B-1728B52AA6E4}">
                <adec:decorative xmlns:adec="http://schemas.microsoft.com/office/drawing/2017/decorative" val="1"/>
              </a:ext>
            </a:extLst>
          </p:cNvPr>
          <p:cNvSpPr txBox="1"/>
          <p:nvPr/>
        </p:nvSpPr>
        <p:spPr>
          <a:xfrm>
            <a:off x="6302667" y="1536724"/>
            <a:ext cx="5790953" cy="369291"/>
          </a:xfrm>
          <a:prstGeom prst="rect">
            <a:avLst/>
          </a:prstGeom>
          <a:noFill/>
          <a:ln>
            <a:noFill/>
          </a:ln>
        </p:spPr>
        <p:txBody>
          <a:bodyPr spcFirstLastPara="1" wrap="square" lIns="91425" tIns="45700" rIns="91425" bIns="45700" anchor="t" anchorCtr="0">
            <a:spAutoFit/>
          </a:bodyPr>
          <a:lstStyle/>
          <a:p>
            <a:pPr lvl="0" algn="ctr">
              <a:buSzPts val="1500"/>
            </a:pPr>
            <a:r>
              <a:rPr lang="en-US" sz="1800" b="1" dirty="0">
                <a:solidFill>
                  <a:schemeClr val="tx1"/>
                </a:solidFill>
                <a:latin typeface="Calibri"/>
                <a:ea typeface="Calibri"/>
                <a:cs typeface="Calibri"/>
                <a:sym typeface="Calibri"/>
              </a:rPr>
              <a:t>Proportion of PWD who use local rehabilitation services </a:t>
            </a:r>
          </a:p>
        </p:txBody>
      </p:sp>
      <p:graphicFrame>
        <p:nvGraphicFramePr>
          <p:cNvPr id="7" name="Google Shape;1073;p88" descr="Pie chart titled &quot;Proportion of PWD who use local rehabilitation services &quot;. Of which: &#10;Yes, State medical staff come to my house 0.5%&#10;Yes, at the State Rehabilitation Center 1.2%&#10;Yes, at the commune/ward/town health station 1.6%&#10;No 94.1%&#10;Don't know 2.6%">
            <a:extLst>
              <a:ext uri="{FF2B5EF4-FFF2-40B4-BE49-F238E27FC236}">
                <a16:creationId xmlns:a16="http://schemas.microsoft.com/office/drawing/2014/main" id="{5E5EAB98-A8B8-18EF-1D0D-FFB55FA95131}"/>
              </a:ext>
            </a:extLst>
          </p:cNvPr>
          <p:cNvGraphicFramePr/>
          <p:nvPr>
            <p:extLst>
              <p:ext uri="{D42A27DB-BD31-4B8C-83A1-F6EECF244321}">
                <p14:modId xmlns:p14="http://schemas.microsoft.com/office/powerpoint/2010/main" val="4211773230"/>
              </p:ext>
            </p:extLst>
          </p:nvPr>
        </p:nvGraphicFramePr>
        <p:xfrm>
          <a:off x="6331846" y="2110889"/>
          <a:ext cx="5393038" cy="38882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19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 name="Slide number">
            <a:extLst>
              <a:ext uri="{FF2B5EF4-FFF2-40B4-BE49-F238E27FC236}">
                <a16:creationId xmlns:a16="http://schemas.microsoft.com/office/drawing/2014/main" id="{396ED6A7-D30A-FE35-2050-3E1B6D593C06}"/>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26</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115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vi-VN" sz="1800" b="0" i="0" u="none" strike="noStrike" cap="none">
                <a:solidFill>
                  <a:srgbClr val="FFFFFF"/>
                </a:solidFill>
                <a:latin typeface="Calibri"/>
                <a:ea typeface="Calibri"/>
                <a:cs typeface="Calibri"/>
                <a:sym typeface="Calibri"/>
              </a:rPr>
              <a:t>`</a:t>
            </a:r>
            <a:endParaRPr sz="1800" b="0" i="0" u="none" strike="noStrike" cap="none" dirty="0">
              <a:solidFill>
                <a:srgbClr val="FFFFFF"/>
              </a:solidFill>
              <a:latin typeface="Calibri"/>
              <a:ea typeface="Calibri"/>
              <a:cs typeface="Calibri"/>
              <a:sym typeface="Calibri"/>
            </a:endParaRPr>
          </a:p>
        </p:txBody>
      </p:sp>
      <p:sp>
        <p:nvSpPr>
          <p:cNvPr id="23" name="Slide title">
            <a:extLst>
              <a:ext uri="{FF2B5EF4-FFF2-40B4-BE49-F238E27FC236}">
                <a16:creationId xmlns:a16="http://schemas.microsoft.com/office/drawing/2014/main" id="{50B08242-D076-6652-1E09-5236F3687F3D}"/>
              </a:ext>
            </a:extLst>
          </p:cNvPr>
          <p:cNvSpPr txBox="1">
            <a:spLocks noGrp="1"/>
          </p:cNvSpPr>
          <p:nvPr>
            <p:ph type="title"/>
          </p:nvPr>
        </p:nvSpPr>
        <p:spPr>
          <a:xfrm>
            <a:off x="613063" y="328180"/>
            <a:ext cx="11083638"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DISABILITY INCLUSION IN </a:t>
            </a:r>
            <a:r>
              <a:rPr lang="en-US" sz="2400" dirty="0">
                <a:solidFill>
                  <a:schemeClr val="dk2"/>
                </a:solidFill>
                <a:latin typeface="Calibri"/>
                <a:ea typeface="Calibri"/>
                <a:cs typeface="Calibri"/>
                <a:sym typeface="Calibri"/>
              </a:rPr>
              <a:t>PUBLIC SERVICES DELIVERY</a:t>
            </a:r>
            <a:endParaRPr sz="2400" dirty="0">
              <a:latin typeface="Calibri"/>
              <a:ea typeface="Calibri"/>
              <a:cs typeface="Calibri"/>
              <a:sym typeface="Calibri"/>
            </a:endParaRPr>
          </a:p>
        </p:txBody>
      </p:sp>
      <p:sp>
        <p:nvSpPr>
          <p:cNvPr id="1165" name="Sub-heading"/>
          <p:cNvSpPr txBox="1"/>
          <p:nvPr/>
        </p:nvSpPr>
        <p:spPr>
          <a:xfrm>
            <a:off x="545521" y="1184057"/>
            <a:ext cx="555047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800"/>
              <a:buFont typeface="Calibri"/>
              <a:buNone/>
            </a:pPr>
            <a:r>
              <a:rPr lang="en-GB" sz="1800" b="1" dirty="0">
                <a:solidFill>
                  <a:srgbClr val="4E617A"/>
                </a:solidFill>
                <a:latin typeface="Calibri"/>
                <a:ea typeface="Calibri"/>
                <a:cs typeface="Calibri"/>
                <a:sym typeface="Calibri"/>
              </a:rPr>
              <a:t>RECAPS </a:t>
            </a: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AND RECOMMENDATIONS</a:t>
            </a:r>
            <a:endParaRPr sz="1400" b="0" i="0" u="none" strike="noStrike" cap="none" dirty="0">
              <a:solidFill>
                <a:srgbClr val="000000"/>
              </a:solidFill>
              <a:latin typeface="Arial"/>
              <a:ea typeface="Arial"/>
              <a:cs typeface="Arial"/>
              <a:sym typeface="Arial"/>
            </a:endParaRPr>
          </a:p>
        </p:txBody>
      </p:sp>
      <p:sp>
        <p:nvSpPr>
          <p:cNvPr id="1154" name="Box 2">
            <a:extLst>
              <a:ext uri="{C183D7F6-B498-43B3-948B-1728B52AA6E4}">
                <adec:decorative xmlns:adec="http://schemas.microsoft.com/office/drawing/2017/decorative" val="1"/>
              </a:ext>
            </a:extLst>
          </p:cNvPr>
          <p:cNvSpPr/>
          <p:nvPr/>
        </p:nvSpPr>
        <p:spPr>
          <a:xfrm>
            <a:off x="816006" y="1758391"/>
            <a:ext cx="4860278" cy="477142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pic>
        <p:nvPicPr>
          <p:cNvPr id="1158" name="Illust 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39876" y="1979305"/>
            <a:ext cx="705967" cy="671748"/>
          </a:xfrm>
          <a:prstGeom prst="rect">
            <a:avLst/>
          </a:prstGeom>
          <a:noFill/>
          <a:ln>
            <a:noFill/>
          </a:ln>
        </p:spPr>
      </p:pic>
      <p:sp>
        <p:nvSpPr>
          <p:cNvPr id="1156" name="Point 2"/>
          <p:cNvSpPr txBox="1"/>
          <p:nvPr/>
        </p:nvSpPr>
        <p:spPr>
          <a:xfrm>
            <a:off x="1561849" y="1813946"/>
            <a:ext cx="3892516" cy="1477287"/>
          </a:xfrm>
          <a:prstGeom prst="rect">
            <a:avLst/>
          </a:prstGeom>
          <a:noFill/>
          <a:ln>
            <a:noFill/>
          </a:ln>
        </p:spPr>
        <p:txBody>
          <a:bodyPr spcFirstLastPara="1" wrap="square" lIns="91425" tIns="45700" rIns="91425" bIns="45700" anchor="t" anchorCtr="0">
            <a:spAutoFit/>
          </a:bodyPr>
          <a:lstStyle/>
          <a:p>
            <a:pPr lvl="0" algn="just">
              <a:buSzPts val="1490"/>
            </a:pPr>
            <a:r>
              <a:rPr lang="en-US" sz="1800" b="1" dirty="0">
                <a:solidFill>
                  <a:srgbClr val="131313"/>
                </a:solidFill>
                <a:latin typeface="Calibri"/>
                <a:ea typeface="Calibri"/>
                <a:cs typeface="Calibri"/>
                <a:sym typeface="Calibri"/>
              </a:rPr>
              <a:t>The district-level healthcare services for PWD are generally highly rated; however, there should be improvement in certain aspects to enhance hospital quality.</a:t>
            </a:r>
            <a:endParaRPr lang="en-US" sz="1800" b="1" dirty="0">
              <a:solidFill>
                <a:srgbClr val="131313"/>
              </a:solidFill>
              <a:latin typeface="Calibri"/>
              <a:ea typeface="Calibri"/>
              <a:cs typeface="Calibri"/>
            </a:endParaRPr>
          </a:p>
        </p:txBody>
      </p:sp>
      <p:sp>
        <p:nvSpPr>
          <p:cNvPr id="1155" name="Google Shape;1155;p43"/>
          <p:cNvSpPr txBox="1"/>
          <p:nvPr/>
        </p:nvSpPr>
        <p:spPr>
          <a:xfrm>
            <a:off x="1231766" y="3296590"/>
            <a:ext cx="4252839"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600" dirty="0">
                <a:solidFill>
                  <a:srgbClr val="131313"/>
                </a:solidFill>
                <a:latin typeface="Calibri"/>
                <a:ea typeface="Calibri"/>
                <a:cs typeface="Calibri"/>
                <a:sym typeface="Calibri"/>
              </a:rPr>
              <a:t>Invest in more disability-inclusive hospital infrastructure </a:t>
            </a:r>
            <a:r>
              <a:rPr lang="en-GB" sz="1600" dirty="0">
                <a:solidFill>
                  <a:srgbClr val="131313"/>
                </a:solidFill>
                <a:latin typeface="Calibri"/>
                <a:ea typeface="Calibri"/>
                <a:cs typeface="Calibri"/>
                <a:sym typeface="Calibri"/>
              </a:rPr>
              <a:t>(e.g., accessible toilets, wheelchair ramps, etc.).</a:t>
            </a:r>
            <a:endParaRPr sz="1600" dirty="0">
              <a:solidFill>
                <a:srgbClr val="131313"/>
              </a:solidFill>
              <a:latin typeface="Calibri"/>
              <a:ea typeface="Calibri"/>
              <a:cs typeface="Calibri"/>
              <a:sym typeface="Calibri"/>
            </a:endParaRPr>
          </a:p>
        </p:txBody>
      </p:sp>
      <p:sp>
        <p:nvSpPr>
          <p:cNvPr id="10" name="TextBox 9">
            <a:extLst>
              <a:ext uri="{FF2B5EF4-FFF2-40B4-BE49-F238E27FC236}">
                <a16:creationId xmlns:a16="http://schemas.microsoft.com/office/drawing/2014/main" id="{A5683B71-6540-139A-3EF8-508CE2F0408D}"/>
              </a:ext>
            </a:extLst>
          </p:cNvPr>
          <p:cNvSpPr txBox="1"/>
          <p:nvPr/>
        </p:nvSpPr>
        <p:spPr>
          <a:xfrm>
            <a:off x="1242912" y="4190375"/>
            <a:ext cx="4252839" cy="1077218"/>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490"/>
              <a:buFont typeface="Arial"/>
              <a:buNone/>
            </a:pPr>
            <a:r>
              <a:rPr lang="en-US" sz="1600" dirty="0">
                <a:solidFill>
                  <a:srgbClr val="131313"/>
                </a:solidFill>
                <a:latin typeface="Calibri"/>
                <a:ea typeface="Calibri"/>
                <a:cs typeface="Calibri"/>
                <a:sym typeface="Calibri"/>
              </a:rPr>
              <a:t>Enhance management and supervision of the hospital personnel, including doctors and staff, to reduce instances of briberies and inappropriate conduct.</a:t>
            </a:r>
            <a:endParaRPr lang="vi-VN" sz="1600" dirty="0">
              <a:solidFill>
                <a:srgbClr val="131313"/>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C107FF2C-5C7D-C1E5-4D0B-969441AAE7CB}"/>
              </a:ext>
            </a:extLst>
          </p:cNvPr>
          <p:cNvSpPr txBox="1"/>
          <p:nvPr/>
        </p:nvSpPr>
        <p:spPr>
          <a:xfrm>
            <a:off x="1231766" y="5331565"/>
            <a:ext cx="4248151" cy="1077218"/>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490"/>
              <a:buFont typeface="Arial"/>
              <a:buNone/>
            </a:pPr>
            <a:r>
              <a:rPr lang="en-US" sz="1600" dirty="0">
                <a:solidFill>
                  <a:srgbClr val="131313"/>
                </a:solidFill>
                <a:latin typeface="Calibri"/>
                <a:ea typeface="Calibri"/>
                <a:cs typeface="Calibri"/>
                <a:sym typeface="Calibri"/>
              </a:rPr>
              <a:t>Prioritize PWD in medical examination in the hospital policies and practice, e.g., priority appointments, comfortable seating in waiting areas, etc.</a:t>
            </a:r>
            <a:endParaRPr lang="vi-VN" sz="1600" dirty="0">
              <a:solidFill>
                <a:srgbClr val="131313"/>
              </a:solidFill>
              <a:latin typeface="Calibri"/>
              <a:ea typeface="Calibri"/>
              <a:cs typeface="Calibri"/>
              <a:sym typeface="Calibri"/>
            </a:endParaRPr>
          </a:p>
        </p:txBody>
      </p:sp>
      <p:sp>
        <p:nvSpPr>
          <p:cNvPr id="1160" name="Box 3">
            <a:extLst>
              <a:ext uri="{C183D7F6-B498-43B3-948B-1728B52AA6E4}">
                <adec:decorative xmlns:adec="http://schemas.microsoft.com/office/drawing/2017/decorative" val="1"/>
              </a:ext>
            </a:extLst>
          </p:cNvPr>
          <p:cNvSpPr/>
          <p:nvPr/>
        </p:nvSpPr>
        <p:spPr>
          <a:xfrm>
            <a:off x="6317948" y="1758391"/>
            <a:ext cx="4860278" cy="477142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Arial"/>
              <a:ea typeface="Arial"/>
              <a:cs typeface="Arial"/>
              <a:sym typeface="Arial"/>
            </a:endParaRPr>
          </a:p>
        </p:txBody>
      </p:sp>
      <p:sp>
        <p:nvSpPr>
          <p:cNvPr id="2" name="Illust 3">
            <a:extLst>
              <a:ext uri="{FF2B5EF4-FFF2-40B4-BE49-F238E27FC236}">
                <a16:creationId xmlns:a16="http://schemas.microsoft.com/office/drawing/2014/main" id="{B75FED25-7F9A-37E9-846B-DA7B2EEA9CB5}"/>
              </a:ext>
              <a:ext uri="{C183D7F6-B498-43B3-948B-1728B52AA6E4}">
                <adec:decorative xmlns:adec="http://schemas.microsoft.com/office/drawing/2017/decorative" val="1"/>
              </a:ext>
            </a:extLst>
          </p:cNvPr>
          <p:cNvSpPr/>
          <p:nvPr/>
        </p:nvSpPr>
        <p:spPr>
          <a:xfrm>
            <a:off x="6745463" y="2017584"/>
            <a:ext cx="601248" cy="595189"/>
          </a:xfrm>
          <a:custGeom>
            <a:avLst/>
            <a:gdLst/>
            <a:ahLst/>
            <a:cxnLst/>
            <a:rect l="l" t="t" r="r" b="b"/>
            <a:pathLst>
              <a:path w="11910" h="11847" extrusionOk="0">
                <a:moveTo>
                  <a:pt x="1104" y="693"/>
                </a:moveTo>
                <a:cubicBezTo>
                  <a:pt x="2521" y="693"/>
                  <a:pt x="3592" y="1702"/>
                  <a:pt x="3813" y="3371"/>
                </a:cubicBezTo>
                <a:lnTo>
                  <a:pt x="3939" y="4190"/>
                </a:lnTo>
                <a:lnTo>
                  <a:pt x="3781" y="4190"/>
                </a:lnTo>
                <a:cubicBezTo>
                  <a:pt x="3592" y="4190"/>
                  <a:pt x="3435" y="4190"/>
                  <a:pt x="3246" y="4222"/>
                </a:cubicBezTo>
                <a:lnTo>
                  <a:pt x="3151" y="3497"/>
                </a:lnTo>
                <a:cubicBezTo>
                  <a:pt x="2962" y="2143"/>
                  <a:pt x="2206" y="1418"/>
                  <a:pt x="1104" y="1418"/>
                </a:cubicBezTo>
                <a:cubicBezTo>
                  <a:pt x="915" y="1418"/>
                  <a:pt x="757" y="1260"/>
                  <a:pt x="757" y="1040"/>
                </a:cubicBezTo>
                <a:cubicBezTo>
                  <a:pt x="757" y="851"/>
                  <a:pt x="915" y="693"/>
                  <a:pt x="1104" y="693"/>
                </a:cubicBezTo>
                <a:close/>
                <a:moveTo>
                  <a:pt x="6617" y="3529"/>
                </a:moveTo>
                <a:cubicBezTo>
                  <a:pt x="7184" y="3529"/>
                  <a:pt x="7657" y="4001"/>
                  <a:pt x="7657" y="4568"/>
                </a:cubicBezTo>
                <a:lnTo>
                  <a:pt x="7657" y="5577"/>
                </a:lnTo>
                <a:lnTo>
                  <a:pt x="6774" y="5577"/>
                </a:lnTo>
                <a:lnTo>
                  <a:pt x="6554" y="5356"/>
                </a:lnTo>
                <a:lnTo>
                  <a:pt x="6522" y="5293"/>
                </a:lnTo>
                <a:cubicBezTo>
                  <a:pt x="6050" y="4820"/>
                  <a:pt x="5388" y="4474"/>
                  <a:pt x="4695" y="4316"/>
                </a:cubicBezTo>
                <a:lnTo>
                  <a:pt x="4569" y="3529"/>
                </a:lnTo>
                <a:close/>
                <a:moveTo>
                  <a:pt x="3466" y="4915"/>
                </a:moveTo>
                <a:lnTo>
                  <a:pt x="3466" y="5608"/>
                </a:lnTo>
                <a:cubicBezTo>
                  <a:pt x="3088" y="5671"/>
                  <a:pt x="2679" y="5860"/>
                  <a:pt x="2364" y="6081"/>
                </a:cubicBezTo>
                <a:lnTo>
                  <a:pt x="1860" y="5577"/>
                </a:lnTo>
                <a:cubicBezTo>
                  <a:pt x="2332" y="5230"/>
                  <a:pt x="2868" y="4978"/>
                  <a:pt x="3466" y="4915"/>
                </a:cubicBezTo>
                <a:close/>
                <a:moveTo>
                  <a:pt x="4191" y="4915"/>
                </a:moveTo>
                <a:cubicBezTo>
                  <a:pt x="4790" y="4978"/>
                  <a:pt x="5325" y="5230"/>
                  <a:pt x="5798" y="5577"/>
                </a:cubicBezTo>
                <a:lnTo>
                  <a:pt x="5294" y="6081"/>
                </a:lnTo>
                <a:cubicBezTo>
                  <a:pt x="4979" y="5860"/>
                  <a:pt x="4569" y="5703"/>
                  <a:pt x="4191" y="5608"/>
                </a:cubicBezTo>
                <a:lnTo>
                  <a:pt x="4191" y="4915"/>
                </a:lnTo>
                <a:close/>
                <a:moveTo>
                  <a:pt x="6270" y="6049"/>
                </a:moveTo>
                <a:cubicBezTo>
                  <a:pt x="6617" y="6522"/>
                  <a:pt x="6869" y="7057"/>
                  <a:pt x="6932" y="7656"/>
                </a:cubicBezTo>
                <a:lnTo>
                  <a:pt x="6239" y="7656"/>
                </a:lnTo>
                <a:cubicBezTo>
                  <a:pt x="6176" y="7278"/>
                  <a:pt x="5987" y="6868"/>
                  <a:pt x="5766" y="6553"/>
                </a:cubicBezTo>
                <a:lnTo>
                  <a:pt x="6270" y="6049"/>
                </a:lnTo>
                <a:close/>
                <a:moveTo>
                  <a:pt x="1387" y="6081"/>
                </a:moveTo>
                <a:lnTo>
                  <a:pt x="1891" y="6616"/>
                </a:lnTo>
                <a:cubicBezTo>
                  <a:pt x="1671" y="6931"/>
                  <a:pt x="1513" y="7309"/>
                  <a:pt x="1419" y="7719"/>
                </a:cubicBezTo>
                <a:lnTo>
                  <a:pt x="725" y="7719"/>
                </a:lnTo>
                <a:cubicBezTo>
                  <a:pt x="788" y="7057"/>
                  <a:pt x="1041" y="6522"/>
                  <a:pt x="1387" y="6081"/>
                </a:cubicBezTo>
                <a:close/>
                <a:moveTo>
                  <a:pt x="8792" y="6327"/>
                </a:moveTo>
                <a:cubicBezTo>
                  <a:pt x="9316" y="6327"/>
                  <a:pt x="9736" y="6806"/>
                  <a:pt x="9736" y="7341"/>
                </a:cubicBezTo>
                <a:lnTo>
                  <a:pt x="9736" y="7719"/>
                </a:lnTo>
                <a:lnTo>
                  <a:pt x="7657" y="7719"/>
                </a:lnTo>
                <a:cubicBezTo>
                  <a:pt x="7594" y="7183"/>
                  <a:pt x="7436" y="6774"/>
                  <a:pt x="7247" y="6333"/>
                </a:cubicBezTo>
                <a:lnTo>
                  <a:pt x="8696" y="6333"/>
                </a:lnTo>
                <a:cubicBezTo>
                  <a:pt x="8729" y="6329"/>
                  <a:pt x="8761" y="6327"/>
                  <a:pt x="8792" y="6327"/>
                </a:cubicBezTo>
                <a:close/>
                <a:moveTo>
                  <a:pt x="3813" y="6270"/>
                </a:moveTo>
                <a:cubicBezTo>
                  <a:pt x="4790" y="6270"/>
                  <a:pt x="5577" y="7057"/>
                  <a:pt x="5577" y="8034"/>
                </a:cubicBezTo>
                <a:cubicBezTo>
                  <a:pt x="5577" y="8979"/>
                  <a:pt x="4790" y="9767"/>
                  <a:pt x="3813" y="9767"/>
                </a:cubicBezTo>
                <a:cubicBezTo>
                  <a:pt x="2868" y="9767"/>
                  <a:pt x="2080" y="8979"/>
                  <a:pt x="2080" y="8034"/>
                </a:cubicBezTo>
                <a:cubicBezTo>
                  <a:pt x="2080" y="7057"/>
                  <a:pt x="2868" y="6270"/>
                  <a:pt x="3813" y="6270"/>
                </a:cubicBezTo>
                <a:close/>
                <a:moveTo>
                  <a:pt x="1419" y="8381"/>
                </a:moveTo>
                <a:cubicBezTo>
                  <a:pt x="1450" y="8759"/>
                  <a:pt x="1671" y="9168"/>
                  <a:pt x="1891" y="9483"/>
                </a:cubicBezTo>
                <a:lnTo>
                  <a:pt x="1387" y="9987"/>
                </a:lnTo>
                <a:cubicBezTo>
                  <a:pt x="1041" y="9515"/>
                  <a:pt x="788" y="8979"/>
                  <a:pt x="725" y="8381"/>
                </a:cubicBezTo>
                <a:close/>
                <a:moveTo>
                  <a:pt x="6932" y="8381"/>
                </a:moveTo>
                <a:cubicBezTo>
                  <a:pt x="6869" y="8979"/>
                  <a:pt x="6617" y="9515"/>
                  <a:pt x="6270" y="9987"/>
                </a:cubicBezTo>
                <a:lnTo>
                  <a:pt x="5766" y="9483"/>
                </a:lnTo>
                <a:cubicBezTo>
                  <a:pt x="5987" y="9168"/>
                  <a:pt x="6144" y="8759"/>
                  <a:pt x="6239" y="8381"/>
                </a:cubicBezTo>
                <a:close/>
                <a:moveTo>
                  <a:pt x="5294" y="9956"/>
                </a:moveTo>
                <a:lnTo>
                  <a:pt x="5798" y="10460"/>
                </a:lnTo>
                <a:cubicBezTo>
                  <a:pt x="5357" y="10806"/>
                  <a:pt x="4821" y="11058"/>
                  <a:pt x="4191" y="11121"/>
                </a:cubicBezTo>
                <a:lnTo>
                  <a:pt x="4191" y="10428"/>
                </a:lnTo>
                <a:cubicBezTo>
                  <a:pt x="4569" y="10397"/>
                  <a:pt x="4979" y="10176"/>
                  <a:pt x="5294" y="9956"/>
                </a:cubicBezTo>
                <a:close/>
                <a:moveTo>
                  <a:pt x="2364" y="9987"/>
                </a:moveTo>
                <a:cubicBezTo>
                  <a:pt x="2679" y="10208"/>
                  <a:pt x="3088" y="10397"/>
                  <a:pt x="3466" y="10460"/>
                </a:cubicBezTo>
                <a:lnTo>
                  <a:pt x="3466" y="11184"/>
                </a:lnTo>
                <a:cubicBezTo>
                  <a:pt x="2868" y="11090"/>
                  <a:pt x="2332" y="10838"/>
                  <a:pt x="1860" y="10491"/>
                </a:cubicBezTo>
                <a:lnTo>
                  <a:pt x="2364" y="9987"/>
                </a:lnTo>
                <a:close/>
                <a:moveTo>
                  <a:pt x="9389" y="10460"/>
                </a:moveTo>
                <a:cubicBezTo>
                  <a:pt x="9578" y="10460"/>
                  <a:pt x="9736" y="10617"/>
                  <a:pt x="9736" y="10806"/>
                </a:cubicBezTo>
                <a:cubicBezTo>
                  <a:pt x="9736" y="10995"/>
                  <a:pt x="9578" y="11184"/>
                  <a:pt x="9389" y="11184"/>
                </a:cubicBezTo>
                <a:cubicBezTo>
                  <a:pt x="9169" y="11184"/>
                  <a:pt x="9011" y="10995"/>
                  <a:pt x="9011" y="10806"/>
                </a:cubicBezTo>
                <a:cubicBezTo>
                  <a:pt x="9011" y="10617"/>
                  <a:pt x="9169" y="10460"/>
                  <a:pt x="9389" y="10460"/>
                </a:cubicBezTo>
                <a:close/>
                <a:moveTo>
                  <a:pt x="1104" y="0"/>
                </a:moveTo>
                <a:cubicBezTo>
                  <a:pt x="505" y="0"/>
                  <a:pt x="95" y="473"/>
                  <a:pt x="95" y="1008"/>
                </a:cubicBezTo>
                <a:cubicBezTo>
                  <a:pt x="95" y="1544"/>
                  <a:pt x="568" y="2048"/>
                  <a:pt x="1104" y="2048"/>
                </a:cubicBezTo>
                <a:cubicBezTo>
                  <a:pt x="2049" y="2048"/>
                  <a:pt x="2364" y="2867"/>
                  <a:pt x="2490" y="3529"/>
                </a:cubicBezTo>
                <a:lnTo>
                  <a:pt x="2616" y="4348"/>
                </a:lnTo>
                <a:cubicBezTo>
                  <a:pt x="2049" y="4537"/>
                  <a:pt x="1576" y="4852"/>
                  <a:pt x="1167" y="5262"/>
                </a:cubicBezTo>
                <a:lnTo>
                  <a:pt x="1104" y="5293"/>
                </a:lnTo>
                <a:cubicBezTo>
                  <a:pt x="442" y="5955"/>
                  <a:pt x="1" y="6900"/>
                  <a:pt x="1" y="7971"/>
                </a:cubicBezTo>
                <a:cubicBezTo>
                  <a:pt x="1" y="9011"/>
                  <a:pt x="442" y="9956"/>
                  <a:pt x="1104" y="10649"/>
                </a:cubicBezTo>
                <a:lnTo>
                  <a:pt x="1167" y="10680"/>
                </a:lnTo>
                <a:lnTo>
                  <a:pt x="1198" y="10743"/>
                </a:lnTo>
                <a:cubicBezTo>
                  <a:pt x="1860" y="11405"/>
                  <a:pt x="2805" y="11846"/>
                  <a:pt x="3876" y="11846"/>
                </a:cubicBezTo>
                <a:cubicBezTo>
                  <a:pt x="4884" y="11846"/>
                  <a:pt x="5829" y="11405"/>
                  <a:pt x="6554" y="10743"/>
                </a:cubicBezTo>
                <a:lnTo>
                  <a:pt x="6585" y="10680"/>
                </a:lnTo>
                <a:lnTo>
                  <a:pt x="6617" y="10649"/>
                </a:lnTo>
                <a:cubicBezTo>
                  <a:pt x="7216" y="10019"/>
                  <a:pt x="7625" y="9231"/>
                  <a:pt x="7688" y="8318"/>
                </a:cubicBezTo>
                <a:lnTo>
                  <a:pt x="9106" y="8318"/>
                </a:lnTo>
                <a:lnTo>
                  <a:pt x="9106" y="9798"/>
                </a:lnTo>
                <a:cubicBezTo>
                  <a:pt x="8728" y="9956"/>
                  <a:pt x="8381" y="10302"/>
                  <a:pt x="8381" y="10775"/>
                </a:cubicBezTo>
                <a:cubicBezTo>
                  <a:pt x="8381" y="11373"/>
                  <a:pt x="8854" y="11783"/>
                  <a:pt x="9421" y="11783"/>
                </a:cubicBezTo>
                <a:cubicBezTo>
                  <a:pt x="9862" y="11783"/>
                  <a:pt x="10240" y="11531"/>
                  <a:pt x="10398" y="11090"/>
                </a:cubicBezTo>
                <a:lnTo>
                  <a:pt x="11532" y="11090"/>
                </a:lnTo>
                <a:cubicBezTo>
                  <a:pt x="11752" y="11090"/>
                  <a:pt x="11910" y="10932"/>
                  <a:pt x="11910" y="10743"/>
                </a:cubicBezTo>
                <a:cubicBezTo>
                  <a:pt x="11910" y="10523"/>
                  <a:pt x="11689" y="10460"/>
                  <a:pt x="11500" y="10460"/>
                </a:cubicBezTo>
                <a:lnTo>
                  <a:pt x="10366" y="10460"/>
                </a:lnTo>
                <a:cubicBezTo>
                  <a:pt x="10240" y="10176"/>
                  <a:pt x="10019" y="9956"/>
                  <a:pt x="9736" y="9830"/>
                </a:cubicBezTo>
                <a:lnTo>
                  <a:pt x="9736" y="8381"/>
                </a:lnTo>
                <a:lnTo>
                  <a:pt x="10807" y="8381"/>
                </a:lnTo>
                <a:cubicBezTo>
                  <a:pt x="10996" y="8381"/>
                  <a:pt x="11154" y="8223"/>
                  <a:pt x="11154" y="8034"/>
                </a:cubicBezTo>
                <a:cubicBezTo>
                  <a:pt x="11154" y="7813"/>
                  <a:pt x="10996" y="7656"/>
                  <a:pt x="10807" y="7656"/>
                </a:cubicBezTo>
                <a:lnTo>
                  <a:pt x="10461" y="7656"/>
                </a:lnTo>
                <a:lnTo>
                  <a:pt x="10461" y="7309"/>
                </a:lnTo>
                <a:cubicBezTo>
                  <a:pt x="10461" y="6364"/>
                  <a:pt x="9673" y="5577"/>
                  <a:pt x="8728" y="5577"/>
                </a:cubicBezTo>
                <a:lnTo>
                  <a:pt x="8350" y="5577"/>
                </a:lnTo>
                <a:lnTo>
                  <a:pt x="8350" y="4568"/>
                </a:lnTo>
                <a:cubicBezTo>
                  <a:pt x="8350" y="3623"/>
                  <a:pt x="7562" y="2836"/>
                  <a:pt x="6617" y="2836"/>
                </a:cubicBezTo>
                <a:lnTo>
                  <a:pt x="4443" y="2836"/>
                </a:lnTo>
                <a:cubicBezTo>
                  <a:pt x="4254" y="2048"/>
                  <a:pt x="3907" y="1418"/>
                  <a:pt x="3403" y="882"/>
                </a:cubicBezTo>
                <a:cubicBezTo>
                  <a:pt x="2773" y="315"/>
                  <a:pt x="1986" y="0"/>
                  <a:pt x="1104" y="0"/>
                </a:cubicBezTo>
                <a:close/>
              </a:path>
            </a:pathLst>
          </a:custGeom>
          <a:solidFill>
            <a:schemeClr val="tx1"/>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dirty="0"/>
          </a:p>
        </p:txBody>
      </p:sp>
      <p:sp>
        <p:nvSpPr>
          <p:cNvPr id="1162" name="Point 3"/>
          <p:cNvSpPr txBox="1"/>
          <p:nvPr/>
        </p:nvSpPr>
        <p:spPr>
          <a:xfrm>
            <a:off x="7356159" y="1941070"/>
            <a:ext cx="3466869" cy="646290"/>
          </a:xfrm>
          <a:prstGeom prst="rect">
            <a:avLst/>
          </a:prstGeom>
          <a:noFill/>
          <a:ln>
            <a:noFill/>
          </a:ln>
        </p:spPr>
        <p:txBody>
          <a:bodyPr spcFirstLastPara="1" wrap="square" lIns="91425" tIns="45700" rIns="91425" bIns="45700" anchor="t" anchorCtr="0">
            <a:spAutoFit/>
          </a:bodyPr>
          <a:lstStyle/>
          <a:p>
            <a:pPr lvl="0" algn="just">
              <a:buSzPts val="1490"/>
            </a:pPr>
            <a:r>
              <a:rPr lang="en-US" sz="1800" b="1" dirty="0">
                <a:solidFill>
                  <a:srgbClr val="131313"/>
                </a:solidFill>
                <a:latin typeface="Calibri"/>
                <a:ea typeface="Calibri"/>
                <a:cs typeface="Calibri"/>
                <a:sym typeface="Calibri"/>
              </a:rPr>
              <a:t>Local rehabilitation services are not widely available.</a:t>
            </a:r>
          </a:p>
        </p:txBody>
      </p:sp>
      <p:sp>
        <p:nvSpPr>
          <p:cNvPr id="1161" name="Google Shape;1161;p43"/>
          <p:cNvSpPr txBox="1"/>
          <p:nvPr/>
        </p:nvSpPr>
        <p:spPr>
          <a:xfrm>
            <a:off x="6745463" y="3314296"/>
            <a:ext cx="4077565" cy="584735"/>
          </a:xfrm>
          <a:prstGeom prst="rect">
            <a:avLst/>
          </a:prstGeom>
          <a:noFill/>
          <a:ln>
            <a:noFill/>
          </a:ln>
        </p:spPr>
        <p:txBody>
          <a:bodyPr spcFirstLastPara="1" wrap="square" lIns="91425" tIns="45700" rIns="91425" bIns="45700" anchor="t" anchorCtr="0">
            <a:spAutoFit/>
          </a:bodyPr>
          <a:lstStyle/>
          <a:p>
            <a:pPr lvl="0" algn="just">
              <a:buSzPts val="1490"/>
            </a:pPr>
            <a:r>
              <a:rPr lang="en-US" sz="1600" dirty="0">
                <a:solidFill>
                  <a:srgbClr val="131313"/>
                </a:solidFill>
                <a:latin typeface="Calibri"/>
                <a:ea typeface="Calibri"/>
                <a:cs typeface="Calibri"/>
                <a:sym typeface="Calibri"/>
              </a:rPr>
              <a:t>Further expand the network of rehabilitation facilities at the district level.</a:t>
            </a:r>
          </a:p>
        </p:txBody>
      </p:sp>
      <p:pic>
        <p:nvPicPr>
          <p:cNvPr id="1120" name="Check 2">
            <a:extLst>
              <a:ext uri="{FF2B5EF4-FFF2-40B4-BE49-F238E27FC236}">
                <a16:creationId xmlns:a16="http://schemas.microsoft.com/office/drawing/2014/main" id="{4AC740F7-1B83-5000-5D48-DF5FE31036FD}"/>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8315" y="3328435"/>
            <a:ext cx="317148" cy="317148"/>
          </a:xfrm>
          <a:prstGeom prst="rect">
            <a:avLst/>
          </a:prstGeom>
          <a:noFill/>
          <a:ln>
            <a:noFill/>
          </a:ln>
        </p:spPr>
      </p:pic>
      <p:sp>
        <p:nvSpPr>
          <p:cNvPr id="17" name="Google Shape;1161;p43">
            <a:extLst>
              <a:ext uri="{FF2B5EF4-FFF2-40B4-BE49-F238E27FC236}">
                <a16:creationId xmlns:a16="http://schemas.microsoft.com/office/drawing/2014/main" id="{4084D8E6-5C04-FC0F-8175-E5233C6805F7}"/>
              </a:ext>
            </a:extLst>
          </p:cNvPr>
          <p:cNvSpPr txBox="1"/>
          <p:nvPr/>
        </p:nvSpPr>
        <p:spPr>
          <a:xfrm>
            <a:off x="6745463" y="4402561"/>
            <a:ext cx="4077565" cy="1077178"/>
          </a:xfrm>
          <a:prstGeom prst="rect">
            <a:avLst/>
          </a:prstGeom>
          <a:noFill/>
          <a:ln>
            <a:noFill/>
          </a:ln>
        </p:spPr>
        <p:txBody>
          <a:bodyPr spcFirstLastPara="1" wrap="square" lIns="91425" tIns="45700" rIns="91425" bIns="45700" anchor="t" anchorCtr="0">
            <a:spAutoFit/>
          </a:bodyPr>
          <a:lstStyle/>
          <a:p>
            <a:pPr algn="just"/>
            <a:r>
              <a:rPr lang="en-US" sz="1600" dirty="0">
                <a:solidFill>
                  <a:schemeClr val="tx1"/>
                </a:solidFill>
                <a:latin typeface="Calibri"/>
                <a:ea typeface="Calibri"/>
                <a:cs typeface="Calibri"/>
                <a:sym typeface="Calibri"/>
              </a:rPr>
              <a:t>There should be consensus on the health insurance coverage list for rehabilitation services between treatment parties and coverage provision parties.</a:t>
            </a:r>
            <a:endParaRPr lang="en-US" sz="1600" dirty="0">
              <a:solidFill>
                <a:schemeClr val="tx1"/>
              </a:solidFill>
            </a:endParaRPr>
          </a:p>
        </p:txBody>
      </p:sp>
      <p:pic>
        <p:nvPicPr>
          <p:cNvPr id="1122" name="Check 2">
            <a:extLst>
              <a:ext uri="{FF2B5EF4-FFF2-40B4-BE49-F238E27FC236}">
                <a16:creationId xmlns:a16="http://schemas.microsoft.com/office/drawing/2014/main" id="{D0097A80-FCE3-89AD-D77B-B16EFDA7B533}"/>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8316" y="4431337"/>
            <a:ext cx="317148" cy="317148"/>
          </a:xfrm>
          <a:prstGeom prst="rect">
            <a:avLst/>
          </a:prstGeom>
          <a:noFill/>
          <a:ln>
            <a:noFill/>
          </a:ln>
        </p:spPr>
      </p:pic>
      <p:pic>
        <p:nvPicPr>
          <p:cNvPr id="3" name="Check 2">
            <a:extLst>
              <a:ext uri="{FF2B5EF4-FFF2-40B4-BE49-F238E27FC236}">
                <a16:creationId xmlns:a16="http://schemas.microsoft.com/office/drawing/2014/main" id="{1A2CB026-7478-F5D3-0B37-6480835B9ADA}"/>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25764" y="3335407"/>
            <a:ext cx="317148" cy="317148"/>
          </a:xfrm>
          <a:prstGeom prst="rect">
            <a:avLst/>
          </a:prstGeom>
          <a:noFill/>
          <a:ln>
            <a:noFill/>
          </a:ln>
        </p:spPr>
      </p:pic>
      <p:pic>
        <p:nvPicPr>
          <p:cNvPr id="4" name="Check 2">
            <a:extLst>
              <a:ext uri="{FF2B5EF4-FFF2-40B4-BE49-F238E27FC236}">
                <a16:creationId xmlns:a16="http://schemas.microsoft.com/office/drawing/2014/main" id="{B749B3E1-E863-0997-7855-5B6D7CDFAAA6}"/>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21687" y="4190375"/>
            <a:ext cx="317148" cy="317148"/>
          </a:xfrm>
          <a:prstGeom prst="rect">
            <a:avLst/>
          </a:prstGeom>
          <a:noFill/>
          <a:ln>
            <a:noFill/>
          </a:ln>
        </p:spPr>
      </p:pic>
      <p:pic>
        <p:nvPicPr>
          <p:cNvPr id="5" name="Check 2">
            <a:extLst>
              <a:ext uri="{FF2B5EF4-FFF2-40B4-BE49-F238E27FC236}">
                <a16:creationId xmlns:a16="http://schemas.microsoft.com/office/drawing/2014/main" id="{B63DD472-3CC9-84A7-DB4C-7399921AA1B4}"/>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5382" y="5356795"/>
            <a:ext cx="317148" cy="3171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27</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DISABILITY INCLUSION IN </a:t>
            </a:r>
            <a:r>
              <a:rPr lang="vi-VN" sz="2400" dirty="0">
                <a:solidFill>
                  <a:schemeClr val="dk2"/>
                </a:solidFill>
                <a:latin typeface="Calibri"/>
                <a:ea typeface="Calibri"/>
                <a:cs typeface="Calibri"/>
                <a:sym typeface="Calibri"/>
              </a:rPr>
              <a:t>NATURAL DISASTER RISK</a:t>
            </a:r>
            <a:r>
              <a:rPr lang="en-GB" sz="2400" dirty="0">
                <a:solidFill>
                  <a:schemeClr val="dk2"/>
                </a:solidFill>
                <a:latin typeface="Calibri"/>
                <a:ea typeface="Calibri"/>
                <a:cs typeface="Calibri"/>
                <a:sym typeface="Calibri"/>
              </a:rPr>
              <a:t> RESPONSE</a:t>
            </a:r>
            <a:endParaRPr sz="2400" dirty="0">
              <a:solidFill>
                <a:schemeClr val="dk2"/>
              </a:solidFill>
              <a:latin typeface="Calibri"/>
              <a:ea typeface="Calibri"/>
              <a:cs typeface="Calibri"/>
              <a:sym typeface="Calibri"/>
            </a:endParaRPr>
          </a:p>
        </p:txBody>
      </p:sp>
      <p:sp>
        <p:nvSpPr>
          <p:cNvPr id="747" name="Google Shape;747;p25">
            <a:extLst>
              <a:ext uri="{C183D7F6-B498-43B3-948B-1728B52AA6E4}">
                <adec:decorative xmlns:adec="http://schemas.microsoft.com/office/drawing/2017/decorative" val="1"/>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748" name="Google Shape;748;p25">
            <a:extLst>
              <a:ext uri="{C183D7F6-B498-43B3-948B-1728B52AA6E4}">
                <adec:decorative xmlns:adec="http://schemas.microsoft.com/office/drawing/2017/decorative" val="1"/>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749" name="Google Shape;749;p25"/>
          <p:cNvSpPr txBox="1"/>
          <p:nvPr/>
        </p:nvSpPr>
        <p:spPr>
          <a:xfrm>
            <a:off x="943008" y="2884753"/>
            <a:ext cx="609452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IMPACT OF NATURAL DISASTERS</a:t>
            </a:r>
            <a:endParaRPr lang="en-GB" sz="1800" b="1" dirty="0">
              <a:solidFill>
                <a:srgbClr val="4E617A"/>
              </a:solidFill>
              <a:latin typeface="Calibri"/>
              <a:ea typeface="Calibri"/>
              <a:cs typeface="Calibri"/>
            </a:endParaRPr>
          </a:p>
        </p:txBody>
      </p:sp>
      <p:sp>
        <p:nvSpPr>
          <p:cNvPr id="8" name="Google Shape;747;p25">
            <a:extLst>
              <a:ext uri="{FF2B5EF4-FFF2-40B4-BE49-F238E27FC236}">
                <a16:creationId xmlns:a16="http://schemas.microsoft.com/office/drawing/2014/main" id="{11E2FF97-7A45-B5EB-F95B-6F4F84450438}"/>
              </a:ext>
              <a:ext uri="{C183D7F6-B498-43B3-948B-1728B52AA6E4}">
                <adec:decorative xmlns:adec="http://schemas.microsoft.com/office/drawing/2017/decorative" val="1"/>
              </a:ext>
            </a:extLst>
          </p:cNvPr>
          <p:cNvSpPr/>
          <p:nvPr/>
        </p:nvSpPr>
        <p:spPr>
          <a:xfrm>
            <a:off x="545521" y="3505115"/>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9" name="Google Shape;748;p25">
            <a:extLst>
              <a:ext uri="{FF2B5EF4-FFF2-40B4-BE49-F238E27FC236}">
                <a16:creationId xmlns:a16="http://schemas.microsoft.com/office/drawing/2014/main" id="{A6D003C6-2BA6-E7EB-0B19-8B2D77D1BD4E}"/>
              </a:ext>
              <a:ext uri="{C183D7F6-B498-43B3-948B-1728B52AA6E4}">
                <adec:decorative xmlns:adec="http://schemas.microsoft.com/office/drawing/2017/decorative" val="1"/>
              </a:ext>
            </a:extLst>
          </p:cNvPr>
          <p:cNvSpPr/>
          <p:nvPr/>
        </p:nvSpPr>
        <p:spPr>
          <a:xfrm>
            <a:off x="604680" y="3461390"/>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10" name="Google Shape;749;p25">
            <a:extLst>
              <a:ext uri="{FF2B5EF4-FFF2-40B4-BE49-F238E27FC236}">
                <a16:creationId xmlns:a16="http://schemas.microsoft.com/office/drawing/2014/main" id="{88013FBD-6EB1-78E8-03C1-CE29F743F0B0}"/>
              </a:ext>
            </a:extLst>
          </p:cNvPr>
          <p:cNvSpPr txBox="1"/>
          <p:nvPr/>
        </p:nvSpPr>
        <p:spPr>
          <a:xfrm>
            <a:off x="916402" y="3454068"/>
            <a:ext cx="609452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ACCESS TO NATURAL DISASTER WARNINGS</a:t>
            </a:r>
            <a:endParaRPr lang="en-GB" sz="1800" b="1" dirty="0">
              <a:solidFill>
                <a:srgbClr val="4E617A"/>
              </a:solidFill>
              <a:latin typeface="Calibri"/>
              <a:ea typeface="Calibri"/>
              <a:cs typeface="Calibri"/>
            </a:endParaRPr>
          </a:p>
        </p:txBody>
      </p:sp>
      <p:sp>
        <p:nvSpPr>
          <p:cNvPr id="3" name="Google Shape;747;p25">
            <a:extLst>
              <a:ext uri="{FF2B5EF4-FFF2-40B4-BE49-F238E27FC236}">
                <a16:creationId xmlns:a16="http://schemas.microsoft.com/office/drawing/2014/main" id="{51EF7D54-63B7-15A2-C1E2-16E30B268D19}"/>
              </a:ext>
              <a:ext uri="{C183D7F6-B498-43B3-948B-1728B52AA6E4}">
                <adec:decorative xmlns:adec="http://schemas.microsoft.com/office/drawing/2017/decorative" val="1"/>
              </a:ext>
            </a:extLst>
          </p:cNvPr>
          <p:cNvSpPr/>
          <p:nvPr/>
        </p:nvSpPr>
        <p:spPr>
          <a:xfrm>
            <a:off x="545521" y="4076192"/>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 uri="{C183D7F6-B498-43B3-948B-1728B52AA6E4}">
                <adec:decorative xmlns:adec="http://schemas.microsoft.com/office/drawing/2017/decorative" val="1"/>
              </a:ext>
            </a:extLst>
          </p:cNvPr>
          <p:cNvSpPr/>
          <p:nvPr/>
        </p:nvSpPr>
        <p:spPr>
          <a:xfrm>
            <a:off x="604680" y="4032467"/>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16401" y="4025145"/>
            <a:ext cx="7403941"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rPr>
              <a:t>LOCAL SUPPORT</a:t>
            </a:r>
            <a:endParaRPr lang="en-GB" sz="1800" b="1" dirty="0">
              <a:solidFill>
                <a:srgbClr val="4E617A"/>
              </a:solidFill>
              <a:latin typeface="Calibri"/>
              <a:ea typeface="Calibri"/>
              <a:cs typeface="Calibri"/>
            </a:endParaRPr>
          </a:p>
        </p:txBody>
      </p:sp>
      <p:sp>
        <p:nvSpPr>
          <p:cNvPr id="755" name="Google Shape;755;p25">
            <a:extLst>
              <a:ext uri="{C183D7F6-B498-43B3-948B-1728B52AA6E4}">
                <adec:decorative xmlns:adec="http://schemas.microsoft.com/office/drawing/2017/decorative" val="1"/>
              </a:ext>
            </a:extLst>
          </p:cNvPr>
          <p:cNvSpPr/>
          <p:nvPr/>
        </p:nvSpPr>
        <p:spPr>
          <a:xfrm>
            <a:off x="545521" y="466274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756" name="Google Shape;756;p25">
            <a:extLst>
              <a:ext uri="{C183D7F6-B498-43B3-948B-1728B52AA6E4}">
                <adec:decorative xmlns:adec="http://schemas.microsoft.com/office/drawing/2017/decorative" val="1"/>
              </a:ext>
            </a:extLst>
          </p:cNvPr>
          <p:cNvSpPr/>
          <p:nvPr/>
        </p:nvSpPr>
        <p:spPr>
          <a:xfrm>
            <a:off x="604680" y="461901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Calibri"/>
              <a:ea typeface="Calibri"/>
              <a:cs typeface="Calibri"/>
              <a:sym typeface="Calibri"/>
            </a:endParaRPr>
          </a:p>
        </p:txBody>
      </p:sp>
      <p:sp>
        <p:nvSpPr>
          <p:cNvPr id="757" name="Google Shape;757;p25"/>
          <p:cNvSpPr txBox="1"/>
          <p:nvPr/>
        </p:nvSpPr>
        <p:spPr>
          <a:xfrm>
            <a:off x="916401" y="4629622"/>
            <a:ext cx="7257357" cy="369291"/>
          </a:xfrm>
          <a:prstGeom prst="rect">
            <a:avLst/>
          </a:prstGeom>
          <a:noFill/>
          <a:ln>
            <a:noFill/>
          </a:ln>
        </p:spPr>
        <p:txBody>
          <a:bodyPr spcFirstLastPara="1" wrap="square" lIns="91425" tIns="45700" rIns="91425" bIns="45700" anchor="t" anchorCtr="0">
            <a:spAutoFit/>
          </a:bodyPr>
          <a:lstStyle/>
          <a:p>
            <a:pPr>
              <a:buClr>
                <a:schemeClr val="dk2"/>
              </a:buClr>
              <a:buSzPts val="1800"/>
            </a:pPr>
            <a:r>
              <a:rPr lang="en-GB" sz="1800" b="1" dirty="0">
                <a:solidFill>
                  <a:srgbClr val="4E617A"/>
                </a:solidFill>
                <a:latin typeface="Calibri"/>
                <a:ea typeface="Calibri"/>
                <a:cs typeface="Calibri"/>
              </a:rPr>
              <a:t>PWD’S PARTICIPATION</a:t>
            </a:r>
          </a:p>
        </p:txBody>
      </p:sp>
    </p:spTree>
    <p:extLst>
      <p:ext uri="{BB962C8B-B14F-4D97-AF65-F5344CB8AC3E}">
        <p14:creationId xmlns:p14="http://schemas.microsoft.com/office/powerpoint/2010/main" val="1205868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28</a:t>
            </a:fld>
            <a:endParaRPr sz="1200" b="0" i="0" u="none" strike="noStrike" cap="none" dirty="0">
              <a:solidFill>
                <a:srgbClr val="FFFFFF"/>
              </a:solidFill>
              <a:latin typeface="Arial"/>
              <a:ea typeface="Arial"/>
              <a:cs typeface="Arial"/>
              <a:sym typeface="Arial"/>
            </a:endParaRPr>
          </a:p>
        </p:txBody>
      </p:sp>
      <p:sp>
        <p:nvSpPr>
          <p:cNvPr id="5" name="Decor">
            <a:extLst>
              <a:ext uri="{FF2B5EF4-FFF2-40B4-BE49-F238E27FC236}">
                <a16:creationId xmlns:a16="http://schemas.microsoft.com/office/drawing/2014/main" id="{5F7DBC0C-BF1B-EEB9-B73E-7FBEAC45A160}"/>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Slide title" descr="Tiêu đề slide: ỨNG PHÓ VỚI RỦI RO THIÊN TAI&#10;">
            <a:extLst>
              <a:ext uri="{FF2B5EF4-FFF2-40B4-BE49-F238E27FC236}">
                <a16:creationId xmlns:a16="http://schemas.microsoft.com/office/drawing/2014/main" id="{24BC3AF3-E9B2-314A-1C64-3A689960C96A}"/>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DISABILITY INCLUSION IN </a:t>
            </a:r>
            <a:r>
              <a:rPr lang="vi-VN" sz="2400" b="1" dirty="0">
                <a:solidFill>
                  <a:schemeClr val="dk2"/>
                </a:solidFill>
                <a:latin typeface="Calibri"/>
                <a:ea typeface="Calibri"/>
                <a:cs typeface="Calibri"/>
                <a:sym typeface="Calibri"/>
              </a:rPr>
              <a:t>NATURAL DISASTER RISK</a:t>
            </a:r>
            <a:r>
              <a:rPr lang="en-GB" sz="2400" b="1" dirty="0">
                <a:solidFill>
                  <a:schemeClr val="dk2"/>
                </a:solidFill>
                <a:latin typeface="Calibri"/>
                <a:ea typeface="Calibri"/>
                <a:cs typeface="Calibri"/>
                <a:sym typeface="Calibri"/>
              </a:rPr>
              <a:t> RESPONSE</a:t>
            </a:r>
            <a:endParaRPr lang="vi-VN" sz="2400" b="1" dirty="0">
              <a:solidFill>
                <a:schemeClr val="dk2"/>
              </a:solidFill>
              <a:latin typeface="Calibri"/>
              <a:ea typeface="Calibri"/>
              <a:cs typeface="Calibri"/>
              <a:sym typeface="Quattrocento Sans"/>
            </a:endParaRPr>
          </a:p>
        </p:txBody>
      </p:sp>
      <p:sp>
        <p:nvSpPr>
          <p:cNvPr id="533" name="Sub-heading" descr="Tiểu mục: ẢNH HƯỞNG CỦA THIÊN TAI ĐỐI VỚI NKT"/>
          <p:cNvSpPr txBox="1">
            <a:spLocks noGrp="1"/>
          </p:cNvSpPr>
          <p:nvPr>
            <p:ph type="title" idx="4294967295"/>
          </p:nvPr>
        </p:nvSpPr>
        <p:spPr>
          <a:xfrm>
            <a:off x="545521" y="1183745"/>
            <a:ext cx="5632442"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IMPACT</a:t>
            </a:r>
            <a:r>
              <a:rPr lang="en-GB" sz="1800" b="1" dirty="0">
                <a:solidFill>
                  <a:srgbClr val="4E617A"/>
                </a:solidFill>
                <a:latin typeface="Calibri"/>
                <a:ea typeface="Calibri"/>
                <a:cs typeface="Calibri"/>
                <a:sym typeface="Calibri"/>
              </a:rPr>
              <a:t>S</a:t>
            </a:r>
            <a:r>
              <a:rPr lang="vi-VN" sz="1800" b="1" dirty="0">
                <a:solidFill>
                  <a:srgbClr val="4E617A"/>
                </a:solidFill>
                <a:latin typeface="Calibri"/>
                <a:ea typeface="Calibri"/>
                <a:cs typeface="Calibri"/>
                <a:sym typeface="Calibri"/>
              </a:rPr>
              <a:t> OF NATURAL DISASTERS</a:t>
            </a:r>
            <a:endParaRPr lang="en-GB" sz="1800" b="1" dirty="0">
              <a:solidFill>
                <a:srgbClr val="4E617A"/>
              </a:solidFill>
              <a:latin typeface="Calibri"/>
              <a:ea typeface="Calibri"/>
              <a:cs typeface="Calibri"/>
            </a:endParaRPr>
          </a:p>
        </p:txBody>
      </p:sp>
      <p:sp>
        <p:nvSpPr>
          <p:cNvPr id="7" name="Flowchart: Connector 6">
            <a:extLst>
              <a:ext uri="{FF2B5EF4-FFF2-40B4-BE49-F238E27FC236}">
                <a16:creationId xmlns:a16="http://schemas.microsoft.com/office/drawing/2014/main" id="{353C9092-D77F-8AD0-FDEB-5B24E26C2F10}"/>
              </a:ext>
            </a:extLst>
          </p:cNvPr>
          <p:cNvSpPr/>
          <p:nvPr/>
        </p:nvSpPr>
        <p:spPr>
          <a:xfrm>
            <a:off x="4546110" y="3067466"/>
            <a:ext cx="3112998" cy="1923494"/>
          </a:xfrm>
          <a:prstGeom prst="flowChartConnector">
            <a:avLst/>
          </a:prstGeom>
          <a:solidFill>
            <a:schemeClr val="bg2"/>
          </a:solidFill>
          <a:ln>
            <a:noFill/>
          </a:ln>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u="none" strike="noStrike" cap="none" dirty="0">
                <a:latin typeface="Calibri"/>
                <a:ea typeface="Calibri"/>
                <a:cs typeface="Calibri"/>
                <a:sym typeface="Calibri"/>
              </a:rPr>
              <a:t>24.5% of PWD were affected</a:t>
            </a:r>
            <a:endParaRPr lang="en-US" sz="2800" dirty="0"/>
          </a:p>
        </p:txBody>
      </p:sp>
      <p:grpSp>
        <p:nvGrpSpPr>
          <p:cNvPr id="557" name="Group 556">
            <a:extLst>
              <a:ext uri="{FF2B5EF4-FFF2-40B4-BE49-F238E27FC236}">
                <a16:creationId xmlns:a16="http://schemas.microsoft.com/office/drawing/2014/main" id="{24ADCB28-72D9-0C4E-FB95-AFB570492B33}"/>
              </a:ext>
              <a:ext uri="{C183D7F6-B498-43B3-948B-1728B52AA6E4}">
                <adec:decorative xmlns:adec="http://schemas.microsoft.com/office/drawing/2017/decorative" val="1"/>
              </a:ext>
            </a:extLst>
          </p:cNvPr>
          <p:cNvGrpSpPr/>
          <p:nvPr/>
        </p:nvGrpSpPr>
        <p:grpSpPr>
          <a:xfrm rot="10800000">
            <a:off x="4380815" y="2159359"/>
            <a:ext cx="755780" cy="1021293"/>
            <a:chOff x="7199410" y="4677891"/>
            <a:chExt cx="755780" cy="1021293"/>
          </a:xfrm>
          <a:noFill/>
        </p:grpSpPr>
        <p:cxnSp>
          <p:nvCxnSpPr>
            <p:cNvPr id="558" name="Straight Connector 557">
              <a:extLst>
                <a:ext uri="{FF2B5EF4-FFF2-40B4-BE49-F238E27FC236}">
                  <a16:creationId xmlns:a16="http://schemas.microsoft.com/office/drawing/2014/main" id="{01B0646D-5DF1-525C-2EBD-859D79B68175}"/>
                </a:ext>
              </a:extLst>
            </p:cNvPr>
            <p:cNvCxnSpPr>
              <a:cxnSpLocks/>
            </p:cNvCxnSpPr>
            <p:nvPr/>
          </p:nvCxnSpPr>
          <p:spPr>
            <a:xfrm flipH="1" flipV="1">
              <a:off x="7199410" y="467789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59" name="Straight Connector 558">
              <a:extLst>
                <a:ext uri="{FF2B5EF4-FFF2-40B4-BE49-F238E27FC236}">
                  <a16:creationId xmlns:a16="http://schemas.microsoft.com/office/drawing/2014/main" id="{3A74A1CE-BF76-3518-8577-C94B89B9CAF5}"/>
                </a:ext>
              </a:extLst>
            </p:cNvPr>
            <p:cNvCxnSpPr>
              <a:cxnSpLocks/>
            </p:cNvCxnSpPr>
            <p:nvPr/>
          </p:nvCxnSpPr>
          <p:spPr>
            <a:xfrm rot="10800000" flipH="1" flipV="1">
              <a:off x="7712005" y="5565133"/>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3" name="Rectangle: Rounded Corners 562" descr="1. Khu vực ảnh hưởng nhiều nhất:&#10;- Bắc Trung Bộ &amp; Duyên hải miền Trung&#10;- Trung du &amp; Miền núi phía Bắc&#10;- Tây Nguyên">
            <a:extLst>
              <a:ext uri="{FF2B5EF4-FFF2-40B4-BE49-F238E27FC236}">
                <a16:creationId xmlns:a16="http://schemas.microsoft.com/office/drawing/2014/main" id="{10CF1F73-DD62-AE4C-65F4-436432CFD5F1}"/>
              </a:ext>
            </a:extLst>
          </p:cNvPr>
          <p:cNvSpPr/>
          <p:nvPr/>
        </p:nvSpPr>
        <p:spPr>
          <a:xfrm>
            <a:off x="597116" y="1757726"/>
            <a:ext cx="3815946"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a:ea typeface="Calibri"/>
                <a:cs typeface="Calibri"/>
                <a:sym typeface="Calibri"/>
              </a:rPr>
              <a:t>1. </a:t>
            </a:r>
            <a:r>
              <a:rPr lang="vi-VN" sz="1800" b="1" dirty="0">
                <a:solidFill>
                  <a:schemeClr val="tx1"/>
                </a:solidFill>
                <a:latin typeface="Calibri"/>
                <a:ea typeface="Calibri"/>
                <a:cs typeface="Calibri"/>
                <a:sym typeface="Calibri"/>
              </a:rPr>
              <a:t>The most affected regions:</a:t>
            </a:r>
          </a:p>
          <a:p>
            <a:pPr lvl="0" algn="just"/>
            <a:r>
              <a:rPr lang="vi-VN" sz="1800" dirty="0">
                <a:solidFill>
                  <a:schemeClr val="tx1"/>
                </a:solidFill>
                <a:latin typeface="Calibri"/>
                <a:ea typeface="Calibri"/>
                <a:cs typeface="Calibri"/>
                <a:sym typeface="Calibri"/>
              </a:rPr>
              <a:t>- North Central Coast</a:t>
            </a:r>
          </a:p>
          <a:p>
            <a:pPr lvl="0" algn="just"/>
            <a:r>
              <a:rPr lang="vi-VN" sz="1800" dirty="0">
                <a:solidFill>
                  <a:schemeClr val="tx1"/>
                </a:solidFill>
                <a:latin typeface="Calibri"/>
                <a:ea typeface="Calibri"/>
                <a:cs typeface="Calibri"/>
                <a:sym typeface="Calibri"/>
              </a:rPr>
              <a:t>- Northern Midlands &amp; Mountains</a:t>
            </a:r>
          </a:p>
          <a:p>
            <a:pPr lvl="0" algn="just"/>
            <a:r>
              <a:rPr lang="vi-VN" sz="1800" dirty="0">
                <a:solidFill>
                  <a:schemeClr val="tx1"/>
                </a:solidFill>
                <a:latin typeface="Calibri"/>
                <a:ea typeface="Calibri"/>
                <a:cs typeface="Calibri"/>
                <a:sym typeface="Calibri"/>
              </a:rPr>
              <a:t>- Central Highlands </a:t>
            </a:r>
            <a:endParaRPr lang="en-US" sz="1800" dirty="0">
              <a:solidFill>
                <a:schemeClr val="tx1"/>
              </a:solidFill>
            </a:endParaRPr>
          </a:p>
        </p:txBody>
      </p:sp>
      <p:grpSp>
        <p:nvGrpSpPr>
          <p:cNvPr id="552" name="Group 551">
            <a:extLst>
              <a:ext uri="{FF2B5EF4-FFF2-40B4-BE49-F238E27FC236}">
                <a16:creationId xmlns:a16="http://schemas.microsoft.com/office/drawing/2014/main" id="{A900D6F2-8A98-78BF-6F00-22E72D57C6A4}"/>
              </a:ext>
              <a:ext uri="{C183D7F6-B498-43B3-948B-1728B52AA6E4}">
                <adec:decorative xmlns:adec="http://schemas.microsoft.com/office/drawing/2017/decorative" val="1"/>
              </a:ext>
            </a:extLst>
          </p:cNvPr>
          <p:cNvGrpSpPr/>
          <p:nvPr/>
        </p:nvGrpSpPr>
        <p:grpSpPr>
          <a:xfrm>
            <a:off x="7024921" y="2159860"/>
            <a:ext cx="755780" cy="1021292"/>
            <a:chOff x="7187839" y="1964310"/>
            <a:chExt cx="755780" cy="1021292"/>
          </a:xfrm>
          <a:noFill/>
        </p:grpSpPr>
        <p:cxnSp>
          <p:nvCxnSpPr>
            <p:cNvPr id="24" name="Straight Connector 23">
              <a:extLst>
                <a:ext uri="{FF2B5EF4-FFF2-40B4-BE49-F238E27FC236}">
                  <a16:creationId xmlns:a16="http://schemas.microsoft.com/office/drawing/2014/main" id="{F700193E-9E60-7C14-9D33-664250006DC1}"/>
                </a:ext>
              </a:extLst>
            </p:cNvPr>
            <p:cNvCxnSpPr>
              <a:cxnSpLocks/>
            </p:cNvCxnSpPr>
            <p:nvPr/>
          </p:nvCxnSpPr>
          <p:spPr>
            <a:xfrm flipH="1">
              <a:off x="7187839" y="209836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9666F36A-7A12-03D7-2703-4CFFC89BFEDC}"/>
                </a:ext>
              </a:extLst>
            </p:cNvPr>
            <p:cNvCxnSpPr>
              <a:cxnSpLocks/>
            </p:cNvCxnSpPr>
            <p:nvPr/>
          </p:nvCxnSpPr>
          <p:spPr>
            <a:xfrm flipV="1">
              <a:off x="7700434" y="1964310"/>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8" name="Rectangle: Rounded Corners 567" descr="2. Loại hình thiên tai phổ biến:&#10;- Lũ lụt, bão/lốc xoáy, &#10;- Hạn hán,&#10;- Mưa đá và sạt lở đất">
            <a:extLst>
              <a:ext uri="{FF2B5EF4-FFF2-40B4-BE49-F238E27FC236}">
                <a16:creationId xmlns:a16="http://schemas.microsoft.com/office/drawing/2014/main" id="{FF918EBB-B620-93FE-C553-04EF2C2C9229}"/>
              </a:ext>
            </a:extLst>
          </p:cNvPr>
          <p:cNvSpPr/>
          <p:nvPr/>
        </p:nvSpPr>
        <p:spPr>
          <a:xfrm>
            <a:off x="7778939" y="1757726"/>
            <a:ext cx="3815945"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a:ea typeface="Calibri"/>
                <a:cs typeface="Calibri"/>
                <a:sym typeface="Calibri"/>
              </a:rPr>
              <a:t>2. </a:t>
            </a:r>
            <a:r>
              <a:rPr lang="vi-VN" sz="1800" b="1" dirty="0">
                <a:solidFill>
                  <a:schemeClr val="tx1"/>
                </a:solidFill>
                <a:latin typeface="Calibri"/>
                <a:ea typeface="Calibri"/>
                <a:cs typeface="Calibri"/>
                <a:sym typeface="Calibri"/>
              </a:rPr>
              <a:t>The most common natural disasters:</a:t>
            </a:r>
          </a:p>
          <a:p>
            <a:pPr lvl="0" algn="just"/>
            <a:r>
              <a:rPr lang="vi-VN" sz="1800" dirty="0">
                <a:solidFill>
                  <a:schemeClr val="tx1"/>
                </a:solidFill>
                <a:latin typeface="Calibri"/>
                <a:ea typeface="Calibri"/>
                <a:cs typeface="Calibri"/>
                <a:sym typeface="Calibri"/>
              </a:rPr>
              <a:t>- Floods, </a:t>
            </a:r>
            <a:r>
              <a:rPr lang="en-GB" sz="1800" dirty="0">
                <a:solidFill>
                  <a:schemeClr val="tx1"/>
                </a:solidFill>
                <a:latin typeface="Calibri"/>
                <a:ea typeface="Calibri"/>
                <a:cs typeface="Calibri"/>
                <a:sym typeface="Calibri"/>
              </a:rPr>
              <a:t>typhoons </a:t>
            </a:r>
            <a:r>
              <a:rPr lang="vi-VN" sz="1800" dirty="0">
                <a:solidFill>
                  <a:schemeClr val="tx1"/>
                </a:solidFill>
                <a:latin typeface="Calibri"/>
                <a:ea typeface="Calibri"/>
                <a:cs typeface="Calibri"/>
                <a:sym typeface="Calibri"/>
              </a:rPr>
              <a:t>/tornadoes</a:t>
            </a:r>
          </a:p>
          <a:p>
            <a:pPr lvl="0" algn="just"/>
            <a:r>
              <a:rPr lang="vi-VN" sz="1800" dirty="0">
                <a:solidFill>
                  <a:schemeClr val="tx1"/>
                </a:solidFill>
                <a:latin typeface="Calibri"/>
                <a:ea typeface="Calibri"/>
                <a:cs typeface="Calibri"/>
                <a:sym typeface="Calibri"/>
              </a:rPr>
              <a:t>- Droughts</a:t>
            </a:r>
          </a:p>
          <a:p>
            <a:pPr lvl="0" algn="just"/>
            <a:r>
              <a:rPr lang="vi-VN" sz="1800" dirty="0">
                <a:solidFill>
                  <a:schemeClr val="tx1"/>
                </a:solidFill>
                <a:latin typeface="Calibri"/>
                <a:ea typeface="Calibri"/>
                <a:cs typeface="Calibri"/>
                <a:sym typeface="Calibri"/>
              </a:rPr>
              <a:t>- Hail and lanslide</a:t>
            </a:r>
            <a:endParaRPr lang="en-US" sz="1800" dirty="0">
              <a:solidFill>
                <a:schemeClr val="tx1"/>
              </a:solidFill>
            </a:endParaRPr>
          </a:p>
        </p:txBody>
      </p:sp>
      <p:grpSp>
        <p:nvGrpSpPr>
          <p:cNvPr id="556" name="Group 555">
            <a:extLst>
              <a:ext uri="{FF2B5EF4-FFF2-40B4-BE49-F238E27FC236}">
                <a16:creationId xmlns:a16="http://schemas.microsoft.com/office/drawing/2014/main" id="{BC72420B-C205-241A-3B03-684003B1D8E7}"/>
              </a:ext>
              <a:ext uri="{C183D7F6-B498-43B3-948B-1728B52AA6E4}">
                <adec:decorative xmlns:adec="http://schemas.microsoft.com/office/drawing/2017/decorative" val="1"/>
              </a:ext>
            </a:extLst>
          </p:cNvPr>
          <p:cNvGrpSpPr/>
          <p:nvPr/>
        </p:nvGrpSpPr>
        <p:grpSpPr>
          <a:xfrm>
            <a:off x="7024921" y="4873441"/>
            <a:ext cx="755780" cy="1021293"/>
            <a:chOff x="7199410" y="4677891"/>
            <a:chExt cx="755780" cy="1021293"/>
          </a:xfrm>
          <a:noFill/>
        </p:grpSpPr>
        <p:cxnSp>
          <p:nvCxnSpPr>
            <p:cNvPr id="549" name="Straight Connector 548">
              <a:extLst>
                <a:ext uri="{FF2B5EF4-FFF2-40B4-BE49-F238E27FC236}">
                  <a16:creationId xmlns:a16="http://schemas.microsoft.com/office/drawing/2014/main" id="{C0F2D5EA-CB01-5D72-865D-AD4A0C971707}"/>
                </a:ext>
              </a:extLst>
            </p:cNvPr>
            <p:cNvCxnSpPr>
              <a:cxnSpLocks/>
            </p:cNvCxnSpPr>
            <p:nvPr/>
          </p:nvCxnSpPr>
          <p:spPr>
            <a:xfrm flipH="1" flipV="1">
              <a:off x="7199410" y="467789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51" name="Straight Connector 550">
              <a:extLst>
                <a:ext uri="{FF2B5EF4-FFF2-40B4-BE49-F238E27FC236}">
                  <a16:creationId xmlns:a16="http://schemas.microsoft.com/office/drawing/2014/main" id="{17AA3303-A9ED-CAF8-1A74-ECC626DE956D}"/>
                </a:ext>
              </a:extLst>
            </p:cNvPr>
            <p:cNvCxnSpPr>
              <a:cxnSpLocks/>
            </p:cNvCxnSpPr>
            <p:nvPr/>
          </p:nvCxnSpPr>
          <p:spPr>
            <a:xfrm rot="10800000" flipH="1" flipV="1">
              <a:off x="7712005" y="5565133"/>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9" name="Rectangle: Rounded Corners 568">
            <a:extLst>
              <a:ext uri="{FF2B5EF4-FFF2-40B4-BE49-F238E27FC236}">
                <a16:creationId xmlns:a16="http://schemas.microsoft.com/office/drawing/2014/main" id="{70A13DC8-68A3-08DB-CD8F-18A22664E7E9}"/>
              </a:ext>
            </a:extLst>
          </p:cNvPr>
          <p:cNvSpPr/>
          <p:nvPr/>
        </p:nvSpPr>
        <p:spPr>
          <a:xfrm>
            <a:off x="7778940" y="4317618"/>
            <a:ext cx="3815944"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3. </a:t>
            </a: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The most affected aspects</a:t>
            </a:r>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a:t>
            </a:r>
          </a:p>
          <a:p>
            <a:pPr lvl="0" algn="just"/>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 Agricultural production</a:t>
            </a:r>
          </a:p>
          <a:p>
            <a:pPr lvl="0" algn="just"/>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 Housing</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E7C88A4E-2793-3FA0-B701-CD836FCA274A}"/>
              </a:ext>
              <a:ext uri="{C183D7F6-B498-43B3-948B-1728B52AA6E4}">
                <adec:decorative xmlns:adec="http://schemas.microsoft.com/office/drawing/2017/decorative" val="1"/>
              </a:ext>
            </a:extLst>
          </p:cNvPr>
          <p:cNvGrpSpPr/>
          <p:nvPr/>
        </p:nvGrpSpPr>
        <p:grpSpPr>
          <a:xfrm rot="10800000">
            <a:off x="4387799" y="4864388"/>
            <a:ext cx="755798" cy="1021292"/>
            <a:chOff x="7971912" y="1982402"/>
            <a:chExt cx="544624" cy="607500"/>
          </a:xfrm>
          <a:noFill/>
        </p:grpSpPr>
        <p:cxnSp>
          <p:nvCxnSpPr>
            <p:cNvPr id="513" name="Straight Connector 512">
              <a:extLst>
                <a:ext uri="{FF2B5EF4-FFF2-40B4-BE49-F238E27FC236}">
                  <a16:creationId xmlns:a16="http://schemas.microsoft.com/office/drawing/2014/main" id="{B71E46C6-4D6E-8512-2715-22D67ECBB964}"/>
                </a:ext>
              </a:extLst>
            </p:cNvPr>
            <p:cNvCxnSpPr>
              <a:cxnSpLocks/>
            </p:cNvCxnSpPr>
            <p:nvPr/>
          </p:nvCxnSpPr>
          <p:spPr>
            <a:xfrm flipH="1">
              <a:off x="7971912" y="2062140"/>
              <a:ext cx="369373" cy="527762"/>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14" name="Straight Connector 513">
              <a:extLst>
                <a:ext uri="{FF2B5EF4-FFF2-40B4-BE49-F238E27FC236}">
                  <a16:creationId xmlns:a16="http://schemas.microsoft.com/office/drawing/2014/main" id="{D47BC080-B19A-1BAC-FE57-40CC2B813F2D}"/>
                </a:ext>
              </a:extLst>
            </p:cNvPr>
            <p:cNvCxnSpPr>
              <a:cxnSpLocks/>
            </p:cNvCxnSpPr>
            <p:nvPr/>
          </p:nvCxnSpPr>
          <p:spPr>
            <a:xfrm flipV="1">
              <a:off x="8341298" y="1982402"/>
              <a:ext cx="175238" cy="79738"/>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7" name="Rectangle: Rounded Corners 566">
            <a:extLst>
              <a:ext uri="{FF2B5EF4-FFF2-40B4-BE49-F238E27FC236}">
                <a16:creationId xmlns:a16="http://schemas.microsoft.com/office/drawing/2014/main" id="{CCDB0F45-5AA7-5882-DED7-6F1C8DD82894}"/>
              </a:ext>
            </a:extLst>
          </p:cNvPr>
          <p:cNvSpPr/>
          <p:nvPr/>
        </p:nvSpPr>
        <p:spPr>
          <a:xfrm>
            <a:off x="597116" y="4305200"/>
            <a:ext cx="3815946"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just"/>
            <a:r>
              <a:rPr lang="en-US" sz="1800" b="1" dirty="0">
                <a:solidFill>
                  <a:schemeClr val="tx1"/>
                </a:solidFill>
                <a:latin typeface="Calibri"/>
                <a:ea typeface="Calibri"/>
                <a:cs typeface="Calibri"/>
              </a:rPr>
              <a:t>4. </a:t>
            </a:r>
            <a:r>
              <a:rPr lang="vi-VN" sz="1800" dirty="0">
                <a:solidFill>
                  <a:schemeClr val="tx1"/>
                </a:solidFill>
                <a:latin typeface="Calibri"/>
                <a:ea typeface="Calibri"/>
                <a:cs typeface="Calibri"/>
              </a:rPr>
              <a:t>Most of the affected PWD rated the </a:t>
            </a:r>
            <a:r>
              <a:rPr lang="en-US" sz="1800" dirty="0">
                <a:solidFill>
                  <a:schemeClr val="tx1"/>
                </a:solidFill>
                <a:latin typeface="Calibri"/>
                <a:ea typeface="Calibri"/>
                <a:cs typeface="Calibri"/>
              </a:rPr>
              <a:t>impacts of the disasters</a:t>
            </a:r>
            <a:r>
              <a:rPr lang="vi-VN" sz="1800" dirty="0">
                <a:solidFill>
                  <a:schemeClr val="tx1"/>
                </a:solidFill>
                <a:latin typeface="Calibri"/>
                <a:ea typeface="Calibri"/>
                <a:cs typeface="Calibri"/>
              </a:rPr>
              <a:t> as </a:t>
            </a:r>
            <a:r>
              <a:rPr lang="vi-VN" sz="1800" b="1" dirty="0">
                <a:solidFill>
                  <a:schemeClr val="tx1"/>
                </a:solidFill>
                <a:latin typeface="Calibri"/>
                <a:ea typeface="Calibri"/>
                <a:cs typeface="Calibri"/>
                <a:sym typeface="Calibri"/>
              </a:rPr>
              <a:t>“severe” </a:t>
            </a:r>
            <a:r>
              <a:rPr lang="en-US" sz="1800" dirty="0">
                <a:solidFill>
                  <a:schemeClr val="tx1"/>
                </a:solidFill>
                <a:latin typeface="Calibri"/>
                <a:ea typeface="Calibri"/>
                <a:cs typeface="Calibri"/>
                <a:sym typeface="Calibri"/>
              </a:rPr>
              <a:t>or</a:t>
            </a:r>
            <a:r>
              <a:rPr lang="vi-VN" sz="1800" b="1" dirty="0">
                <a:solidFill>
                  <a:schemeClr val="tx1"/>
                </a:solidFill>
                <a:latin typeface="Calibri"/>
                <a:ea typeface="Calibri"/>
                <a:cs typeface="Calibri"/>
                <a:sym typeface="Calibri"/>
              </a:rPr>
              <a:t> “extremely severe”</a:t>
            </a:r>
            <a:endParaRPr lang="en-US" sz="1800" dirty="0">
              <a:solidFill>
                <a:schemeClr val="tx1"/>
              </a:solidFill>
            </a:endParaRPr>
          </a:p>
        </p:txBody>
      </p:sp>
    </p:spTree>
    <p:extLst>
      <p:ext uri="{BB962C8B-B14F-4D97-AF65-F5344CB8AC3E}">
        <p14:creationId xmlns:p14="http://schemas.microsoft.com/office/powerpoint/2010/main" val="167923567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7" name="Rectangle 6">
            <a:extLst>
              <a:ext uri="{FF2B5EF4-FFF2-40B4-BE49-F238E27FC236}">
                <a16:creationId xmlns:a16="http://schemas.microsoft.com/office/drawing/2014/main" id="{45CB8775-1F99-B7BC-AF39-2FCE1DB1D98C}"/>
              </a:ext>
              <a:ext uri="{C183D7F6-B498-43B3-948B-1728B52AA6E4}">
                <adec:decorative xmlns:adec="http://schemas.microsoft.com/office/drawing/2017/decorative" val="1"/>
              </a:ext>
            </a:extLst>
          </p:cNvPr>
          <p:cNvSpPr/>
          <p:nvPr/>
        </p:nvSpPr>
        <p:spPr>
          <a:xfrm>
            <a:off x="7674780" y="2820877"/>
            <a:ext cx="1322643" cy="2598526"/>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29</a:t>
            </a:fld>
            <a:endParaRPr sz="1200" b="0" i="0" u="none" strike="noStrike" cap="none" dirty="0">
              <a:solidFill>
                <a:srgbClr val="FFFFFF"/>
              </a:solidFill>
              <a:latin typeface="Arial"/>
              <a:ea typeface="Arial"/>
              <a:cs typeface="Arial"/>
              <a:sym typeface="Arial"/>
            </a:endParaRPr>
          </a:p>
        </p:txBody>
      </p:sp>
      <p:sp>
        <p:nvSpPr>
          <p:cNvPr id="9" name="Decor">
            <a:extLst>
              <a:ext uri="{FF2B5EF4-FFF2-40B4-BE49-F238E27FC236}">
                <a16:creationId xmlns:a16="http://schemas.microsoft.com/office/drawing/2014/main" id="{F027BEA1-7FB6-6A2E-59D9-EA67221E444E}"/>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Slide title" descr="Tiêu đề slide: ỨNG PHÓ VỚI RỦI RO THIÊN TAI&#10;">
            <a:extLst>
              <a:ext uri="{FF2B5EF4-FFF2-40B4-BE49-F238E27FC236}">
                <a16:creationId xmlns:a16="http://schemas.microsoft.com/office/drawing/2014/main" id="{53D27F43-172B-06F6-D9FD-B5980A0920CC}"/>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lnSpc>
                <a:spcPct val="150000"/>
              </a:lnSpc>
              <a:buClr>
                <a:schemeClr val="dk2"/>
              </a:buClr>
              <a:buSzPts val="2800"/>
              <a:defRPr/>
            </a:pPr>
            <a:r>
              <a:rPr lang="en-GB" sz="2400" b="1" dirty="0">
                <a:solidFill>
                  <a:schemeClr val="dk2"/>
                </a:solidFill>
                <a:latin typeface="Calibri"/>
                <a:ea typeface="Calibri"/>
                <a:cs typeface="Calibri"/>
                <a:sym typeface="Calibri"/>
              </a:rPr>
              <a:t>DISABILITY INCLUSION IN </a:t>
            </a:r>
            <a:r>
              <a:rPr lang="vi-VN" sz="2400" b="1" dirty="0">
                <a:solidFill>
                  <a:schemeClr val="dk2"/>
                </a:solidFill>
                <a:latin typeface="Calibri"/>
                <a:ea typeface="Calibri"/>
                <a:cs typeface="Calibri"/>
                <a:sym typeface="Calibri"/>
              </a:rPr>
              <a:t>NATURAL DISASTER RISK</a:t>
            </a:r>
            <a:r>
              <a:rPr lang="en-GB" sz="2400" b="1" dirty="0">
                <a:solidFill>
                  <a:schemeClr val="dk2"/>
                </a:solidFill>
                <a:latin typeface="Calibri"/>
                <a:ea typeface="Calibri"/>
                <a:cs typeface="Calibri"/>
                <a:sym typeface="Calibri"/>
              </a:rPr>
              <a:t> RESPONSE</a:t>
            </a:r>
            <a:endParaRPr lang="vi-VN" sz="2400" b="1" dirty="0">
              <a:solidFill>
                <a:schemeClr val="dk2"/>
              </a:solidFill>
              <a:latin typeface="Calibri"/>
              <a:ea typeface="Calibri"/>
              <a:cs typeface="Calibri"/>
              <a:sym typeface="Quattrocento Sans"/>
            </a:endParaRPr>
          </a:p>
        </p:txBody>
      </p:sp>
      <p:sp>
        <p:nvSpPr>
          <p:cNvPr id="533" name="Sub-heading" descr="Tiểu mục: TIẾP CẬN THÔNG TIN CẢNH BÁO THIÊN TAI"/>
          <p:cNvSpPr txBox="1">
            <a:spLocks noGrp="1"/>
          </p:cNvSpPr>
          <p:nvPr>
            <p:ph type="title" idx="4294967295"/>
          </p:nvPr>
        </p:nvSpPr>
        <p:spPr>
          <a:xfrm>
            <a:off x="545520" y="1254494"/>
            <a:ext cx="7163689"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ACCESS TO NATURAL DISASTER WARNINGS</a:t>
            </a:r>
            <a:endParaRPr lang="en-GB" sz="1800" b="1" dirty="0">
              <a:solidFill>
                <a:srgbClr val="4E617A"/>
              </a:solidFill>
              <a:latin typeface="Calibri"/>
              <a:ea typeface="Calibri"/>
              <a:cs typeface="Calibri"/>
            </a:endParaRPr>
          </a:p>
        </p:txBody>
      </p:sp>
      <p:sp>
        <p:nvSpPr>
          <p:cNvPr id="10" name="TextBox 9">
            <a:extLst>
              <a:ext uri="{FF2B5EF4-FFF2-40B4-BE49-F238E27FC236}">
                <a16:creationId xmlns:a16="http://schemas.microsoft.com/office/drawing/2014/main" id="{2DB68062-6550-C3CB-A676-68291C30A898}"/>
              </a:ext>
              <a:ext uri="{C183D7F6-B498-43B3-948B-1728B52AA6E4}">
                <adec:decorative xmlns:adec="http://schemas.microsoft.com/office/drawing/2017/decorative" val="1"/>
              </a:ext>
            </a:extLst>
          </p:cNvPr>
          <p:cNvSpPr txBox="1"/>
          <p:nvPr/>
        </p:nvSpPr>
        <p:spPr>
          <a:xfrm>
            <a:off x="4387565" y="1727134"/>
            <a:ext cx="2709267"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131313"/>
                </a:solidFill>
                <a:latin typeface="+mn-lt"/>
                <a:ea typeface="+mn-ea"/>
                <a:cs typeface="+mn-cs"/>
              </a:defRPr>
            </a:pPr>
            <a:r>
              <a:rPr lang="en-US" sz="1600" b="1" dirty="0">
                <a:solidFill>
                  <a:schemeClr val="tx1"/>
                </a:solidFill>
                <a:latin typeface="Calibri"/>
                <a:ea typeface="Calibri"/>
                <a:cs typeface="Calibri"/>
                <a:sym typeface="Calibri"/>
              </a:rPr>
              <a:t>Proportion</a:t>
            </a:r>
            <a:r>
              <a:rPr lang="en-US" sz="1700" b="1" dirty="0">
                <a:solidFill>
                  <a:schemeClr val="tx1"/>
                </a:solidFill>
                <a:latin typeface="Calibri" panose="020F0502020204030204" pitchFamily="34" charset="0"/>
                <a:ea typeface="Calibri" panose="020F0502020204030204" pitchFamily="34" charset="0"/>
                <a:cs typeface="Calibri" panose="020F0502020204030204" pitchFamily="34" charset="0"/>
              </a:rPr>
              <a:t> of</a:t>
            </a:r>
            <a:r>
              <a:rPr lang="en-US" sz="17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PWD </a:t>
            </a:r>
            <a:r>
              <a:rPr lang="vi-VN" sz="17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receiving</a:t>
            </a: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rgbClr val="131313"/>
                </a:solidFill>
                <a:latin typeface="+mn-lt"/>
                <a:ea typeface="+mn-ea"/>
                <a:cs typeface="+mn-cs"/>
              </a:defRPr>
            </a:pPr>
            <a:r>
              <a:rPr lang="vi-VN" sz="17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natural disaster warnings</a:t>
            </a:r>
          </a:p>
        </p:txBody>
      </p:sp>
      <p:graphicFrame>
        <p:nvGraphicFramePr>
          <p:cNvPr id="8" name="Chart 7" descr="Pie chart titled &quot;Percentage of PWD receiving natural disaster warnings: &#10;58% of PWD have received warnings before natural disasters; &#10;38.5% of PWD have not received warnings; &#10;3.5% of PWD do not know or do not want to answer.">
            <a:extLst>
              <a:ext uri="{FF2B5EF4-FFF2-40B4-BE49-F238E27FC236}">
                <a16:creationId xmlns:a16="http://schemas.microsoft.com/office/drawing/2014/main" id="{F77FED1F-50A5-F2C5-F376-CCB5A74D7467}"/>
              </a:ext>
            </a:extLst>
          </p:cNvPr>
          <p:cNvGraphicFramePr>
            <a:graphicFrameLocks/>
          </p:cNvGraphicFramePr>
          <p:nvPr/>
        </p:nvGraphicFramePr>
        <p:xfrm>
          <a:off x="4325570" y="2466328"/>
          <a:ext cx="3126805" cy="2995160"/>
        </p:xfrm>
        <a:graphic>
          <a:graphicData uri="http://schemas.openxmlformats.org/drawingml/2006/chart">
            <c:chart xmlns:c="http://schemas.openxmlformats.org/drawingml/2006/chart" xmlns:r="http://schemas.openxmlformats.org/officeDocument/2006/relationships" r:id="rId3"/>
          </a:graphicData>
        </a:graphic>
      </p:graphicFrame>
      <p:cxnSp>
        <p:nvCxnSpPr>
          <p:cNvPr id="34" name="Straight Arrow Connector 33">
            <a:extLst>
              <a:ext uri="{FF2B5EF4-FFF2-40B4-BE49-F238E27FC236}">
                <a16:creationId xmlns:a16="http://schemas.microsoft.com/office/drawing/2014/main" id="{D92643EC-298A-6BF6-BD5B-8A355B3627BE}"/>
              </a:ext>
              <a:ext uri="{C183D7F6-B498-43B3-948B-1728B52AA6E4}">
                <adec:decorative xmlns:adec="http://schemas.microsoft.com/office/drawing/2017/decorative" val="1"/>
              </a:ext>
            </a:extLst>
          </p:cNvPr>
          <p:cNvCxnSpPr>
            <a:cxnSpLocks/>
          </p:cNvCxnSpPr>
          <p:nvPr/>
        </p:nvCxnSpPr>
        <p:spPr>
          <a:xfrm>
            <a:off x="6910466" y="3573060"/>
            <a:ext cx="660569"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F87303BF-3061-17A6-EA6C-259BE5EE800E}"/>
              </a:ext>
              <a:ext uri="{C183D7F6-B498-43B3-948B-1728B52AA6E4}">
                <adec:decorative xmlns:adec="http://schemas.microsoft.com/office/drawing/2017/decorative" val="1"/>
              </a:ext>
            </a:extLst>
          </p:cNvPr>
          <p:cNvCxnSpPr>
            <a:cxnSpLocks/>
          </p:cNvCxnSpPr>
          <p:nvPr/>
        </p:nvCxnSpPr>
        <p:spPr>
          <a:xfrm flipH="1">
            <a:off x="4058521" y="4526788"/>
            <a:ext cx="10381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2A7F04D-964B-EE23-D659-4CEEFEAE892E}"/>
              </a:ext>
              <a:ext uri="{C183D7F6-B498-43B3-948B-1728B52AA6E4}">
                <adec:decorative xmlns:adec="http://schemas.microsoft.com/office/drawing/2017/decorative" val="1"/>
              </a:ext>
            </a:extLst>
          </p:cNvPr>
          <p:cNvSpPr txBox="1"/>
          <p:nvPr/>
        </p:nvSpPr>
        <p:spPr>
          <a:xfrm>
            <a:off x="1067297" y="1726337"/>
            <a:ext cx="2191627" cy="353943"/>
          </a:xfrm>
          <a:prstGeom prst="rect">
            <a:avLst/>
          </a:prstGeom>
          <a:noFill/>
        </p:spPr>
        <p:txBody>
          <a:bodyPr wrap="none" rtlCol="0">
            <a:spAutoFit/>
          </a:bodyPr>
          <a:lstStyle/>
          <a:p>
            <a:pPr algn="ctr"/>
            <a:r>
              <a:rPr lang="en-US" sz="1700" b="1" dirty="0">
                <a:latin typeface="Calibri" panose="020F0502020204030204" pitchFamily="34" charset="0"/>
                <a:cs typeface="Calibri" panose="020F0502020204030204" pitchFamily="34" charset="0"/>
              </a:rPr>
              <a:t>Channels for warnings</a:t>
            </a:r>
            <a:endParaRPr lang="en-VN" sz="1700" b="1" dirty="0">
              <a:latin typeface="Calibri" panose="020F0502020204030204" pitchFamily="34" charset="0"/>
              <a:cs typeface="Calibri" panose="020F0502020204030204" pitchFamily="34" charset="0"/>
            </a:endParaRPr>
          </a:p>
        </p:txBody>
      </p:sp>
      <p:graphicFrame>
        <p:nvGraphicFramePr>
          <p:cNvPr id="4" name="Chart 3" descr="Bar chart titled &quot;Channels of natural disaster warnings&quot;. Among PWD who received warnings: &#10;50.7% received information through television; &#10;41.3% received information through ward/commune loud speakers;&#10;29.3% received information through relatives /neighbor; and&#10;17% received information through local officials.">
            <a:extLst>
              <a:ext uri="{FF2B5EF4-FFF2-40B4-BE49-F238E27FC236}">
                <a16:creationId xmlns:a16="http://schemas.microsoft.com/office/drawing/2014/main" id="{4C4FF023-73B5-BE2F-C02C-95F32398FD95}"/>
              </a:ext>
            </a:extLst>
          </p:cNvPr>
          <p:cNvGraphicFramePr>
            <a:graphicFrameLocks/>
          </p:cNvGraphicFramePr>
          <p:nvPr/>
        </p:nvGraphicFramePr>
        <p:xfrm>
          <a:off x="545520" y="2324758"/>
          <a:ext cx="3486150" cy="3136729"/>
        </p:xfrm>
        <a:graphic>
          <a:graphicData uri="http://schemas.openxmlformats.org/drawingml/2006/chart">
            <c:chart xmlns:c="http://schemas.openxmlformats.org/drawingml/2006/chart" xmlns:r="http://schemas.openxmlformats.org/officeDocument/2006/relationships" r:id="rId4"/>
          </a:graphicData>
        </a:graphic>
      </p:graphicFrame>
      <p:sp>
        <p:nvSpPr>
          <p:cNvPr id="36" name="Google Shape;539;p85">
            <a:extLst>
              <a:ext uri="{FF2B5EF4-FFF2-40B4-BE49-F238E27FC236}">
                <a16:creationId xmlns:a16="http://schemas.microsoft.com/office/drawing/2014/main" id="{35D4931F-DDA9-5ED5-F743-E88F5F782E91}"/>
              </a:ext>
              <a:ext uri="{C183D7F6-B498-43B3-948B-1728B52AA6E4}">
                <adec:decorative xmlns:adec="http://schemas.microsoft.com/office/drawing/2017/decorative" val="0"/>
              </a:ext>
            </a:extLst>
          </p:cNvPr>
          <p:cNvSpPr txBox="1"/>
          <p:nvPr/>
        </p:nvSpPr>
        <p:spPr>
          <a:xfrm>
            <a:off x="613062" y="5537162"/>
            <a:ext cx="3865162" cy="923289"/>
          </a:xfrm>
          <a:prstGeom prst="rect">
            <a:avLst/>
          </a:prstGeom>
          <a:ln w="12700">
            <a:prstDash val="solid"/>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most common channels:</a:t>
            </a:r>
          </a:p>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Television</a:t>
            </a:r>
          </a:p>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b="1" dirty="0">
                <a:latin typeface="Calibri" panose="020F0502020204030204" pitchFamily="34" charset="0"/>
                <a:ea typeface="Calibri" panose="020F0502020204030204" pitchFamily="34" charset="0"/>
                <a:cs typeface="Calibri" panose="020F0502020204030204" pitchFamily="34" charset="0"/>
              </a:rPr>
              <a:t>- Local loudspeakers</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631B089C-1BEE-CC0D-3B0F-C1A817EF8361}"/>
              </a:ext>
              <a:ext uri="{C183D7F6-B498-43B3-948B-1728B52AA6E4}">
                <adec:decorative xmlns:adec="http://schemas.microsoft.com/office/drawing/2017/decorative" val="1"/>
              </a:ext>
            </a:extLst>
          </p:cNvPr>
          <p:cNvSpPr txBox="1"/>
          <p:nvPr/>
        </p:nvSpPr>
        <p:spPr>
          <a:xfrm>
            <a:off x="7709209" y="1727134"/>
            <a:ext cx="4080943" cy="615553"/>
          </a:xfrm>
          <a:prstGeom prst="rect">
            <a:avLst/>
          </a:prstGeom>
          <a:noFill/>
        </p:spPr>
        <p:txBody>
          <a:bodyPr wrap="square" rtlCol="0">
            <a:spAutoFit/>
          </a:bodyPr>
          <a:lstStyle/>
          <a:p>
            <a:pPr algn="ctr"/>
            <a:r>
              <a:rPr lang="en-US" sz="1600" b="1" dirty="0">
                <a:solidFill>
                  <a:schemeClr val="tx1"/>
                </a:solidFill>
                <a:latin typeface="Calibri"/>
                <a:ea typeface="Calibri"/>
                <a:cs typeface="Calibri"/>
                <a:sym typeface="Calibri"/>
              </a:rPr>
              <a:t>Proportion</a:t>
            </a:r>
            <a:r>
              <a:rPr lang="vi-VN" sz="1700" b="1" dirty="0">
                <a:latin typeface="Calibri" panose="020F0502020204030204" pitchFamily="34" charset="0"/>
                <a:cs typeface="Calibri" panose="020F0502020204030204" pitchFamily="34" charset="0"/>
              </a:rPr>
              <a:t> of PWD not receiving warnings,</a:t>
            </a:r>
            <a:r>
              <a:rPr lang="en-US" sz="1700" b="1" dirty="0">
                <a:latin typeface="Calibri" panose="020F0502020204030204" pitchFamily="34" charset="0"/>
                <a:cs typeface="Calibri" panose="020F0502020204030204" pitchFamily="34" charset="0"/>
              </a:rPr>
              <a:t> </a:t>
            </a:r>
            <a:r>
              <a:rPr lang="vi-VN" sz="1700" b="1" dirty="0">
                <a:latin typeface="Calibri" panose="020F0502020204030204" pitchFamily="34" charset="0"/>
                <a:cs typeface="Calibri" panose="020F0502020204030204" pitchFamily="34" charset="0"/>
              </a:rPr>
              <a:t>disaggre</a:t>
            </a:r>
            <a:r>
              <a:rPr lang="en-US" sz="1700" b="1" dirty="0">
                <a:latin typeface="Calibri" panose="020F0502020204030204" pitchFamily="34" charset="0"/>
                <a:cs typeface="Calibri" panose="020F0502020204030204" pitchFamily="34" charset="0"/>
              </a:rPr>
              <a:t>g</a:t>
            </a:r>
            <a:r>
              <a:rPr lang="vi-VN" sz="1700" b="1" dirty="0">
                <a:latin typeface="Calibri" panose="020F0502020204030204" pitchFamily="34" charset="0"/>
                <a:cs typeface="Calibri" panose="020F0502020204030204" pitchFamily="34" charset="0"/>
              </a:rPr>
              <a:t>ated by</a:t>
            </a:r>
            <a:r>
              <a:rPr lang="en-US" sz="1700" b="1" dirty="0">
                <a:latin typeface="Calibri" panose="020F0502020204030204" pitchFamily="34" charset="0"/>
                <a:cs typeface="Calibri" panose="020F0502020204030204" pitchFamily="34" charset="0"/>
              </a:rPr>
              <a:t> disability</a:t>
            </a:r>
            <a:r>
              <a:rPr lang="vi-VN" sz="1700" b="1" dirty="0">
                <a:latin typeface="Calibri" panose="020F0502020204030204" pitchFamily="34" charset="0"/>
                <a:cs typeface="Calibri" panose="020F0502020204030204" pitchFamily="34" charset="0"/>
              </a:rPr>
              <a:t> types</a:t>
            </a:r>
          </a:p>
        </p:txBody>
      </p:sp>
      <p:graphicFrame>
        <p:nvGraphicFramePr>
          <p:cNvPr id="3" name="Chart 2" descr="Bar chart titled &quot;Percentage of PWD who do not receive warnings, disaggregated by types of disability. Among those who do not receive natural disaster warnings : &#10;26.1% are people with neurological-mental disabilities; &#10;23.6% are people with intellectual disabilities; &#10;17.6% are people with hearing /speech disabilities; &#10;15.6% are people with visual disabilities; &#10;7% are people with physical disabilities; and &#10;10.1% are people with other types of disabilities.">
            <a:extLst>
              <a:ext uri="{FF2B5EF4-FFF2-40B4-BE49-F238E27FC236}">
                <a16:creationId xmlns:a16="http://schemas.microsoft.com/office/drawing/2014/main" id="{60B01737-543B-B24C-7D89-069E24713BEF}"/>
              </a:ext>
            </a:extLst>
          </p:cNvPr>
          <p:cNvGraphicFramePr>
            <a:graphicFrameLocks/>
          </p:cNvGraphicFramePr>
          <p:nvPr/>
        </p:nvGraphicFramePr>
        <p:xfrm>
          <a:off x="7571035" y="2856851"/>
          <a:ext cx="4075444" cy="2598526"/>
        </p:xfrm>
        <a:graphic>
          <a:graphicData uri="http://schemas.openxmlformats.org/drawingml/2006/chart">
            <c:chart xmlns:c="http://schemas.openxmlformats.org/drawingml/2006/chart" xmlns:r="http://schemas.openxmlformats.org/officeDocument/2006/relationships" r:id="rId5"/>
          </a:graphicData>
        </a:graphic>
      </p:graphicFrame>
      <p:sp>
        <p:nvSpPr>
          <p:cNvPr id="12" name="Speech Bubble: Rectangle with Corners Rounded 11" descr="2 Nhóm Thần kinh-tâm thần và Trí tuệ cũng là 2 nhóm có tỷ lệ “Không tiếp nhận thông tin dưới bất kỳ hình thức nào” cao nhất&#10;">
            <a:extLst>
              <a:ext uri="{FF2B5EF4-FFF2-40B4-BE49-F238E27FC236}">
                <a16:creationId xmlns:a16="http://schemas.microsoft.com/office/drawing/2014/main" id="{B5009DBC-7C14-8C45-0CBA-B9E776174302}"/>
              </a:ext>
            </a:extLst>
          </p:cNvPr>
          <p:cNvSpPr/>
          <p:nvPr/>
        </p:nvSpPr>
        <p:spPr>
          <a:xfrm>
            <a:off x="9368287" y="2563318"/>
            <a:ext cx="2278191" cy="839804"/>
          </a:xfrm>
          <a:prstGeom prst="wedgeRoundRectCallout">
            <a:avLst>
              <a:gd name="adj1" fmla="val -66429"/>
              <a:gd name="adj2" fmla="val -254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dirty="0">
                <a:latin typeface="Calibri" panose="020F0502020204030204" pitchFamily="34" charset="0"/>
                <a:ea typeface="Calibri" panose="020F0502020204030204" pitchFamily="34" charset="0"/>
                <a:cs typeface="Calibri" panose="020F0502020204030204" pitchFamily="34" charset="0"/>
              </a:rPr>
              <a:t>T</a:t>
            </a:r>
            <a:r>
              <a:rPr lang="en-US" sz="1600" dirty="0">
                <a:latin typeface="Calibri" panose="020F0502020204030204" pitchFamily="34" charset="0"/>
                <a:ea typeface="Calibri" panose="020F0502020204030204" pitchFamily="34" charset="0"/>
                <a:cs typeface="Calibri" panose="020F0502020204030204" pitchFamily="34" charset="0"/>
              </a:rPr>
              <a:t>he highest rates of </a:t>
            </a:r>
            <a:r>
              <a:rPr lang="en-US" sz="1600" i="1" dirty="0">
                <a:latin typeface="Calibri" panose="020F0502020204030204" pitchFamily="34" charset="0"/>
                <a:ea typeface="Calibri" panose="020F0502020204030204" pitchFamily="34" charset="0"/>
                <a:cs typeface="Calibri" panose="020F0502020204030204" pitchFamily="34" charset="0"/>
              </a:rPr>
              <a:t>"Do not receive information in any format".</a:t>
            </a:r>
          </a:p>
        </p:txBody>
      </p:sp>
      <p:sp>
        <p:nvSpPr>
          <p:cNvPr id="39" name="Google Shape;539;p85">
            <a:extLst>
              <a:ext uri="{FF2B5EF4-FFF2-40B4-BE49-F238E27FC236}">
                <a16:creationId xmlns:a16="http://schemas.microsoft.com/office/drawing/2014/main" id="{4ACB1162-935E-688E-CC4D-722786EF987C}"/>
              </a:ext>
              <a:ext uri="{C183D7F6-B498-43B3-948B-1728B52AA6E4}">
                <adec:decorative xmlns:adec="http://schemas.microsoft.com/office/drawing/2017/decorative" val="0"/>
              </a:ext>
            </a:extLst>
          </p:cNvPr>
          <p:cNvSpPr txBox="1"/>
          <p:nvPr/>
        </p:nvSpPr>
        <p:spPr>
          <a:xfrm>
            <a:off x="7622950" y="5527209"/>
            <a:ext cx="4023530" cy="923289"/>
          </a:xfrm>
          <a:prstGeom prst="rect">
            <a:avLst/>
          </a:prstGeom>
          <a:ln w="12700"/>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algn="just">
              <a:buSzPts val="2000"/>
            </a:pPr>
            <a:r>
              <a:rPr lang="en-GB" sz="1800" b="1" dirty="0">
                <a:solidFill>
                  <a:schemeClr val="tx1"/>
                </a:solidFill>
                <a:latin typeface="Calibri"/>
                <a:ea typeface="Calibri"/>
                <a:cs typeface="Calibri"/>
                <a:sym typeface="Calibri"/>
              </a:rPr>
              <a:t>People with h</a:t>
            </a:r>
            <a:r>
              <a:rPr lang="vi-VN" sz="1800" b="1" dirty="0">
                <a:solidFill>
                  <a:schemeClr val="tx1"/>
                </a:solidFill>
                <a:latin typeface="Calibri"/>
                <a:ea typeface="Calibri"/>
                <a:cs typeface="Calibri"/>
                <a:sym typeface="Calibri"/>
              </a:rPr>
              <a:t>earing</a:t>
            </a:r>
            <a:r>
              <a:rPr lang="en-US" sz="1800" b="1" dirty="0">
                <a:solidFill>
                  <a:schemeClr val="tx1"/>
                </a:solidFill>
                <a:latin typeface="Calibri"/>
                <a:ea typeface="Calibri"/>
                <a:cs typeface="Calibri"/>
                <a:sym typeface="Calibri"/>
              </a:rPr>
              <a:t>-</a:t>
            </a:r>
            <a:r>
              <a:rPr lang="vi-VN" sz="1800" b="1" dirty="0">
                <a:solidFill>
                  <a:schemeClr val="tx1"/>
                </a:solidFill>
                <a:latin typeface="Calibri"/>
                <a:ea typeface="Calibri"/>
                <a:cs typeface="Calibri"/>
                <a:sym typeface="Calibri"/>
              </a:rPr>
              <a:t>and</a:t>
            </a:r>
            <a:r>
              <a:rPr lang="en-US" sz="1800" b="1" dirty="0">
                <a:solidFill>
                  <a:schemeClr val="tx1"/>
                </a:solidFill>
                <a:latin typeface="Calibri"/>
                <a:ea typeface="Calibri"/>
                <a:cs typeface="Calibri"/>
                <a:sym typeface="Calibri"/>
              </a:rPr>
              <a:t>-</a:t>
            </a:r>
            <a:r>
              <a:rPr lang="vi-VN" sz="1800" b="1" dirty="0">
                <a:solidFill>
                  <a:schemeClr val="tx1"/>
                </a:solidFill>
                <a:latin typeface="Calibri"/>
                <a:ea typeface="Calibri"/>
                <a:cs typeface="Calibri"/>
                <a:sym typeface="Calibri"/>
              </a:rPr>
              <a:t>speech</a:t>
            </a:r>
            <a:r>
              <a:rPr lang="vi-VN" sz="1800" dirty="0">
                <a:solidFill>
                  <a:schemeClr val="tx1"/>
                </a:solidFill>
                <a:latin typeface="Calibri"/>
                <a:ea typeface="Calibri"/>
                <a:cs typeface="Calibri"/>
                <a:sym typeface="Calibri"/>
              </a:rPr>
              <a:t> and </a:t>
            </a:r>
            <a:r>
              <a:rPr lang="vi-VN" sz="1800" b="1" dirty="0">
                <a:solidFill>
                  <a:schemeClr val="tx1"/>
                </a:solidFill>
                <a:latin typeface="Calibri"/>
                <a:ea typeface="Calibri"/>
                <a:cs typeface="Calibri"/>
                <a:sym typeface="Calibri"/>
              </a:rPr>
              <a:t>Visual</a:t>
            </a:r>
            <a:r>
              <a:rPr lang="en-US" sz="1800" b="1" dirty="0">
                <a:solidFill>
                  <a:schemeClr val="tx1"/>
                </a:solidFill>
                <a:latin typeface="Calibri"/>
                <a:ea typeface="Calibri"/>
                <a:cs typeface="Calibri"/>
                <a:sym typeface="Calibri"/>
              </a:rPr>
              <a:t> disabilities </a:t>
            </a:r>
            <a:r>
              <a:rPr lang="vi-VN" sz="1800" dirty="0">
                <a:solidFill>
                  <a:schemeClr val="tx1"/>
                </a:solidFill>
                <a:latin typeface="Calibri"/>
                <a:ea typeface="Calibri"/>
                <a:cs typeface="Calibri"/>
                <a:sym typeface="Calibri"/>
              </a:rPr>
              <a:t>also </a:t>
            </a:r>
            <a:r>
              <a:rPr lang="en-US" sz="1800" dirty="0">
                <a:solidFill>
                  <a:schemeClr val="tx1"/>
                </a:solidFill>
                <a:latin typeface="Calibri"/>
                <a:ea typeface="Calibri"/>
                <a:cs typeface="Calibri"/>
                <a:sym typeface="Calibri"/>
              </a:rPr>
              <a:t>have high</a:t>
            </a:r>
            <a:r>
              <a:rPr lang="vi-VN" sz="1800" dirty="0">
                <a:solidFill>
                  <a:schemeClr val="tx1"/>
                </a:solidFill>
                <a:latin typeface="Calibri"/>
                <a:ea typeface="Calibri"/>
                <a:cs typeface="Calibri"/>
                <a:sym typeface="Calibri"/>
              </a:rPr>
              <a:t> rate</a:t>
            </a:r>
            <a:r>
              <a:rPr lang="en-US" sz="1800" dirty="0">
                <a:solidFill>
                  <a:schemeClr val="tx1"/>
                </a:solidFill>
                <a:latin typeface="Calibri"/>
                <a:ea typeface="Calibri"/>
                <a:cs typeface="Calibri"/>
                <a:sym typeface="Calibri"/>
              </a:rPr>
              <a:t>s</a:t>
            </a:r>
            <a:r>
              <a:rPr lang="vi-VN" sz="1800" dirty="0">
                <a:solidFill>
                  <a:schemeClr val="tx1"/>
                </a:solidFill>
                <a:latin typeface="Calibri"/>
                <a:ea typeface="Calibri"/>
                <a:cs typeface="Calibri"/>
                <a:sym typeface="Calibri"/>
              </a:rPr>
              <a:t> of not receiving warnings.</a:t>
            </a:r>
            <a:endParaRPr lang="en-US" sz="1800" dirty="0">
              <a:solidFill>
                <a:schemeClr val="tx1"/>
              </a:solidFill>
              <a:latin typeface="Calibri"/>
              <a:ea typeface="Calibri"/>
              <a:cs typeface="Calibri"/>
              <a:sym typeface="Calibri"/>
            </a:endParaRPr>
          </a:p>
        </p:txBody>
      </p:sp>
      <p:cxnSp>
        <p:nvCxnSpPr>
          <p:cNvPr id="5" name="Straight Arrow Connector 4" descr="The arrow shows the linkage between access to warnings and popular information channels: people with hearing /speech disabilities and Visual disabilities are those accounting for the majority who do not receive warning information. These are also two types of disabilities that make it difficult to access information disseminated through TV and loudspeakers.">
            <a:extLst>
              <a:ext uri="{FF2B5EF4-FFF2-40B4-BE49-F238E27FC236}">
                <a16:creationId xmlns:a16="http://schemas.microsoft.com/office/drawing/2014/main" id="{1DE6B645-7382-7577-6479-2A2A9F51B19B}"/>
              </a:ext>
            </a:extLst>
          </p:cNvPr>
          <p:cNvCxnSpPr>
            <a:cxnSpLocks/>
          </p:cNvCxnSpPr>
          <p:nvPr/>
        </p:nvCxnSpPr>
        <p:spPr>
          <a:xfrm flipH="1">
            <a:off x="4604401" y="6215331"/>
            <a:ext cx="2778115" cy="0"/>
          </a:xfrm>
          <a:prstGeom prst="straightConnector1">
            <a:avLst/>
          </a:prstGeom>
          <a:ln cmpd="dbl">
            <a:prstDash val="lgDashDotDot"/>
            <a:headEnd type="oval" w="lg" len="lg"/>
            <a:tailEnd type="stealth" w="lg" len="lg"/>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16C99149-30BD-1D0E-EABA-A383851942AA}"/>
              </a:ext>
              <a:ext uri="{C183D7F6-B498-43B3-948B-1728B52AA6E4}">
                <adec:decorative xmlns:adec="http://schemas.microsoft.com/office/drawing/2017/decorative" val="1"/>
              </a:ext>
            </a:extLst>
          </p:cNvPr>
          <p:cNvSpPr txBox="1"/>
          <p:nvPr/>
        </p:nvSpPr>
        <p:spPr>
          <a:xfrm>
            <a:off x="4962859" y="5643680"/>
            <a:ext cx="2335897" cy="523220"/>
          </a:xfrm>
          <a:prstGeom prst="rect">
            <a:avLst/>
          </a:prstGeom>
          <a:noFill/>
        </p:spPr>
        <p:txBody>
          <a:bodyPr wrap="none" rtlCol="0">
            <a:spAutoFit/>
          </a:bodyPr>
          <a:lstStyle/>
          <a:p>
            <a:pPr algn="ctr"/>
            <a:r>
              <a:rPr lang="vi-VN" sz="2800" b="1" i="1" dirty="0">
                <a:solidFill>
                  <a:schemeClr val="accent2"/>
                </a:solidFill>
                <a:latin typeface="Calibri" panose="020F0502020204030204" pitchFamily="34" charset="0"/>
                <a:cs typeface="Calibri" panose="020F0502020204030204" pitchFamily="34" charset="0"/>
              </a:rPr>
              <a:t>Hard to access</a:t>
            </a:r>
            <a:endParaRPr lang="en-VN" sz="2800" b="1" i="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584969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35" name="Google Shape;335;p3"/>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3</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307" name="Google Shape;307;p3">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Quattrocento Sans"/>
              <a:buNone/>
            </a:pPr>
            <a:endParaRPr sz="1800" b="0" i="0" u="none" strike="noStrike" cap="none" dirty="0">
              <a:solidFill>
                <a:schemeClr val="lt1"/>
              </a:solidFill>
              <a:latin typeface="Calibri"/>
              <a:ea typeface="Calibri"/>
              <a:cs typeface="Calibri"/>
              <a:sym typeface="Calibri"/>
            </a:endParaRPr>
          </a:p>
        </p:txBody>
      </p:sp>
      <p:sp>
        <p:nvSpPr>
          <p:cNvPr id="308" name="Google Shape;308;p3" descr="INTRODUCTION"/>
          <p:cNvSpPr txBox="1">
            <a:spLocks noGrp="1"/>
          </p:cNvSpPr>
          <p:nvPr>
            <p:ph type="title"/>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800"/>
              <a:buFont typeface="Quattrocento Sans"/>
              <a:buNone/>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INTRODUCTION</a:t>
            </a:r>
            <a:endParaRPr sz="2400" dirty="0">
              <a:solidFill>
                <a:schemeClr val="dk2"/>
              </a:solidFill>
              <a:latin typeface="Calibri"/>
              <a:ea typeface="Calibri"/>
              <a:cs typeface="Calibri"/>
              <a:sym typeface="Calibri"/>
            </a:endParaRPr>
          </a:p>
        </p:txBody>
      </p:sp>
      <p:cxnSp>
        <p:nvCxnSpPr>
          <p:cNvPr id="16" name="Connector: Elbow 15">
            <a:extLst>
              <a:ext uri="{FF2B5EF4-FFF2-40B4-BE49-F238E27FC236}">
                <a16:creationId xmlns:a16="http://schemas.microsoft.com/office/drawing/2014/main" id="{4831C50B-0D22-B259-8967-E9D5B0774970}"/>
              </a:ext>
              <a:ext uri="{C183D7F6-B498-43B3-948B-1728B52AA6E4}">
                <adec:decorative xmlns:adec="http://schemas.microsoft.com/office/drawing/2017/decorative" val="1"/>
              </a:ext>
            </a:extLst>
          </p:cNvPr>
          <p:cNvCxnSpPr>
            <a:cxnSpLocks/>
            <a:stCxn id="4" idx="3"/>
            <a:endCxn id="9" idx="1"/>
          </p:cNvCxnSpPr>
          <p:nvPr/>
        </p:nvCxnSpPr>
        <p:spPr>
          <a:xfrm>
            <a:off x="3110453" y="3020831"/>
            <a:ext cx="1186213" cy="791674"/>
          </a:xfrm>
          <a:prstGeom prst="bentConnector3">
            <a:avLst/>
          </a:prstGeom>
          <a:ln w="762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724A0745-F59B-3371-132C-3F350D95B42A}"/>
              </a:ext>
              <a:ext uri="{C183D7F6-B498-43B3-948B-1728B52AA6E4}">
                <adec:decorative xmlns:adec="http://schemas.microsoft.com/office/drawing/2017/decorative" val="1"/>
              </a:ext>
            </a:extLst>
          </p:cNvPr>
          <p:cNvCxnSpPr>
            <a:cxnSpLocks/>
            <a:stCxn id="5" idx="3"/>
            <a:endCxn id="9" idx="1"/>
          </p:cNvCxnSpPr>
          <p:nvPr/>
        </p:nvCxnSpPr>
        <p:spPr>
          <a:xfrm flipV="1">
            <a:off x="3110453" y="3812505"/>
            <a:ext cx="1186213" cy="1017953"/>
          </a:xfrm>
          <a:prstGeom prst="bentConnector3">
            <a:avLst/>
          </a:prstGeom>
          <a:ln w="762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6" name="Connector: Elbow 295">
            <a:extLst>
              <a:ext uri="{FF2B5EF4-FFF2-40B4-BE49-F238E27FC236}">
                <a16:creationId xmlns:a16="http://schemas.microsoft.com/office/drawing/2014/main" id="{472F7291-789F-63EA-1DC5-4F9BDA53DC6E}"/>
              </a:ext>
              <a:ext uri="{C183D7F6-B498-43B3-948B-1728B52AA6E4}">
                <adec:decorative xmlns:adec="http://schemas.microsoft.com/office/drawing/2017/decorative" val="1"/>
              </a:ext>
            </a:extLst>
          </p:cNvPr>
          <p:cNvCxnSpPr>
            <a:cxnSpLocks/>
            <a:stCxn id="9" idx="3"/>
            <a:endCxn id="22" idx="1"/>
          </p:cNvCxnSpPr>
          <p:nvPr/>
        </p:nvCxnSpPr>
        <p:spPr>
          <a:xfrm flipV="1">
            <a:off x="7517884" y="2297702"/>
            <a:ext cx="1097689" cy="151480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3" name="Connector: Elbow 302">
            <a:extLst>
              <a:ext uri="{FF2B5EF4-FFF2-40B4-BE49-F238E27FC236}">
                <a16:creationId xmlns:a16="http://schemas.microsoft.com/office/drawing/2014/main" id="{7F4D12B2-1DF7-8015-8A33-9A9DCF2C60CE}"/>
              </a:ext>
              <a:ext uri="{C183D7F6-B498-43B3-948B-1728B52AA6E4}">
                <adec:decorative xmlns:adec="http://schemas.microsoft.com/office/drawing/2017/decorative" val="1"/>
              </a:ext>
            </a:extLst>
          </p:cNvPr>
          <p:cNvCxnSpPr>
            <a:cxnSpLocks/>
            <a:stCxn id="9" idx="3"/>
            <a:endCxn id="302" idx="1"/>
          </p:cNvCxnSpPr>
          <p:nvPr/>
        </p:nvCxnSpPr>
        <p:spPr>
          <a:xfrm>
            <a:off x="7517884" y="3812505"/>
            <a:ext cx="1097543" cy="151435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416" name="Group 415" descr="The &quot;Asessment of disability inclusion in local governance 2023&quot; was developed based on the results of the 2022 Pilot asessment and some PAPI dimensions. As such, we aim to create opportunities for people with disabilities (PWD) to contribute personal opinions to complement the annual PAPI survey and make policy recommendations related to PWD.">
            <a:extLst>
              <a:ext uri="{FF2B5EF4-FFF2-40B4-BE49-F238E27FC236}">
                <a16:creationId xmlns:a16="http://schemas.microsoft.com/office/drawing/2014/main" id="{45950F7A-D999-7FA5-25FC-B19C1076C157}"/>
              </a:ext>
            </a:extLst>
          </p:cNvPr>
          <p:cNvGrpSpPr/>
          <p:nvPr/>
        </p:nvGrpSpPr>
        <p:grpSpPr>
          <a:xfrm>
            <a:off x="1284353" y="1744039"/>
            <a:ext cx="10155586" cy="4136031"/>
            <a:chOff x="883849" y="1314835"/>
            <a:chExt cx="10155586" cy="4136031"/>
          </a:xfrm>
        </p:grpSpPr>
        <p:sp>
          <p:nvSpPr>
            <p:cNvPr id="4" name="Rectangle: Rounded Corners 3">
              <a:extLst>
                <a:ext uri="{FF2B5EF4-FFF2-40B4-BE49-F238E27FC236}">
                  <a16:creationId xmlns:a16="http://schemas.microsoft.com/office/drawing/2014/main" id="{923A60E1-0A5D-52AB-0581-DD1057B87A2C}"/>
                </a:ext>
              </a:extLst>
            </p:cNvPr>
            <p:cNvSpPr/>
            <p:nvPr/>
          </p:nvSpPr>
          <p:spPr>
            <a:xfrm>
              <a:off x="883849" y="1860107"/>
              <a:ext cx="1826100" cy="146304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Results from 2022 Pilot Assessment</a:t>
              </a:r>
            </a:p>
          </p:txBody>
        </p:sp>
        <p:sp>
          <p:nvSpPr>
            <p:cNvPr id="5" name="Rectangle: Rounded Corners 4">
              <a:extLst>
                <a:ext uri="{FF2B5EF4-FFF2-40B4-BE49-F238E27FC236}">
                  <a16:creationId xmlns:a16="http://schemas.microsoft.com/office/drawing/2014/main" id="{9D871E39-93F9-192B-64F2-E80689863BFB}"/>
                </a:ext>
              </a:extLst>
            </p:cNvPr>
            <p:cNvSpPr/>
            <p:nvPr/>
          </p:nvSpPr>
          <p:spPr>
            <a:xfrm>
              <a:off x="883995" y="3669734"/>
              <a:ext cx="1825954" cy="146304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Selected PAPI indicators</a:t>
              </a:r>
            </a:p>
          </p:txBody>
        </p:sp>
        <p:sp>
          <p:nvSpPr>
            <p:cNvPr id="9" name="Rectangle: Rounded Corners 8">
              <a:extLst>
                <a:ext uri="{FF2B5EF4-FFF2-40B4-BE49-F238E27FC236}">
                  <a16:creationId xmlns:a16="http://schemas.microsoft.com/office/drawing/2014/main" id="{F0D3EE0F-AB3B-1DB8-47CD-52E073E0AAC6}"/>
                </a:ext>
              </a:extLst>
            </p:cNvPr>
            <p:cNvSpPr/>
            <p:nvPr/>
          </p:nvSpPr>
          <p:spPr>
            <a:xfrm>
              <a:off x="3896162" y="2572608"/>
              <a:ext cx="3221218" cy="16213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Assessment of disability inclusion </a:t>
              </a:r>
              <a:br>
                <a:rPr lang="vi-VN" sz="2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br>
              <a:r>
                <a:rPr lang="en-US" sz="24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in local governance 2023</a:t>
              </a:r>
              <a:endParaRPr lang="en-US" sz="2400" b="1" dirty="0">
                <a:solidFill>
                  <a:schemeClr val="accent1"/>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1CDEF8A0-9120-5FAF-3D41-1A8BC9BB2D87}"/>
                </a:ext>
              </a:extLst>
            </p:cNvPr>
            <p:cNvSpPr/>
            <p:nvPr/>
          </p:nvSpPr>
          <p:spPr>
            <a:xfrm>
              <a:off x="8215069" y="1314835"/>
              <a:ext cx="2824366" cy="1107325"/>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solidFill>
                  <a:latin typeface="Calibri" panose="020F0502020204030204" pitchFamily="34" charset="0"/>
                  <a:cs typeface="Calibri" panose="020F0502020204030204" pitchFamily="34" charset="0"/>
                </a:rPr>
                <a:t>Creates opportunities for people with disabilities (PWD) to share their opinions</a:t>
              </a:r>
            </a:p>
          </p:txBody>
        </p:sp>
        <p:sp>
          <p:nvSpPr>
            <p:cNvPr id="302" name="Rectangle: Rounded Corners 301">
              <a:extLst>
                <a:ext uri="{FF2B5EF4-FFF2-40B4-BE49-F238E27FC236}">
                  <a16:creationId xmlns:a16="http://schemas.microsoft.com/office/drawing/2014/main" id="{28100003-A4E5-9CFB-85D7-968EB2365051}"/>
                </a:ext>
              </a:extLst>
            </p:cNvPr>
            <p:cNvSpPr/>
            <p:nvPr/>
          </p:nvSpPr>
          <p:spPr>
            <a:xfrm>
              <a:off x="8214923" y="4344442"/>
              <a:ext cx="2824218" cy="110642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solidFill>
                  <a:latin typeface="Calibri" panose="020F0502020204030204" pitchFamily="34" charset="0"/>
                  <a:cs typeface="Calibri" panose="020F0502020204030204" pitchFamily="34" charset="0"/>
                </a:rPr>
                <a:t>Gives recommendations on disability-inclusive policies</a:t>
              </a:r>
              <a:endParaRPr lang="vi-VN" sz="1800" b="1" dirty="0">
                <a:solidFill>
                  <a:schemeClr val="tx2"/>
                </a:solidFill>
                <a:latin typeface="Calibri" panose="020F0502020204030204" pitchFamily="34" charset="0"/>
                <a:cs typeface="Calibri" panose="020F0502020204030204" pitchFamily="34" charset="0"/>
              </a:endParaRPr>
            </a:p>
          </p:txBody>
        </p:sp>
        <p:sp>
          <p:nvSpPr>
            <p:cNvPr id="347" name="Rectangle: Rounded Corners 346">
              <a:extLst>
                <a:ext uri="{FF2B5EF4-FFF2-40B4-BE49-F238E27FC236}">
                  <a16:creationId xmlns:a16="http://schemas.microsoft.com/office/drawing/2014/main" id="{1CC3F284-6DD5-F65A-E758-82F30664CEF8}"/>
                </a:ext>
              </a:extLst>
            </p:cNvPr>
            <p:cNvSpPr/>
            <p:nvPr/>
          </p:nvSpPr>
          <p:spPr>
            <a:xfrm>
              <a:off x="8214776" y="2830089"/>
              <a:ext cx="2824365" cy="110642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Complements annual PAPI</a:t>
              </a:r>
              <a:endParaRPr lang="vi-VN" sz="2000" b="1" dirty="0">
                <a:solidFill>
                  <a:schemeClr val="tx2"/>
                </a:solidFill>
                <a:latin typeface="Calibri" panose="020F0502020204030204" pitchFamily="34" charset="0"/>
                <a:cs typeface="Calibri" panose="020F0502020204030204" pitchFamily="34" charset="0"/>
              </a:endParaRPr>
            </a:p>
          </p:txBody>
        </p:sp>
      </p:grpSp>
      <p:cxnSp>
        <p:nvCxnSpPr>
          <p:cNvPr id="386" name="Straight Arrow Connector 385">
            <a:extLst>
              <a:ext uri="{FF2B5EF4-FFF2-40B4-BE49-F238E27FC236}">
                <a16:creationId xmlns:a16="http://schemas.microsoft.com/office/drawing/2014/main" id="{F83AB77D-942C-389B-031E-C484E43A87CD}"/>
              </a:ext>
              <a:ext uri="{C183D7F6-B498-43B3-948B-1728B52AA6E4}">
                <adec:decorative xmlns:adec="http://schemas.microsoft.com/office/drawing/2017/decorative" val="1"/>
              </a:ext>
            </a:extLst>
          </p:cNvPr>
          <p:cNvCxnSpPr>
            <a:cxnSpLocks/>
            <a:stCxn id="9" idx="3"/>
            <a:endCxn id="347" idx="1"/>
          </p:cNvCxnSpPr>
          <p:nvPr/>
        </p:nvCxnSpPr>
        <p:spPr>
          <a:xfrm>
            <a:off x="7517884" y="3812505"/>
            <a:ext cx="109739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80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30</a:t>
            </a:fld>
            <a:endParaRPr sz="1200" b="0" i="0" u="none" strike="noStrike" cap="none" dirty="0">
              <a:solidFill>
                <a:srgbClr val="FFFFFF"/>
              </a:solidFill>
              <a:latin typeface="Arial"/>
              <a:ea typeface="Arial"/>
              <a:cs typeface="Arial"/>
              <a:sym typeface="Arial"/>
            </a:endParaRPr>
          </a:p>
        </p:txBody>
      </p:sp>
      <p:sp>
        <p:nvSpPr>
          <p:cNvPr id="53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4" name="Slide title">
            <a:extLst>
              <a:ext uri="{FF2B5EF4-FFF2-40B4-BE49-F238E27FC236}">
                <a16:creationId xmlns:a16="http://schemas.microsoft.com/office/drawing/2014/main" id="{47443B49-6F8F-0BE9-B153-FDC5624B1B94}"/>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lvl="0" indent="0" defTabSz="914400" eaLnBrk="1" fontAlgn="auto" latinLnBrk="0" hangingPunct="1">
              <a:lnSpc>
                <a:spcPct val="150000"/>
              </a:lnSpc>
              <a:buClr>
                <a:schemeClr val="dk2"/>
              </a:buClr>
              <a:buSzPts val="2800"/>
              <a:buFont typeface="Arial"/>
              <a:buNone/>
              <a:tabLst/>
              <a:defRPr/>
            </a:pPr>
            <a:r>
              <a:rPr lang="en-GB" sz="2400" b="1" dirty="0">
                <a:solidFill>
                  <a:schemeClr val="dk2"/>
                </a:solidFill>
                <a:latin typeface="Calibri"/>
                <a:ea typeface="Calibri"/>
                <a:cs typeface="Calibri"/>
                <a:sym typeface="Calibri"/>
              </a:rPr>
              <a:t>DISABILITY INCLUSION IN </a:t>
            </a:r>
            <a:r>
              <a:rPr lang="vi-VN" sz="2400" b="1" dirty="0">
                <a:solidFill>
                  <a:schemeClr val="dk2"/>
                </a:solidFill>
                <a:latin typeface="Calibri"/>
                <a:ea typeface="Calibri"/>
                <a:cs typeface="Calibri"/>
                <a:sym typeface="Calibri"/>
              </a:rPr>
              <a:t>NATURAL DISASTER RISK</a:t>
            </a:r>
            <a:r>
              <a:rPr lang="en-GB" sz="2400" b="1" dirty="0">
                <a:solidFill>
                  <a:schemeClr val="dk2"/>
                </a:solidFill>
                <a:latin typeface="Calibri"/>
                <a:ea typeface="Calibri"/>
                <a:cs typeface="Calibri"/>
                <a:sym typeface="Calibri"/>
              </a:rPr>
              <a:t> RESPONSE</a:t>
            </a:r>
            <a:endParaRPr lang="vi-VN" sz="2400" b="1" dirty="0">
              <a:solidFill>
                <a:schemeClr val="dk2"/>
              </a:solidFill>
              <a:latin typeface="Calibri"/>
              <a:ea typeface="Calibri"/>
              <a:cs typeface="Calibri"/>
              <a:sym typeface="Quattrocento Sans"/>
            </a:endParaRPr>
          </a:p>
        </p:txBody>
      </p:sp>
      <p:sp>
        <p:nvSpPr>
          <p:cNvPr id="533" name="Sub-heading"/>
          <p:cNvSpPr txBox="1">
            <a:spLocks noGrp="1"/>
          </p:cNvSpPr>
          <p:nvPr>
            <p:ph type="title" idx="4294967295"/>
          </p:nvPr>
        </p:nvSpPr>
        <p:spPr>
          <a:xfrm>
            <a:off x="545520" y="1261474"/>
            <a:ext cx="7163689"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lang="vi-VN" sz="1800" b="1" dirty="0">
                <a:solidFill>
                  <a:srgbClr val="4E617A"/>
                </a:solidFill>
                <a:latin typeface="Calibri"/>
                <a:ea typeface="Calibri"/>
                <a:cs typeface="Calibri"/>
              </a:rPr>
              <a:t>LOCAL SUPPORT</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sp>
        <p:nvSpPr>
          <p:cNvPr id="5" name="TextBox 4">
            <a:extLst>
              <a:ext uri="{FF2B5EF4-FFF2-40B4-BE49-F238E27FC236}">
                <a16:creationId xmlns:a16="http://schemas.microsoft.com/office/drawing/2014/main" id="{4234F58E-885D-D379-FA73-0425833A866B}"/>
              </a:ext>
            </a:extLst>
          </p:cNvPr>
          <p:cNvSpPr txBox="1"/>
          <p:nvPr/>
        </p:nvSpPr>
        <p:spPr>
          <a:xfrm>
            <a:off x="714685" y="1759672"/>
            <a:ext cx="5076198" cy="1887696"/>
          </a:xfrm>
          <a:prstGeom prst="rect">
            <a:avLst/>
          </a:prstGeom>
          <a:noFill/>
        </p:spPr>
        <p:txBody>
          <a:bodyPr wrap="square">
            <a:spAutoFit/>
          </a:bodyPr>
          <a:lstStyle/>
          <a:p>
            <a:pPr algn="just">
              <a:spcAft>
                <a:spcPts val="2000"/>
              </a:spcAft>
              <a:buSzPts val="2000"/>
            </a:pPr>
            <a:r>
              <a:rPr lang="vi-VN" sz="2000" b="1" dirty="0">
                <a:latin typeface="Calibri"/>
                <a:ea typeface="Calibri"/>
                <a:cs typeface="Calibri"/>
                <a:sym typeface="Calibri"/>
              </a:rPr>
              <a:t>PW</a:t>
            </a:r>
            <a:r>
              <a:rPr lang="en-GB" sz="2000" b="1" dirty="0">
                <a:latin typeface="Calibri"/>
                <a:ea typeface="Calibri"/>
                <a:cs typeface="Calibri"/>
                <a:sym typeface="Calibri"/>
              </a:rPr>
              <a:t>D</a:t>
            </a:r>
            <a:r>
              <a:rPr lang="vi-VN" sz="2000" b="1" dirty="0">
                <a:latin typeface="Calibri"/>
                <a:ea typeface="Calibri"/>
                <a:cs typeface="Calibri"/>
                <a:sym typeface="Calibri"/>
              </a:rPr>
              <a:t>’</a:t>
            </a:r>
            <a:r>
              <a:rPr lang="en-GB" sz="2000" b="1" dirty="0">
                <a:latin typeface="Calibri"/>
                <a:ea typeface="Calibri"/>
                <a:cs typeface="Calibri"/>
                <a:sym typeface="Calibri"/>
              </a:rPr>
              <a:t>s</a:t>
            </a:r>
            <a:r>
              <a:rPr lang="vi-VN" sz="2000" b="1" dirty="0">
                <a:latin typeface="Calibri"/>
                <a:ea typeface="Calibri"/>
                <a:cs typeface="Calibri"/>
                <a:sym typeface="Calibri"/>
              </a:rPr>
              <a:t> evaluation of support priority in response to natural disasters:</a:t>
            </a:r>
          </a:p>
          <a:p>
            <a:pPr algn="just">
              <a:spcAft>
                <a:spcPts val="600"/>
              </a:spcAft>
              <a:buSzPts val="2000"/>
            </a:pPr>
            <a:r>
              <a:rPr lang="vi-VN" sz="2000" b="1" dirty="0">
                <a:latin typeface="Calibri"/>
                <a:ea typeface="Calibri"/>
                <a:cs typeface="Calibri"/>
                <a:sym typeface="Calibri"/>
              </a:rPr>
              <a:t>21.5</a:t>
            </a:r>
            <a:r>
              <a:rPr lang="en-US" sz="2000" b="1" dirty="0">
                <a:solidFill>
                  <a:schemeClr val="tx1"/>
                </a:solidFill>
                <a:latin typeface="Calibri"/>
                <a:ea typeface="Calibri"/>
                <a:cs typeface="Calibri"/>
                <a:sym typeface="Calibri"/>
              </a:rPr>
              <a:t>%</a:t>
            </a:r>
            <a:r>
              <a:rPr lang="vi-VN" sz="2000" b="1" dirty="0">
                <a:solidFill>
                  <a:schemeClr val="tx1"/>
                </a:solidFill>
                <a:latin typeface="Calibri"/>
                <a:ea typeface="Calibri"/>
                <a:cs typeface="Calibri"/>
                <a:sym typeface="Calibri"/>
              </a:rPr>
              <a:t> of the affected PWD received priority support </a:t>
            </a:r>
            <a:r>
              <a:rPr lang="vi-VN" sz="2000" dirty="0">
                <a:solidFill>
                  <a:schemeClr val="tx1"/>
                </a:solidFill>
                <a:latin typeface="Calibri"/>
                <a:ea typeface="Calibri"/>
                <a:cs typeface="Calibri"/>
                <a:sym typeface="Calibri"/>
              </a:rPr>
              <a:t>in </a:t>
            </a:r>
            <a:r>
              <a:rPr lang="en-US" sz="2000" dirty="0">
                <a:solidFill>
                  <a:schemeClr val="tx1"/>
                </a:solidFill>
                <a:latin typeface="Calibri"/>
                <a:ea typeface="Calibri"/>
                <a:cs typeface="Calibri"/>
                <a:sym typeface="Calibri"/>
              </a:rPr>
              <a:t>local </a:t>
            </a:r>
            <a:r>
              <a:rPr lang="vi-VN" sz="2000" dirty="0">
                <a:solidFill>
                  <a:schemeClr val="tx1"/>
                </a:solidFill>
                <a:latin typeface="Calibri"/>
                <a:ea typeface="Calibri"/>
                <a:cs typeface="Calibri"/>
                <a:sym typeface="Calibri"/>
              </a:rPr>
              <a:t>response</a:t>
            </a:r>
            <a:r>
              <a:rPr lang="en-US" sz="2000" dirty="0">
                <a:solidFill>
                  <a:schemeClr val="tx1"/>
                </a:solidFill>
                <a:latin typeface="Calibri"/>
                <a:ea typeface="Calibri"/>
                <a:cs typeface="Calibri"/>
                <a:sym typeface="Calibri"/>
              </a:rPr>
              <a:t> to </a:t>
            </a:r>
            <a:r>
              <a:rPr lang="vi-VN" sz="2000" dirty="0">
                <a:solidFill>
                  <a:schemeClr val="tx1"/>
                </a:solidFill>
                <a:latin typeface="Calibri"/>
                <a:ea typeface="Calibri"/>
                <a:cs typeface="Calibri"/>
                <a:sym typeface="Calibri"/>
              </a:rPr>
              <a:t>natural disaster</a:t>
            </a:r>
            <a:r>
              <a:rPr lang="en-US" sz="2000" dirty="0">
                <a:solidFill>
                  <a:schemeClr val="tx1"/>
                </a:solidFill>
                <a:latin typeface="Calibri"/>
                <a:ea typeface="Calibri"/>
                <a:cs typeface="Calibri"/>
                <a:sym typeface="Calibri"/>
              </a:rPr>
              <a:t>s</a:t>
            </a:r>
            <a:r>
              <a:rPr lang="vi-VN" sz="2000" dirty="0">
                <a:solidFill>
                  <a:schemeClr val="tx1"/>
                </a:solidFill>
                <a:latin typeface="Calibri"/>
                <a:ea typeface="Calibri"/>
                <a:cs typeface="Calibri"/>
                <a:sym typeface="Calibri"/>
              </a:rPr>
              <a:t>. Of which:</a:t>
            </a:r>
            <a:endParaRPr lang="vi-VN" sz="2000" dirty="0">
              <a:latin typeface="Calibri"/>
              <a:ea typeface="Calibri"/>
              <a:cs typeface="Calibri"/>
              <a:sym typeface="Calibri"/>
            </a:endParaRPr>
          </a:p>
        </p:txBody>
      </p:sp>
      <p:sp>
        <p:nvSpPr>
          <p:cNvPr id="6" name="Google Shape;539;p85">
            <a:extLst>
              <a:ext uri="{FF2B5EF4-FFF2-40B4-BE49-F238E27FC236}">
                <a16:creationId xmlns:a16="http://schemas.microsoft.com/office/drawing/2014/main" id="{D28A5944-A79F-73FD-AB2E-64EB6FE846FD}"/>
              </a:ext>
              <a:ext uri="{C183D7F6-B498-43B3-948B-1728B52AA6E4}">
                <adec:decorative xmlns:adec="http://schemas.microsoft.com/office/drawing/2017/decorative" val="0"/>
              </a:ext>
            </a:extLst>
          </p:cNvPr>
          <p:cNvSpPr txBox="1"/>
          <p:nvPr/>
        </p:nvSpPr>
        <p:spPr>
          <a:xfrm>
            <a:off x="1134611" y="3935429"/>
            <a:ext cx="4542855" cy="2169784"/>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2000" b="1" i="1" dirty="0">
                <a:solidFill>
                  <a:schemeClr val="accent5">
                    <a:lumMod val="50000"/>
                  </a:schemeClr>
                </a:solidFill>
                <a:latin typeface="Calibri"/>
                <a:ea typeface="Calibri"/>
                <a:cs typeface="Calibri"/>
                <a:sym typeface="Calibri"/>
              </a:rPr>
              <a:t>82.1%</a:t>
            </a:r>
            <a:r>
              <a:rPr lang="vi-VN" sz="2000" dirty="0">
                <a:solidFill>
                  <a:schemeClr val="tx1"/>
                </a:solidFill>
                <a:latin typeface="Calibri"/>
                <a:ea typeface="Calibri"/>
                <a:cs typeface="Calibri"/>
                <a:sym typeface="Calibri"/>
              </a:rPr>
              <a:t> were given </a:t>
            </a:r>
            <a:r>
              <a:rPr lang="en-GB" sz="2000" dirty="0">
                <a:solidFill>
                  <a:schemeClr val="tx1"/>
                </a:solidFill>
                <a:latin typeface="Calibri"/>
                <a:ea typeface="Calibri"/>
                <a:cs typeface="Calibri"/>
                <a:sym typeface="Calibri"/>
              </a:rPr>
              <a:t>priority </a:t>
            </a:r>
            <a:r>
              <a:rPr lang="en-US" sz="2000" dirty="0">
                <a:solidFill>
                  <a:schemeClr val="tx1"/>
                </a:solidFill>
                <a:latin typeface="Calibri"/>
                <a:ea typeface="Calibri"/>
                <a:cs typeface="Calibri"/>
                <a:sym typeface="Calibri"/>
              </a:rPr>
              <a:t>in </a:t>
            </a:r>
            <a:r>
              <a:rPr lang="en-US" sz="2000" b="1" i="1" dirty="0">
                <a:solidFill>
                  <a:schemeClr val="accent5">
                    <a:lumMod val="50000"/>
                  </a:schemeClr>
                </a:solidFill>
                <a:latin typeface="Calibri"/>
                <a:ea typeface="Calibri"/>
                <a:cs typeface="Calibri"/>
                <a:sym typeface="Calibri"/>
              </a:rPr>
              <a:t>receiving relief gifts </a:t>
            </a:r>
            <a:r>
              <a:rPr lang="en-US" sz="2000" dirty="0">
                <a:solidFill>
                  <a:schemeClr val="tx1"/>
                </a:solidFill>
                <a:latin typeface="Calibri"/>
                <a:ea typeface="Calibri"/>
                <a:cs typeface="Calibri"/>
                <a:sym typeface="Calibri"/>
              </a:rPr>
              <a:t>after natural </a:t>
            </a:r>
            <a:r>
              <a:rPr lang="vi-VN" sz="2000" dirty="0">
                <a:solidFill>
                  <a:schemeClr val="tx1"/>
                </a:solidFill>
                <a:latin typeface="Calibri"/>
                <a:ea typeface="Calibri"/>
                <a:cs typeface="Calibri"/>
                <a:sym typeface="Calibri"/>
              </a:rPr>
              <a:t>disasters.</a:t>
            </a:r>
            <a:endParaRPr lang="en-US" sz="2000" dirty="0">
              <a:solidFill>
                <a:schemeClr val="tx1"/>
              </a:solidFill>
              <a:latin typeface="Calibri"/>
              <a:ea typeface="Calibri"/>
              <a:cs typeface="Calibri"/>
            </a:endParaRPr>
          </a:p>
          <a:p>
            <a:pPr algn="just">
              <a:spcAft>
                <a:spcPts val="600"/>
              </a:spcAft>
              <a:buSzPts val="2000"/>
            </a:pPr>
            <a:endParaRPr lang="vi-VN" sz="2000" dirty="0">
              <a:latin typeface="Calibri"/>
              <a:ea typeface="Calibri"/>
              <a:cs typeface="Calibri"/>
              <a:sym typeface="Calibri"/>
            </a:endParaRPr>
          </a:p>
          <a:p>
            <a:pPr algn="just">
              <a:spcAft>
                <a:spcPts val="600"/>
              </a:spcAft>
              <a:buSzPts val="2000"/>
            </a:pPr>
            <a:r>
              <a:rPr lang="vi-VN" sz="2000" b="1" i="1" dirty="0">
                <a:solidFill>
                  <a:schemeClr val="accent2"/>
                </a:solidFill>
                <a:latin typeface="Calibri"/>
                <a:ea typeface="Calibri"/>
                <a:cs typeface="Calibri"/>
                <a:sym typeface="Calibri"/>
              </a:rPr>
              <a:t>Only 4.4</a:t>
            </a:r>
            <a:r>
              <a:rPr lang="vi-VN" sz="2000" b="1" dirty="0">
                <a:solidFill>
                  <a:schemeClr val="accent2"/>
                </a:solidFill>
                <a:latin typeface="Calibri"/>
                <a:ea typeface="Calibri"/>
                <a:cs typeface="Calibri"/>
                <a:sym typeface="Calibri"/>
              </a:rPr>
              <a:t>% were</a:t>
            </a:r>
            <a:r>
              <a:rPr lang="en-US" sz="2000" b="1" dirty="0">
                <a:solidFill>
                  <a:schemeClr val="accent2"/>
                </a:solidFill>
                <a:latin typeface="Calibri"/>
                <a:ea typeface="Calibri"/>
                <a:cs typeface="Calibri"/>
                <a:sym typeface="Calibri"/>
              </a:rPr>
              <a:t> trained </a:t>
            </a:r>
            <a:r>
              <a:rPr lang="en-US" sz="2000" dirty="0">
                <a:latin typeface="Calibri"/>
                <a:ea typeface="Calibri"/>
                <a:cs typeface="Calibri"/>
                <a:sym typeface="Calibri"/>
              </a:rPr>
              <a:t>on how to protect </a:t>
            </a:r>
            <a:r>
              <a:rPr lang="vi-VN" sz="2000" dirty="0">
                <a:latin typeface="Calibri"/>
                <a:ea typeface="Calibri"/>
                <a:cs typeface="Calibri"/>
                <a:sym typeface="Calibri"/>
              </a:rPr>
              <a:t>them</a:t>
            </a:r>
            <a:r>
              <a:rPr lang="en-US" sz="2000" dirty="0">
                <a:latin typeface="Calibri"/>
                <a:ea typeface="Calibri"/>
                <a:cs typeface="Calibri"/>
                <a:sym typeface="Calibri"/>
              </a:rPr>
              <a:t>selves and call for support during natural disasters.</a:t>
            </a:r>
            <a:endParaRPr lang="vi-VN" sz="2000" dirty="0">
              <a:latin typeface="Calibri"/>
              <a:ea typeface="Calibri"/>
              <a:cs typeface="Calibri"/>
              <a:sym typeface="Calibri"/>
            </a:endParaRPr>
          </a:p>
        </p:txBody>
      </p:sp>
      <p:pic>
        <p:nvPicPr>
          <p:cNvPr id="2" name="Check 2">
            <a:extLst>
              <a:ext uri="{FF2B5EF4-FFF2-40B4-BE49-F238E27FC236}">
                <a16:creationId xmlns:a16="http://schemas.microsoft.com/office/drawing/2014/main" id="{876D3D7B-17C4-2A0F-2891-5F32584FF56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39946" y="3959879"/>
            <a:ext cx="317148" cy="329057"/>
          </a:xfrm>
          <a:prstGeom prst="rect">
            <a:avLst/>
          </a:prstGeom>
          <a:noFill/>
          <a:ln>
            <a:noFill/>
          </a:ln>
        </p:spPr>
      </p:pic>
      <p:pic>
        <p:nvPicPr>
          <p:cNvPr id="3" name="Check 2">
            <a:extLst>
              <a:ext uri="{FF2B5EF4-FFF2-40B4-BE49-F238E27FC236}">
                <a16:creationId xmlns:a16="http://schemas.microsoft.com/office/drawing/2014/main" id="{41680F38-9BAD-041C-89EB-E85609701BC6}"/>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828101" y="5032546"/>
            <a:ext cx="317148" cy="329057"/>
          </a:xfrm>
          <a:prstGeom prst="rect">
            <a:avLst/>
          </a:prstGeom>
          <a:noFill/>
          <a:ln>
            <a:noFill/>
          </a:ln>
        </p:spPr>
      </p:pic>
      <p:graphicFrame>
        <p:nvGraphicFramePr>
          <p:cNvPr id="8" name="Chart 7" descr="Bar chart titled &quot;PWD's demands in responding to disaster risks, expressed via recommendations to local authorities&quot;. Among those who contributed ideas: &#10;30.4% wanted to receive support for necessities; &#10;22.3% wanted to improve infrastructure; &#10;19.6% wanted to be trained on how to protect themselves and call for support during natural disasters; &#10;14.3% wanted loans and jobs; &#10;10.7% wanted to be provided with warnings in accessible formats; &#10;8.9% wanted support to build accessible shelters.">
            <a:extLst>
              <a:ext uri="{FF2B5EF4-FFF2-40B4-BE49-F238E27FC236}">
                <a16:creationId xmlns:a16="http://schemas.microsoft.com/office/drawing/2014/main" id="{4A51C672-C094-F895-DF11-35E25054C80C}"/>
              </a:ext>
            </a:extLst>
          </p:cNvPr>
          <p:cNvGraphicFramePr>
            <a:graphicFrameLocks/>
          </p:cNvGraphicFramePr>
          <p:nvPr>
            <p:extLst>
              <p:ext uri="{D42A27DB-BD31-4B8C-83A1-F6EECF244321}">
                <p14:modId xmlns:p14="http://schemas.microsoft.com/office/powerpoint/2010/main" val="2110041735"/>
              </p:ext>
            </p:extLst>
          </p:nvPr>
        </p:nvGraphicFramePr>
        <p:xfrm>
          <a:off x="6063065" y="2322636"/>
          <a:ext cx="5221154" cy="267975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EFE1739-FED9-4274-8684-9B1CA7861D19}"/>
              </a:ext>
              <a:ext uri="{C183D7F6-B498-43B3-948B-1728B52AA6E4}">
                <adec:decorative xmlns:adec="http://schemas.microsoft.com/office/drawing/2017/decorative" val="1"/>
              </a:ext>
            </a:extLst>
          </p:cNvPr>
          <p:cNvSpPr txBox="1"/>
          <p:nvPr/>
        </p:nvSpPr>
        <p:spPr>
          <a:xfrm>
            <a:off x="6219270" y="1736829"/>
            <a:ext cx="5221154" cy="646331"/>
          </a:xfrm>
          <a:prstGeom prst="rect">
            <a:avLst/>
          </a:prstGeom>
          <a:noFill/>
        </p:spPr>
        <p:txBody>
          <a:bodyPr wrap="square" rtlCol="0">
            <a:spAutoFit/>
          </a:bodyPr>
          <a:lstStyle/>
          <a:p>
            <a:pPr algn="ctr" rtl="0">
              <a:defRPr sz="1400" b="0" i="0" u="none" strike="noStrike" kern="1200" spc="0" baseline="0">
                <a:solidFill>
                  <a:srgbClr val="131313">
                    <a:lumMod val="65000"/>
                    <a:lumOff val="35000"/>
                  </a:srgbClr>
                </a:solidFill>
                <a:latin typeface="+mn-lt"/>
                <a:ea typeface="+mn-ea"/>
                <a:cs typeface="+mn-cs"/>
              </a:defRPr>
            </a:pP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PWD’</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s</a:t>
            </a: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 demands </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of </a:t>
            </a: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natural disaster response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expressed via recommendations to local authorities)</a:t>
            </a:r>
            <a:endPar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Check 2">
            <a:extLst>
              <a:ext uri="{FF2B5EF4-FFF2-40B4-BE49-F238E27FC236}">
                <a16:creationId xmlns:a16="http://schemas.microsoft.com/office/drawing/2014/main" id="{9726D99A-5084-12FB-94F2-976166F1F7B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63065" y="5020321"/>
            <a:ext cx="312411" cy="317148"/>
          </a:xfrm>
          <a:prstGeom prst="rect">
            <a:avLst/>
          </a:prstGeom>
          <a:noFill/>
          <a:ln>
            <a:noFill/>
          </a:ln>
        </p:spPr>
      </p:pic>
      <p:sp>
        <p:nvSpPr>
          <p:cNvPr id="15" name="Google Shape;539;p85">
            <a:extLst>
              <a:ext uri="{FF2B5EF4-FFF2-40B4-BE49-F238E27FC236}">
                <a16:creationId xmlns:a16="http://schemas.microsoft.com/office/drawing/2014/main" id="{102F5857-AB08-BEAB-9E43-F5D0A2CF7A56}"/>
              </a:ext>
              <a:ext uri="{C183D7F6-B498-43B3-948B-1728B52AA6E4}">
                <adec:decorative xmlns:adec="http://schemas.microsoft.com/office/drawing/2017/decorative" val="0"/>
              </a:ext>
            </a:extLst>
          </p:cNvPr>
          <p:cNvSpPr txBox="1"/>
          <p:nvPr/>
        </p:nvSpPr>
        <p:spPr>
          <a:xfrm>
            <a:off x="6359665" y="5020321"/>
            <a:ext cx="4752671" cy="1554231"/>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b="1" dirty="0">
                <a:latin typeface="Calibri" panose="020F0502020204030204" pitchFamily="34" charset="0"/>
                <a:ea typeface="Calibri" panose="020F0502020204030204" pitchFamily="34" charset="0"/>
                <a:cs typeface="Calibri" panose="020F0502020204030204" pitchFamily="34" charset="0"/>
                <a:sym typeface="Calibri"/>
              </a:rPr>
              <a:t>The demand to be</a:t>
            </a:r>
            <a:r>
              <a:rPr lang="en-US" sz="1800" b="1" dirty="0">
                <a:latin typeface="Calibri" panose="020F0502020204030204" pitchFamily="34" charset="0"/>
                <a:ea typeface="Calibri" panose="020F0502020204030204" pitchFamily="34" charset="0"/>
                <a:cs typeface="Calibri" panose="020F0502020204030204" pitchFamily="34" charset="0"/>
                <a:sym typeface="Calibri"/>
              </a:rPr>
              <a:t> trained on how to protect themselves and call for support</a:t>
            </a:r>
            <a:r>
              <a:rPr lang="en-US" sz="1800" dirty="0">
                <a:latin typeface="Calibri" panose="020F0502020204030204" pitchFamily="34" charset="0"/>
                <a:ea typeface="Calibri" panose="020F0502020204030204" pitchFamily="34" charset="0"/>
                <a:cs typeface="Calibri" panose="020F0502020204030204" pitchFamily="34" charset="0"/>
                <a:sym typeface="Calibri"/>
              </a:rPr>
              <a:t> when natural disasters occur </a:t>
            </a:r>
            <a:r>
              <a:rPr lang="vi-VN" sz="1800" dirty="0">
                <a:latin typeface="Calibri" panose="020F0502020204030204" pitchFamily="34" charset="0"/>
                <a:ea typeface="Calibri" panose="020F0502020204030204" pitchFamily="34" charset="0"/>
                <a:cs typeface="Calibri" panose="020F0502020204030204" pitchFamily="34" charset="0"/>
                <a:sym typeface="Calibri"/>
              </a:rPr>
              <a:t>was one of the 3 top demands of PWDs, besides demands for basic </a:t>
            </a:r>
            <a:r>
              <a:rPr lang="en-US" sz="1800" dirty="0">
                <a:latin typeface="Calibri" panose="020F0502020204030204" pitchFamily="34" charset="0"/>
                <a:ea typeface="Calibri" panose="020F0502020204030204" pitchFamily="34" charset="0"/>
                <a:cs typeface="Calibri" panose="020F0502020204030204" pitchFamily="34" charset="0"/>
                <a:sym typeface="Calibri"/>
              </a:rPr>
              <a:t>necessities and facility improvement</a:t>
            </a:r>
            <a:r>
              <a:rPr lang="vi-VN" sz="1800" dirty="0">
                <a:latin typeface="Calibri" panose="020F0502020204030204" pitchFamily="34" charset="0"/>
                <a:ea typeface="Calibri" panose="020F0502020204030204" pitchFamily="34" charset="0"/>
                <a:cs typeface="Calibri" panose="020F0502020204030204" pitchFamily="34" charset="0"/>
                <a:sym typeface="Calibri"/>
              </a:rPr>
              <a:t>.</a:t>
            </a:r>
            <a:endParaRPr lang="vi-VN" sz="1800" b="1" dirty="0">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56334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31</a:t>
            </a:fld>
            <a:endParaRPr sz="1200" b="0" i="0" u="none" strike="noStrike" cap="none">
              <a:solidFill>
                <a:srgbClr val="FFFFFF"/>
              </a:solidFill>
              <a:latin typeface="Arial"/>
              <a:ea typeface="Arial"/>
              <a:cs typeface="Arial"/>
              <a:sym typeface="Arial"/>
            </a:endParaRPr>
          </a:p>
        </p:txBody>
      </p:sp>
      <p:sp>
        <p:nvSpPr>
          <p:cNvPr id="6" name="Decor">
            <a:extLst>
              <a:ext uri="{FF2B5EF4-FFF2-40B4-BE49-F238E27FC236}">
                <a16:creationId xmlns:a16="http://schemas.microsoft.com/office/drawing/2014/main" id="{C157EA17-BB13-817B-F9F0-28B86A363A0C}"/>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Slide title">
            <a:extLst>
              <a:ext uri="{FF2B5EF4-FFF2-40B4-BE49-F238E27FC236}">
                <a16:creationId xmlns:a16="http://schemas.microsoft.com/office/drawing/2014/main" id="{114A91F5-5D81-ACBC-8DC3-23223BBCE000}"/>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DISABILITY INCLUSION IN </a:t>
            </a:r>
            <a:r>
              <a:rPr lang="vi-VN" sz="2400" b="1" dirty="0">
                <a:solidFill>
                  <a:schemeClr val="dk2"/>
                </a:solidFill>
                <a:latin typeface="Calibri"/>
                <a:ea typeface="Calibri"/>
                <a:cs typeface="Calibri"/>
                <a:sym typeface="Calibri"/>
              </a:rPr>
              <a:t>NATURAL DISASTER RISK</a:t>
            </a:r>
            <a:r>
              <a:rPr lang="en-GB" sz="2400" b="1" dirty="0">
                <a:solidFill>
                  <a:schemeClr val="dk2"/>
                </a:solidFill>
                <a:latin typeface="Calibri"/>
                <a:ea typeface="Calibri"/>
                <a:cs typeface="Calibri"/>
                <a:sym typeface="Calibri"/>
              </a:rPr>
              <a:t> RESPONSE</a:t>
            </a:r>
            <a:endParaRPr lang="vi-VN" sz="2400" b="1" dirty="0">
              <a:solidFill>
                <a:schemeClr val="dk2"/>
              </a:solidFill>
              <a:latin typeface="Calibri"/>
              <a:ea typeface="Calibri"/>
              <a:cs typeface="Calibri"/>
              <a:sym typeface="Quattrocento Sans"/>
            </a:endParaRPr>
          </a:p>
        </p:txBody>
      </p:sp>
      <p:sp>
        <p:nvSpPr>
          <p:cNvPr id="533" name="Sub-heading"/>
          <p:cNvSpPr txBox="1">
            <a:spLocks noGrp="1"/>
          </p:cNvSpPr>
          <p:nvPr>
            <p:ph type="title"/>
          </p:nvPr>
        </p:nvSpPr>
        <p:spPr>
          <a:xfrm>
            <a:off x="545520" y="1241047"/>
            <a:ext cx="7139627" cy="5077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a:buClr>
                <a:schemeClr val="dk2"/>
              </a:buClr>
              <a:buSzPts val="1800"/>
            </a:pPr>
            <a:r>
              <a:rPr lang="en-GB" sz="1800" b="1" dirty="0">
                <a:solidFill>
                  <a:srgbClr val="4E617A"/>
                </a:solidFill>
                <a:latin typeface="Calibri"/>
                <a:ea typeface="Calibri"/>
                <a:cs typeface="Calibri"/>
              </a:rPr>
              <a:t>PWD’S PARTICIPATION</a:t>
            </a:r>
          </a:p>
        </p:txBody>
      </p:sp>
      <p:pic>
        <p:nvPicPr>
          <p:cNvPr id="18" name="Check 2">
            <a:extLst>
              <a:ext uri="{FF2B5EF4-FFF2-40B4-BE49-F238E27FC236}">
                <a16:creationId xmlns:a16="http://schemas.microsoft.com/office/drawing/2014/main" id="{498D67C9-D445-AB8A-282B-613383FD5BD4}"/>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569589" y="1666902"/>
            <a:ext cx="312411" cy="317148"/>
          </a:xfrm>
          <a:prstGeom prst="rect">
            <a:avLst/>
          </a:prstGeom>
          <a:noFill/>
          <a:ln>
            <a:noFill/>
          </a:ln>
        </p:spPr>
      </p:pic>
      <p:sp>
        <p:nvSpPr>
          <p:cNvPr id="4" name="Google Shape;539;p85">
            <a:extLst>
              <a:ext uri="{FF2B5EF4-FFF2-40B4-BE49-F238E27FC236}">
                <a16:creationId xmlns:a16="http://schemas.microsoft.com/office/drawing/2014/main" id="{B8C5B16F-2141-11CE-FAA6-91C4F226AE2E}"/>
              </a:ext>
              <a:ext uri="{C183D7F6-B498-43B3-948B-1728B52AA6E4}">
                <adec:decorative xmlns:adec="http://schemas.microsoft.com/office/drawing/2017/decorative" val="0"/>
              </a:ext>
            </a:extLst>
          </p:cNvPr>
          <p:cNvSpPr txBox="1"/>
          <p:nvPr/>
        </p:nvSpPr>
        <p:spPr>
          <a:xfrm>
            <a:off x="870455" y="1665364"/>
            <a:ext cx="5928201"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en-US" sz="1800" b="1" dirty="0">
                <a:solidFill>
                  <a:schemeClr val="tx1"/>
                </a:solidFill>
                <a:latin typeface="Calibri"/>
                <a:ea typeface="Calibri"/>
                <a:cs typeface="Calibri"/>
                <a:sym typeface="Calibri"/>
              </a:rPr>
              <a:t>Only</a:t>
            </a:r>
            <a:r>
              <a:rPr lang="vi-VN" sz="1800" b="1" dirty="0">
                <a:solidFill>
                  <a:schemeClr val="tx1"/>
                </a:solidFill>
                <a:latin typeface="Calibri"/>
                <a:ea typeface="Calibri"/>
                <a:cs typeface="Calibri"/>
                <a:sym typeface="Calibri"/>
              </a:rPr>
              <a:t> 5.3%</a:t>
            </a:r>
            <a:r>
              <a:rPr lang="en-US" sz="1800" b="1" dirty="0">
                <a:solidFill>
                  <a:schemeClr val="tx1"/>
                </a:solidFill>
                <a:latin typeface="Calibri"/>
                <a:ea typeface="Calibri"/>
                <a:cs typeface="Calibri"/>
                <a:sym typeface="Calibri"/>
              </a:rPr>
              <a:t> of PWD gave recommendations </a:t>
            </a:r>
            <a:r>
              <a:rPr lang="en-US" sz="1800" dirty="0">
                <a:solidFill>
                  <a:schemeClr val="tx1"/>
                </a:solidFill>
                <a:latin typeface="Calibri"/>
                <a:ea typeface="Calibri"/>
                <a:cs typeface="Calibri"/>
                <a:sym typeface="Calibri"/>
              </a:rPr>
              <a:t>on responding to natural disasters in the last 5 years</a:t>
            </a:r>
            <a:r>
              <a:rPr lang="vi-VN" sz="1800" dirty="0">
                <a:solidFill>
                  <a:schemeClr val="tx1"/>
                </a:solidFill>
                <a:latin typeface="Calibri"/>
                <a:ea typeface="Calibri"/>
                <a:cs typeface="Calibri"/>
                <a:sym typeface="Calibri"/>
              </a:rPr>
              <a:t>.</a:t>
            </a:r>
          </a:p>
        </p:txBody>
      </p:sp>
      <p:pic>
        <p:nvPicPr>
          <p:cNvPr id="19" name="Check 2">
            <a:extLst>
              <a:ext uri="{FF2B5EF4-FFF2-40B4-BE49-F238E27FC236}">
                <a16:creationId xmlns:a16="http://schemas.microsoft.com/office/drawing/2014/main" id="{B43A90C5-5EC1-9097-E3AE-69F09B898DDE}"/>
              </a:ext>
              <a:ext uri="{C183D7F6-B498-43B3-948B-1728B52AA6E4}">
                <adec:decorative xmlns:adec="http://schemas.microsoft.com/office/drawing/2017/decorative" val="1"/>
              </a:ext>
            </a:extLst>
          </p:cNvPr>
          <p:cNvPicPr preferRelativeResize="0"/>
          <p:nvPr/>
        </p:nvPicPr>
        <p:blipFill rotWithShape="1">
          <a:blip r:embed="rId3">
            <a:alphaModFix/>
            <a:duotone>
              <a:schemeClr val="accent1">
                <a:shade val="45000"/>
                <a:satMod val="135000"/>
              </a:schemeClr>
              <a:prstClr val="white"/>
            </a:duotone>
          </a:blip>
          <a:srcRect/>
          <a:stretch/>
        </p:blipFill>
        <p:spPr>
          <a:xfrm>
            <a:off x="569588" y="2458739"/>
            <a:ext cx="312411" cy="317148"/>
          </a:xfrm>
          <a:prstGeom prst="rect">
            <a:avLst/>
          </a:prstGeom>
          <a:noFill/>
          <a:ln>
            <a:noFill/>
          </a:ln>
        </p:spPr>
      </p:pic>
      <p:sp>
        <p:nvSpPr>
          <p:cNvPr id="20" name="Google Shape;539;p85">
            <a:extLst>
              <a:ext uri="{FF2B5EF4-FFF2-40B4-BE49-F238E27FC236}">
                <a16:creationId xmlns:a16="http://schemas.microsoft.com/office/drawing/2014/main" id="{7536BA00-77AC-B939-A1D6-C2B5B00AABD2}"/>
              </a:ext>
              <a:ext uri="{C183D7F6-B498-43B3-948B-1728B52AA6E4}">
                <adec:decorative xmlns:adec="http://schemas.microsoft.com/office/drawing/2017/decorative" val="0"/>
              </a:ext>
            </a:extLst>
          </p:cNvPr>
          <p:cNvSpPr txBox="1"/>
          <p:nvPr/>
        </p:nvSpPr>
        <p:spPr>
          <a:xfrm>
            <a:off x="854233" y="2413130"/>
            <a:ext cx="5944423" cy="1277232"/>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dirty="0">
                <a:solidFill>
                  <a:schemeClr val="tx1"/>
                </a:solidFill>
                <a:latin typeface="Calibri"/>
                <a:ea typeface="Calibri"/>
                <a:cs typeface="Calibri"/>
                <a:sym typeface="Calibri"/>
              </a:rPr>
              <a:t>However,</a:t>
            </a:r>
            <a:r>
              <a:rPr lang="en-US" sz="1800" dirty="0">
                <a:solidFill>
                  <a:schemeClr val="tx1"/>
                </a:solidFill>
                <a:latin typeface="Calibri"/>
                <a:ea typeface="Calibri"/>
                <a:cs typeface="Calibri"/>
                <a:sym typeface="Calibri"/>
              </a:rPr>
              <a:t> there were some active participants. They not only gave recommendations but also got involved in supporting more vulnerable groups</a:t>
            </a:r>
            <a:r>
              <a:rPr lang="vi-VN" sz="1800" dirty="0">
                <a:solidFill>
                  <a:schemeClr val="tx1"/>
                </a:solidFill>
                <a:latin typeface="Calibri"/>
                <a:ea typeface="Calibri"/>
                <a:cs typeface="Calibri"/>
                <a:sym typeface="Calibri"/>
              </a:rPr>
              <a:t>. </a:t>
            </a:r>
            <a:r>
              <a:rPr lang="en-US" sz="1800" dirty="0">
                <a:solidFill>
                  <a:schemeClr val="tx1"/>
                </a:solidFill>
                <a:latin typeface="Calibri"/>
                <a:ea typeface="Calibri"/>
                <a:cs typeface="Calibri"/>
                <a:sym typeface="Calibri"/>
              </a:rPr>
              <a:t>T</a:t>
            </a:r>
            <a:r>
              <a:rPr lang="vi-VN" sz="1800" dirty="0">
                <a:solidFill>
                  <a:schemeClr val="tx1"/>
                </a:solidFill>
                <a:latin typeface="Calibri"/>
                <a:ea typeface="Calibri"/>
                <a:cs typeface="Calibri"/>
                <a:sym typeface="Calibri"/>
              </a:rPr>
              <a:t>here were also meaningful recommendations that were implemented </a:t>
            </a:r>
            <a:r>
              <a:rPr lang="en-US" sz="1800" dirty="0">
                <a:solidFill>
                  <a:schemeClr val="tx1"/>
                </a:solidFill>
                <a:latin typeface="Calibri"/>
                <a:ea typeface="Calibri"/>
                <a:cs typeface="Calibri"/>
                <a:sym typeface="Calibri"/>
              </a:rPr>
              <a:t>afterwards</a:t>
            </a:r>
            <a:r>
              <a:rPr lang="vi-VN" sz="1800" dirty="0">
                <a:solidFill>
                  <a:schemeClr val="tx1"/>
                </a:solidFill>
                <a:latin typeface="Calibri"/>
                <a:ea typeface="Calibri"/>
                <a:cs typeface="Calibri"/>
                <a:sym typeface="Calibri"/>
              </a:rPr>
              <a:t>.</a:t>
            </a:r>
          </a:p>
        </p:txBody>
      </p:sp>
      <p:grpSp>
        <p:nvGrpSpPr>
          <p:cNvPr id="14" name="IDI quote" descr="Quotes from a person with mild physical disability: “When I worked for the [Fatherland Front], I was reminded very thoughtfully about tasks related to natural disaster prevention and had to pay attention to households that could not [resist storms and floods]. I had also made a list of people who were having difficulties, here there were 3 locations that could be relocated to.”">
            <a:extLst>
              <a:ext uri="{FF2B5EF4-FFF2-40B4-BE49-F238E27FC236}">
                <a16:creationId xmlns:a16="http://schemas.microsoft.com/office/drawing/2014/main" id="{235434B2-E770-8619-33F0-458753FC31CD}"/>
              </a:ext>
            </a:extLst>
          </p:cNvPr>
          <p:cNvGrpSpPr/>
          <p:nvPr/>
        </p:nvGrpSpPr>
        <p:grpSpPr>
          <a:xfrm>
            <a:off x="543672" y="3735220"/>
            <a:ext cx="6254984" cy="1554231"/>
            <a:chOff x="222186" y="196971"/>
            <a:chExt cx="5103580" cy="446125"/>
          </a:xfrm>
        </p:grpSpPr>
        <p:sp>
          <p:nvSpPr>
            <p:cNvPr id="15" name="Text Box ">
              <a:extLst>
                <a:ext uri="{FF2B5EF4-FFF2-40B4-BE49-F238E27FC236}">
                  <a16:creationId xmlns:a16="http://schemas.microsoft.com/office/drawing/2014/main" id="{F742478A-2177-DA27-3971-94D4592523BB}"/>
                </a:ext>
                <a:ext uri="{C183D7F6-B498-43B3-948B-1728B52AA6E4}">
                  <adec:decorative xmlns:adec="http://schemas.microsoft.com/office/drawing/2017/decorative" val="1"/>
                </a:ext>
              </a:extLst>
            </p:cNvPr>
            <p:cNvSpPr txBox="1">
              <a:spLocks noChangeArrowheads="1"/>
            </p:cNvSpPr>
            <p:nvPr/>
          </p:nvSpPr>
          <p:spPr bwMode="auto">
            <a:xfrm>
              <a:off x="235087" y="196971"/>
              <a:ext cx="5090679" cy="438697"/>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spcAft>
                  <a:spcPts val="300"/>
                </a:spcAft>
                <a:buSzPts val="2000"/>
              </a:pPr>
              <a:r>
                <a:rPr lang="vi-VN" sz="1600" i="1" dirty="0">
                  <a:solidFill>
                    <a:schemeClr val="accent5">
                      <a:lumMod val="50000"/>
                    </a:schemeClr>
                  </a:solidFill>
                  <a:latin typeface="Calibri"/>
                  <a:ea typeface="Calibri"/>
                  <a:cs typeface="Calibri"/>
                  <a:sym typeface="Calibri"/>
                </a:rPr>
                <a:t>“</a:t>
              </a:r>
              <a:r>
                <a:rPr lang="en-US" sz="1600" i="1" dirty="0">
                  <a:solidFill>
                    <a:schemeClr val="accent5">
                      <a:lumMod val="50000"/>
                    </a:schemeClr>
                  </a:solidFill>
                  <a:latin typeface="Calibri"/>
                  <a:ea typeface="Calibri"/>
                  <a:cs typeface="Calibri"/>
                </a:rPr>
                <a:t>When I worked </a:t>
              </a:r>
              <a:r>
                <a:rPr lang="en-US" sz="1600" b="1" i="1" dirty="0">
                  <a:solidFill>
                    <a:schemeClr val="accent5">
                      <a:lumMod val="50000"/>
                    </a:schemeClr>
                  </a:solidFill>
                  <a:latin typeface="Calibri"/>
                  <a:ea typeface="Calibri"/>
                  <a:cs typeface="Calibri"/>
                </a:rPr>
                <a:t>for the [Fatherland Front],</a:t>
              </a:r>
              <a:r>
                <a:rPr lang="en-US" sz="1600" i="1" dirty="0">
                  <a:solidFill>
                    <a:schemeClr val="accent5">
                      <a:lumMod val="50000"/>
                    </a:schemeClr>
                  </a:solidFill>
                  <a:latin typeface="Calibri"/>
                  <a:ea typeface="Calibri"/>
                  <a:cs typeface="Calibri"/>
                </a:rPr>
                <a:t> I was reminded very thoughtfully about tasks related to natural disaster prevention and had to pay attention to households that could not [</a:t>
              </a:r>
              <a:r>
                <a:rPr lang="vi-VN" sz="1600" i="1" dirty="0">
                  <a:solidFill>
                    <a:schemeClr val="accent5">
                      <a:lumMod val="50000"/>
                    </a:schemeClr>
                  </a:solidFill>
                  <a:latin typeface="Calibri"/>
                  <a:ea typeface="Calibri"/>
                  <a:cs typeface="Calibri"/>
                </a:rPr>
                <a:t>resist storms and floods</a:t>
              </a:r>
              <a:r>
                <a:rPr lang="en-US" sz="1600" i="1" dirty="0">
                  <a:solidFill>
                    <a:schemeClr val="accent5">
                      <a:lumMod val="50000"/>
                    </a:schemeClr>
                  </a:solidFill>
                  <a:latin typeface="Calibri"/>
                  <a:ea typeface="Calibri"/>
                  <a:cs typeface="Calibri"/>
                </a:rPr>
                <a:t>]</a:t>
              </a:r>
              <a:r>
                <a:rPr lang="vi-VN" sz="1600" i="1" dirty="0">
                  <a:solidFill>
                    <a:schemeClr val="accent5">
                      <a:lumMod val="50000"/>
                    </a:schemeClr>
                  </a:solidFill>
                  <a:latin typeface="Calibri"/>
                  <a:ea typeface="Calibri"/>
                  <a:cs typeface="Calibri"/>
                </a:rPr>
                <a:t>. </a:t>
              </a:r>
              <a:r>
                <a:rPr lang="en-US" sz="1600" i="1" dirty="0">
                  <a:solidFill>
                    <a:schemeClr val="accent5">
                      <a:lumMod val="50000"/>
                    </a:schemeClr>
                  </a:solidFill>
                  <a:latin typeface="Calibri"/>
                  <a:ea typeface="Calibri"/>
                  <a:cs typeface="Calibri"/>
                </a:rPr>
                <a:t>I had also </a:t>
              </a:r>
              <a:r>
                <a:rPr lang="en-US" sz="1600" b="1" i="1" dirty="0">
                  <a:solidFill>
                    <a:schemeClr val="accent5">
                      <a:lumMod val="50000"/>
                    </a:schemeClr>
                  </a:solidFill>
                  <a:latin typeface="Calibri"/>
                  <a:ea typeface="Calibri"/>
                  <a:cs typeface="Calibri"/>
                </a:rPr>
                <a:t>made a list of people who were having difficulties,</a:t>
              </a:r>
              <a:r>
                <a:rPr lang="en-US" sz="1600" i="1" dirty="0">
                  <a:solidFill>
                    <a:schemeClr val="accent5">
                      <a:lumMod val="50000"/>
                    </a:schemeClr>
                  </a:solidFill>
                  <a:latin typeface="Calibri"/>
                  <a:ea typeface="Calibri"/>
                  <a:cs typeface="Calibri"/>
                </a:rPr>
                <a:t> here there were 3 locations that could be relocated to.</a:t>
              </a:r>
              <a:r>
                <a:rPr lang="vi-VN" sz="1600" i="1" dirty="0">
                  <a:solidFill>
                    <a:schemeClr val="accent5">
                      <a:lumMod val="50000"/>
                    </a:schemeClr>
                  </a:solidFill>
                  <a:latin typeface="Calibri"/>
                  <a:ea typeface="Calibri"/>
                  <a:cs typeface="Calibri"/>
                </a:rPr>
                <a:t>” </a:t>
              </a:r>
              <a:endParaRPr lang="en-US" sz="1600" i="1" dirty="0">
                <a:solidFill>
                  <a:schemeClr val="accent5">
                    <a:lumMod val="50000"/>
                  </a:schemeClr>
                </a:solidFill>
                <a:latin typeface="Calibri"/>
                <a:ea typeface="Calibri"/>
                <a:cs typeface="Calibri"/>
              </a:endParaRPr>
            </a:p>
            <a:p>
              <a:pPr algn="r">
                <a:spcAft>
                  <a:spcPts val="300"/>
                </a:spcAft>
                <a:buSzPts val="2000"/>
              </a:pPr>
              <a:r>
                <a:rPr lang="en-US" b="1" i="1" dirty="0">
                  <a:solidFill>
                    <a:schemeClr val="tx1"/>
                  </a:solidFill>
                  <a:latin typeface="Calibri"/>
                  <a:ea typeface="Calibri"/>
                  <a:cs typeface="Calibri"/>
                </a:rPr>
                <a:t>IDI with a person with Mild Physical disability</a:t>
              </a:r>
              <a:endParaRPr lang="vi-VN" sz="1600" b="1" i="1" dirty="0">
                <a:solidFill>
                  <a:schemeClr val="tx1"/>
                </a:solidFill>
                <a:latin typeface="Calibri"/>
                <a:ea typeface="Calibri"/>
                <a:cs typeface="Calibri"/>
                <a:sym typeface="Calibri"/>
              </a:endParaRPr>
            </a:p>
          </p:txBody>
        </p:sp>
        <p:cxnSp>
          <p:nvCxnSpPr>
            <p:cNvPr id="17" name="Delimiter">
              <a:extLst>
                <a:ext uri="{FF2B5EF4-FFF2-40B4-BE49-F238E27FC236}">
                  <a16:creationId xmlns:a16="http://schemas.microsoft.com/office/drawing/2014/main" id="{DA327740-7891-AC36-CA72-DAEC729398E4}"/>
                </a:ext>
                <a:ext uri="{C183D7F6-B498-43B3-948B-1728B52AA6E4}">
                  <adec:decorative xmlns:adec="http://schemas.microsoft.com/office/drawing/2017/decorative" val="1"/>
                </a:ext>
              </a:extLst>
            </p:cNvPr>
            <p:cNvCxnSpPr>
              <a:cxnSpLocks/>
            </p:cNvCxnSpPr>
            <p:nvPr/>
          </p:nvCxnSpPr>
          <p:spPr>
            <a:xfrm>
              <a:off x="222186" y="204399"/>
              <a:ext cx="1" cy="438697"/>
            </a:xfrm>
            <a:prstGeom prst="line">
              <a:avLst/>
            </a:prstGeom>
            <a:ln/>
          </p:spPr>
          <p:style>
            <a:lnRef idx="2">
              <a:schemeClr val="accent1"/>
            </a:lnRef>
            <a:fillRef idx="0">
              <a:schemeClr val="accent1"/>
            </a:fillRef>
            <a:effectRef idx="1">
              <a:schemeClr val="accent1"/>
            </a:effectRef>
            <a:fontRef idx="minor">
              <a:schemeClr val="tx1"/>
            </a:fontRef>
          </p:style>
        </p:cxnSp>
      </p:grpSp>
      <p:grpSp>
        <p:nvGrpSpPr>
          <p:cNvPr id="2" name="IDI quote" descr="Quote from IDI with a person with mild physical disability: And then, they [local officials] also followed my recommendation. According to them, who worked in the provincial government, they thought that this idea was good and could be done.“">
            <a:extLst>
              <a:ext uri="{FF2B5EF4-FFF2-40B4-BE49-F238E27FC236}">
                <a16:creationId xmlns:a16="http://schemas.microsoft.com/office/drawing/2014/main" id="{8B6A38DA-73DB-E0AB-802B-FB9E10568AEC}"/>
              </a:ext>
            </a:extLst>
          </p:cNvPr>
          <p:cNvGrpSpPr/>
          <p:nvPr/>
        </p:nvGrpSpPr>
        <p:grpSpPr>
          <a:xfrm>
            <a:off x="543672" y="5517331"/>
            <a:ext cx="6256837" cy="994560"/>
            <a:chOff x="222186" y="196971"/>
            <a:chExt cx="5103585" cy="446125"/>
          </a:xfrm>
        </p:grpSpPr>
        <p:sp>
          <p:nvSpPr>
            <p:cNvPr id="8" name="Text Box ">
              <a:extLst>
                <a:ext uri="{FF2B5EF4-FFF2-40B4-BE49-F238E27FC236}">
                  <a16:creationId xmlns:a16="http://schemas.microsoft.com/office/drawing/2014/main" id="{51C84E21-416C-F201-CE97-880BC1A49147}"/>
                </a:ext>
                <a:ext uri="{C183D7F6-B498-43B3-948B-1728B52AA6E4}">
                  <adec:decorative xmlns:adec="http://schemas.microsoft.com/office/drawing/2017/decorative" val="1"/>
                </a:ext>
              </a:extLst>
            </p:cNvPr>
            <p:cNvSpPr txBox="1">
              <a:spLocks noChangeArrowheads="1"/>
            </p:cNvSpPr>
            <p:nvPr/>
          </p:nvSpPr>
          <p:spPr bwMode="auto">
            <a:xfrm>
              <a:off x="235087" y="196971"/>
              <a:ext cx="5090684" cy="438697"/>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buSzPts val="2000"/>
              </a:pPr>
              <a:r>
                <a:rPr lang="vi-VN" sz="1600" i="1" dirty="0">
                  <a:solidFill>
                    <a:schemeClr val="accent5">
                      <a:lumMod val="50000"/>
                    </a:schemeClr>
                  </a:solidFill>
                  <a:latin typeface="Calibri"/>
                  <a:ea typeface="Calibri"/>
                  <a:cs typeface="Calibri"/>
                  <a:sym typeface="Calibri"/>
                </a:rPr>
                <a:t>“</a:t>
              </a:r>
              <a:r>
                <a:rPr lang="en-US" sz="1600" i="1" dirty="0">
                  <a:solidFill>
                    <a:schemeClr val="accent5">
                      <a:lumMod val="50000"/>
                    </a:schemeClr>
                  </a:solidFill>
                  <a:latin typeface="Calibri"/>
                  <a:ea typeface="Calibri"/>
                  <a:cs typeface="Calibri"/>
                </a:rPr>
                <a:t>And then, </a:t>
              </a:r>
              <a:r>
                <a:rPr lang="vi-VN" sz="1600" i="1" dirty="0">
                  <a:solidFill>
                    <a:schemeClr val="accent5">
                      <a:lumMod val="50000"/>
                    </a:schemeClr>
                  </a:solidFill>
                  <a:latin typeface="Calibri"/>
                  <a:ea typeface="Calibri"/>
                  <a:cs typeface="Calibri"/>
                </a:rPr>
                <a:t>they [local officials]</a:t>
              </a:r>
              <a:r>
                <a:rPr lang="en-US" sz="1600" i="1" dirty="0">
                  <a:solidFill>
                    <a:schemeClr val="accent5">
                      <a:lumMod val="50000"/>
                    </a:schemeClr>
                  </a:solidFill>
                  <a:latin typeface="Calibri"/>
                  <a:ea typeface="Calibri"/>
                  <a:cs typeface="Calibri"/>
                </a:rPr>
                <a:t> also followed </a:t>
              </a:r>
              <a:r>
                <a:rPr lang="vi-VN" sz="1600" i="1" dirty="0">
                  <a:solidFill>
                    <a:schemeClr val="accent5">
                      <a:lumMod val="50000"/>
                    </a:schemeClr>
                  </a:solidFill>
                  <a:latin typeface="Calibri"/>
                  <a:ea typeface="Calibri"/>
                  <a:cs typeface="Calibri"/>
                </a:rPr>
                <a:t>my</a:t>
              </a:r>
              <a:r>
                <a:rPr lang="en-GB" sz="1600" i="1" dirty="0">
                  <a:solidFill>
                    <a:schemeClr val="accent5">
                      <a:lumMod val="50000"/>
                    </a:schemeClr>
                  </a:solidFill>
                  <a:latin typeface="Calibri"/>
                  <a:ea typeface="Calibri"/>
                  <a:cs typeface="Calibri"/>
                </a:rPr>
                <a:t> recommendation</a:t>
              </a:r>
              <a:r>
                <a:rPr lang="en-US" sz="1600" i="1" dirty="0">
                  <a:solidFill>
                    <a:schemeClr val="accent5">
                      <a:lumMod val="50000"/>
                    </a:schemeClr>
                  </a:solidFill>
                  <a:latin typeface="Calibri"/>
                  <a:ea typeface="Calibri"/>
                  <a:cs typeface="Calibri"/>
                </a:rPr>
                <a:t>. According to </a:t>
              </a:r>
              <a:r>
                <a:rPr lang="vi-VN" sz="1600" i="1" dirty="0">
                  <a:solidFill>
                    <a:schemeClr val="accent5">
                      <a:lumMod val="50000"/>
                    </a:schemeClr>
                  </a:solidFill>
                  <a:latin typeface="Calibri"/>
                  <a:ea typeface="Calibri"/>
                  <a:cs typeface="Calibri"/>
                </a:rPr>
                <a:t>them, who</a:t>
              </a:r>
              <a:r>
                <a:rPr lang="en-US" sz="1600" i="1" dirty="0">
                  <a:solidFill>
                    <a:schemeClr val="accent5">
                      <a:lumMod val="50000"/>
                    </a:schemeClr>
                  </a:solidFill>
                  <a:latin typeface="Calibri"/>
                  <a:ea typeface="Calibri"/>
                  <a:cs typeface="Calibri"/>
                </a:rPr>
                <a:t> </a:t>
              </a:r>
              <a:r>
                <a:rPr lang="vi-VN" sz="1600" i="1" dirty="0">
                  <a:solidFill>
                    <a:schemeClr val="accent5">
                      <a:lumMod val="50000"/>
                    </a:schemeClr>
                  </a:solidFill>
                  <a:latin typeface="Calibri"/>
                  <a:ea typeface="Calibri"/>
                  <a:cs typeface="Calibri"/>
                </a:rPr>
                <a:t>worked </a:t>
              </a:r>
              <a:r>
                <a:rPr lang="en-US" sz="1600" i="1" dirty="0">
                  <a:solidFill>
                    <a:schemeClr val="accent5">
                      <a:lumMod val="50000"/>
                    </a:schemeClr>
                  </a:solidFill>
                  <a:latin typeface="Calibri"/>
                  <a:ea typeface="Calibri"/>
                  <a:cs typeface="Calibri"/>
                </a:rPr>
                <a:t>in the </a:t>
              </a:r>
              <a:r>
                <a:rPr lang="vi-VN" sz="1600" i="1" dirty="0">
                  <a:solidFill>
                    <a:schemeClr val="accent5">
                      <a:lumMod val="50000"/>
                    </a:schemeClr>
                  </a:solidFill>
                  <a:latin typeface="Calibri"/>
                  <a:ea typeface="Calibri"/>
                  <a:cs typeface="Calibri"/>
                </a:rPr>
                <a:t>provincial government, they thought</a:t>
              </a:r>
              <a:r>
                <a:rPr lang="en-US" sz="1600" i="1" dirty="0">
                  <a:solidFill>
                    <a:schemeClr val="accent5">
                      <a:lumMod val="50000"/>
                    </a:schemeClr>
                  </a:solidFill>
                  <a:latin typeface="Calibri"/>
                  <a:ea typeface="Calibri"/>
                  <a:cs typeface="Calibri"/>
                </a:rPr>
                <a:t> that this idea </a:t>
              </a:r>
              <a:r>
                <a:rPr lang="vi-VN" sz="1600" i="1" dirty="0">
                  <a:solidFill>
                    <a:schemeClr val="accent5">
                      <a:lumMod val="50000"/>
                    </a:schemeClr>
                  </a:solidFill>
                  <a:latin typeface="Calibri"/>
                  <a:ea typeface="Calibri"/>
                  <a:cs typeface="Calibri"/>
                </a:rPr>
                <a:t>was</a:t>
              </a:r>
              <a:r>
                <a:rPr lang="en-US" sz="1600" i="1" dirty="0">
                  <a:solidFill>
                    <a:schemeClr val="accent5">
                      <a:lumMod val="50000"/>
                    </a:schemeClr>
                  </a:solidFill>
                  <a:latin typeface="Calibri"/>
                  <a:ea typeface="Calibri"/>
                  <a:cs typeface="Calibri"/>
                </a:rPr>
                <a:t> good and </a:t>
              </a:r>
              <a:r>
                <a:rPr lang="vi-VN" sz="1600" i="1" dirty="0">
                  <a:solidFill>
                    <a:schemeClr val="accent5">
                      <a:lumMod val="50000"/>
                    </a:schemeClr>
                  </a:solidFill>
                  <a:latin typeface="Calibri"/>
                  <a:ea typeface="Calibri"/>
                  <a:cs typeface="Calibri"/>
                </a:rPr>
                <a:t>could</a:t>
              </a:r>
              <a:r>
                <a:rPr lang="en-US" sz="1600" i="1" dirty="0">
                  <a:solidFill>
                    <a:schemeClr val="accent5">
                      <a:lumMod val="50000"/>
                    </a:schemeClr>
                  </a:solidFill>
                  <a:latin typeface="Calibri"/>
                  <a:ea typeface="Calibri"/>
                  <a:cs typeface="Calibri"/>
                </a:rPr>
                <a:t> be done.“</a:t>
              </a:r>
            </a:p>
            <a:p>
              <a:pPr algn="r">
                <a:buSzPts val="2000"/>
              </a:pPr>
              <a:r>
                <a:rPr lang="en-US" b="1" i="1" dirty="0">
                  <a:solidFill>
                    <a:schemeClr val="tx1"/>
                  </a:solidFill>
                  <a:latin typeface="Calibri"/>
                  <a:ea typeface="Calibri"/>
                  <a:cs typeface="Calibri"/>
                </a:rPr>
                <a:t>IDI with a person with Mild Physical disability</a:t>
              </a:r>
              <a:endParaRPr lang="vi-VN" sz="1600" b="1" i="1" dirty="0">
                <a:solidFill>
                  <a:schemeClr val="tx1"/>
                </a:solidFill>
                <a:latin typeface="Calibri"/>
                <a:ea typeface="Calibri"/>
                <a:cs typeface="Calibri"/>
                <a:sym typeface="Calibri"/>
              </a:endParaRPr>
            </a:p>
          </p:txBody>
        </p:sp>
        <p:cxnSp>
          <p:nvCxnSpPr>
            <p:cNvPr id="9" name="Delimiter">
              <a:extLst>
                <a:ext uri="{FF2B5EF4-FFF2-40B4-BE49-F238E27FC236}">
                  <a16:creationId xmlns:a16="http://schemas.microsoft.com/office/drawing/2014/main" id="{8E045FD5-CFFB-1931-28D6-3C34F7438193}"/>
                </a:ext>
                <a:ext uri="{C183D7F6-B498-43B3-948B-1728B52AA6E4}">
                  <adec:decorative xmlns:adec="http://schemas.microsoft.com/office/drawing/2017/decorative" val="1"/>
                </a:ext>
              </a:extLst>
            </p:cNvPr>
            <p:cNvCxnSpPr>
              <a:cxnSpLocks/>
            </p:cNvCxnSpPr>
            <p:nvPr/>
          </p:nvCxnSpPr>
          <p:spPr>
            <a:xfrm>
              <a:off x="222186" y="204399"/>
              <a:ext cx="1" cy="438697"/>
            </a:xfrm>
            <a:prstGeom prst="line">
              <a:avLst/>
            </a:prstGeom>
            <a:ln/>
          </p:spPr>
          <p:style>
            <a:lnRef idx="2">
              <a:schemeClr val="accent1"/>
            </a:lnRef>
            <a:fillRef idx="0">
              <a:schemeClr val="accent1"/>
            </a:fillRef>
            <a:effectRef idx="1">
              <a:schemeClr val="accent1"/>
            </a:effectRef>
            <a:fontRef idx="minor">
              <a:schemeClr val="tx1"/>
            </a:fontRef>
          </p:style>
        </p:cxnSp>
      </p:grpSp>
      <p:pic>
        <p:nvPicPr>
          <p:cNvPr id="5" name="Check 2">
            <a:extLst>
              <a:ext uri="{FF2B5EF4-FFF2-40B4-BE49-F238E27FC236}">
                <a16:creationId xmlns:a16="http://schemas.microsoft.com/office/drawing/2014/main" id="{41918D9A-8644-0C55-2DD9-3C5D7AEE0862}"/>
              </a:ext>
              <a:ext uri="{C183D7F6-B498-43B3-948B-1728B52AA6E4}">
                <adec:decorative xmlns:adec="http://schemas.microsoft.com/office/drawing/2017/decorative" val="1"/>
              </a:ext>
            </a:extLst>
          </p:cNvPr>
          <p:cNvPicPr preferRelativeResize="0"/>
          <p:nvPr/>
        </p:nvPicPr>
        <p:blipFill rotWithShape="1">
          <a:blip r:embed="rId3">
            <a:alphaModFix/>
            <a:biLevel thresh="50000"/>
          </a:blip>
          <a:srcRect/>
          <a:stretch/>
        </p:blipFill>
        <p:spPr>
          <a:xfrm>
            <a:off x="7206799" y="4930868"/>
            <a:ext cx="312411" cy="317148"/>
          </a:xfrm>
          <a:prstGeom prst="rect">
            <a:avLst/>
          </a:prstGeom>
          <a:noFill/>
          <a:ln>
            <a:noFill/>
          </a:ln>
        </p:spPr>
      </p:pic>
      <p:graphicFrame>
        <p:nvGraphicFramePr>
          <p:cNvPr id="7" name="Chart 2" descr="The bar chart shows the proportion of PWD contributing opinions in two groups: participating in organizations/associations and not participating in organizations/associations. &#10;1) In the group &quot;Participating in organizations/associations&quot;;&#10;12.3% have contributed opinions; &#10;82.1% have not contributed opinions;&#10;5.6% do not know /do not want to answer. &#10;2) In the group &quot;Not participating in organizations/associations&quot;: &#10;Have contributed opinions (2.8%); &#10;Have not contributed opinions (93.7%); &#10;Do not know /do not want to answer (3.5%).">
            <a:extLst>
              <a:ext uri="{FF2B5EF4-FFF2-40B4-BE49-F238E27FC236}">
                <a16:creationId xmlns:a16="http://schemas.microsoft.com/office/drawing/2014/main" id="{BA09979A-7DBE-F7CF-7522-63EB85528BF1}"/>
              </a:ext>
            </a:extLst>
          </p:cNvPr>
          <p:cNvGraphicFramePr>
            <a:graphicFrameLocks/>
          </p:cNvGraphicFramePr>
          <p:nvPr/>
        </p:nvGraphicFramePr>
        <p:xfrm>
          <a:off x="7224458" y="1546781"/>
          <a:ext cx="4422021" cy="3183448"/>
        </p:xfrm>
        <a:graphic>
          <a:graphicData uri="http://schemas.openxmlformats.org/drawingml/2006/chart">
            <c:chart xmlns:c="http://schemas.openxmlformats.org/drawingml/2006/chart" xmlns:r="http://schemas.openxmlformats.org/officeDocument/2006/relationships" r:id="rId4"/>
          </a:graphicData>
        </a:graphic>
      </p:graphicFrame>
      <p:sp>
        <p:nvSpPr>
          <p:cNvPr id="3" name="Google Shape;539;p85">
            <a:extLst>
              <a:ext uri="{FF2B5EF4-FFF2-40B4-BE49-F238E27FC236}">
                <a16:creationId xmlns:a16="http://schemas.microsoft.com/office/drawing/2014/main" id="{383AA36D-6D4D-C067-EFF4-5448F3DD926F}"/>
              </a:ext>
              <a:ext uri="{C183D7F6-B498-43B3-948B-1728B52AA6E4}">
                <adec:decorative xmlns:adec="http://schemas.microsoft.com/office/drawing/2017/decorative" val="0"/>
              </a:ext>
            </a:extLst>
          </p:cNvPr>
          <p:cNvSpPr txBox="1"/>
          <p:nvPr/>
        </p:nvSpPr>
        <p:spPr>
          <a:xfrm>
            <a:off x="7466914" y="4896644"/>
            <a:ext cx="4179565" cy="1277232"/>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en-US" sz="1800" dirty="0">
                <a:solidFill>
                  <a:schemeClr val="tx1"/>
                </a:solidFill>
                <a:latin typeface="Calibri"/>
                <a:ea typeface="Calibri"/>
                <a:cs typeface="Calibri"/>
                <a:sym typeface="Calibri"/>
              </a:rPr>
              <a:t>There is a considerable difference in the rate of </a:t>
            </a:r>
            <a:r>
              <a:rPr lang="vi-VN" sz="1800" dirty="0">
                <a:solidFill>
                  <a:schemeClr val="tx1"/>
                </a:solidFill>
                <a:latin typeface="Calibri"/>
                <a:ea typeface="Calibri"/>
                <a:cs typeface="Calibri"/>
                <a:sym typeface="Calibri"/>
              </a:rPr>
              <a:t>giving recommendations</a:t>
            </a:r>
            <a:r>
              <a:rPr lang="en-US" sz="1800" dirty="0">
                <a:solidFill>
                  <a:schemeClr val="tx1"/>
                </a:solidFill>
                <a:latin typeface="Calibri"/>
                <a:ea typeface="Calibri"/>
                <a:cs typeface="Calibri"/>
                <a:sym typeface="Calibri"/>
              </a:rPr>
              <a:t> between </a:t>
            </a:r>
            <a:r>
              <a:rPr lang="vi-VN" sz="1800" dirty="0">
                <a:solidFill>
                  <a:schemeClr val="tx1"/>
                </a:solidFill>
                <a:latin typeface="Calibri"/>
                <a:ea typeface="Calibri"/>
                <a:cs typeface="Calibri"/>
                <a:sym typeface="Calibri"/>
              </a:rPr>
              <a:t>PWD</a:t>
            </a:r>
            <a:r>
              <a:rPr lang="en-US" sz="1800" dirty="0">
                <a:solidFill>
                  <a:schemeClr val="tx1"/>
                </a:solidFill>
                <a:latin typeface="Calibri"/>
                <a:ea typeface="Calibri"/>
                <a:cs typeface="Calibri"/>
                <a:sym typeface="Calibri"/>
              </a:rPr>
              <a:t> who participate in local org</a:t>
            </a:r>
            <a:r>
              <a:rPr lang="vi-VN" sz="1800" dirty="0">
                <a:solidFill>
                  <a:schemeClr val="tx1"/>
                </a:solidFill>
                <a:latin typeface="Calibri"/>
                <a:ea typeface="Calibri"/>
                <a:cs typeface="Calibri"/>
                <a:sym typeface="Calibri"/>
              </a:rPr>
              <a:t>anizations</a:t>
            </a:r>
            <a:r>
              <a:rPr lang="en-US" sz="1800" dirty="0">
                <a:solidFill>
                  <a:schemeClr val="tx1"/>
                </a:solidFill>
                <a:latin typeface="Calibri"/>
                <a:ea typeface="Calibri"/>
                <a:cs typeface="Calibri"/>
                <a:sym typeface="Calibri"/>
              </a:rPr>
              <a:t> and those who do not.</a:t>
            </a:r>
            <a:endParaRPr lang="vi-VN" sz="18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41453768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114797"/>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32</a:t>
            </a:fld>
            <a:endParaRPr sz="1200" b="0" i="0" u="none" strike="noStrike" cap="none">
              <a:solidFill>
                <a:srgbClr val="FFFFFF"/>
              </a:solidFill>
              <a:latin typeface="Arial"/>
              <a:ea typeface="Arial"/>
              <a:cs typeface="Arial"/>
              <a:sym typeface="Arial"/>
            </a:endParaRPr>
          </a:p>
        </p:txBody>
      </p:sp>
      <p:sp>
        <p:nvSpPr>
          <p:cNvPr id="53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Slide title" descr="Tiêu đề slide: ỨNG PHÓ VỚI RỦI RO THIÊN TAI&#10;">
            <a:extLst>
              <a:ext uri="{FF2B5EF4-FFF2-40B4-BE49-F238E27FC236}">
                <a16:creationId xmlns:a16="http://schemas.microsoft.com/office/drawing/2014/main" id="{D9EB15F6-681C-EFD9-D605-470BB898130F}"/>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vi-VN" sz="2400" b="1" dirty="0">
                <a:solidFill>
                  <a:schemeClr val="dk2"/>
                </a:solidFill>
                <a:latin typeface="Calibri"/>
                <a:ea typeface="Calibri"/>
                <a:cs typeface="Calibri"/>
                <a:sym typeface="Calibri"/>
              </a:rPr>
              <a:t>RESPONSE TO NATURAL DISASTER RISKS</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descr="Tiểu mục: TÓM TẮT VÀ ĐỀ XUẤT"/>
          <p:cNvSpPr txBox="1">
            <a:spLocks noGrp="1"/>
          </p:cNvSpPr>
          <p:nvPr>
            <p:ph type="title" idx="4294967295"/>
          </p:nvPr>
        </p:nvSpPr>
        <p:spPr>
          <a:xfrm>
            <a:off x="545521" y="1203091"/>
            <a:ext cx="5782708"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RECAPS </a:t>
            </a: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AND RECOMMENDATIONS</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grpSp>
        <p:nvGrpSpPr>
          <p:cNvPr id="2" name="Google Shape;1166;p43" descr="Natural disaster warning is found to be not timely and accessible enough for some PWD.&#10;">
            <a:extLst>
              <a:ext uri="{FF2B5EF4-FFF2-40B4-BE49-F238E27FC236}">
                <a16:creationId xmlns:a16="http://schemas.microsoft.com/office/drawing/2014/main" id="{FD74576F-F6B9-586E-AF59-5DA03C89F4FF}"/>
              </a:ext>
            </a:extLst>
          </p:cNvPr>
          <p:cNvGrpSpPr/>
          <p:nvPr/>
        </p:nvGrpSpPr>
        <p:grpSpPr>
          <a:xfrm>
            <a:off x="523750" y="1748585"/>
            <a:ext cx="5442044" cy="4755981"/>
            <a:chOff x="739650" y="1748585"/>
            <a:chExt cx="3519954" cy="4755981"/>
          </a:xfrm>
        </p:grpSpPr>
        <p:sp>
          <p:nvSpPr>
            <p:cNvPr id="8" name="Google Shape;1167;p43">
              <a:extLst>
                <a:ext uri="{FF2B5EF4-FFF2-40B4-BE49-F238E27FC236}">
                  <a16:creationId xmlns:a16="http://schemas.microsoft.com/office/drawing/2014/main" id="{C2ED8EF4-9E5B-C74C-8D84-C7AC9BF2436B}"/>
                </a:ext>
              </a:extLst>
            </p:cNvPr>
            <p:cNvSpPr/>
            <p:nvPr/>
          </p:nvSpPr>
          <p:spPr>
            <a:xfrm>
              <a:off x="739650" y="1748585"/>
              <a:ext cx="3519954" cy="4755981"/>
            </a:xfrm>
            <a:prstGeom prst="roundRect">
              <a:avLst>
                <a:gd name="adj" fmla="val 16667"/>
              </a:avLst>
            </a:prstGeom>
            <a:ln w="19050">
              <a:solidFill>
                <a:schemeClr val="accent1"/>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9" name="Google Shape;1168;p43" descr="Còn nhiều NKT không nhận được thông tin cảnh báo thiên tai">
              <a:extLst>
                <a:ext uri="{FF2B5EF4-FFF2-40B4-BE49-F238E27FC236}">
                  <a16:creationId xmlns:a16="http://schemas.microsoft.com/office/drawing/2014/main" id="{768E1A6E-F141-E271-3A28-7A1A9CBABC0D}"/>
                </a:ext>
              </a:extLst>
            </p:cNvPr>
            <p:cNvSpPr txBox="1"/>
            <p:nvPr/>
          </p:nvSpPr>
          <p:spPr>
            <a:xfrm>
              <a:off x="1338158" y="1976893"/>
              <a:ext cx="2663805" cy="923289"/>
            </a:xfrm>
            <a:prstGeom prst="rect">
              <a:avLst/>
            </a:prstGeom>
            <a:noFill/>
            <a:ln w="19050">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800" b="1" dirty="0">
                  <a:solidFill>
                    <a:srgbClr val="131313"/>
                  </a:solidFill>
                  <a:latin typeface="Calibri"/>
                  <a:ea typeface="Calibri"/>
                  <a:cs typeface="Calibri"/>
                  <a:sym typeface="Calibri"/>
                </a:rPr>
                <a:t>Natural disaster warning is found to be not timely and accessible enough for some </a:t>
              </a:r>
              <a:r>
                <a:rPr lang="vi-VN" sz="1800" b="1" dirty="0">
                  <a:solidFill>
                    <a:srgbClr val="131313"/>
                  </a:solidFill>
                  <a:latin typeface="Calibri"/>
                  <a:ea typeface="Calibri"/>
                  <a:cs typeface="Calibri"/>
                  <a:sym typeface="Calibri"/>
                </a:rPr>
                <a:t>PWD</a:t>
              </a:r>
              <a:r>
                <a:rPr lang="en-US" sz="1800" b="1" dirty="0">
                  <a:solidFill>
                    <a:srgbClr val="131313"/>
                  </a:solidFill>
                  <a:latin typeface="Calibri"/>
                  <a:ea typeface="Calibri"/>
                  <a:cs typeface="Calibri"/>
                  <a:sym typeface="Calibri"/>
                </a:rPr>
                <a:t>.</a:t>
              </a:r>
              <a:endParaRPr lang="vi-VN" sz="1800" b="1" i="0" u="none" strike="noStrike" cap="none" dirty="0">
                <a:solidFill>
                  <a:srgbClr val="000000"/>
                </a:solidFill>
                <a:latin typeface="Arial"/>
                <a:ea typeface="Arial"/>
                <a:cs typeface="Arial"/>
                <a:sym typeface="Arial"/>
              </a:endParaRPr>
            </a:p>
          </p:txBody>
        </p:sp>
      </p:grpSp>
      <p:pic>
        <p:nvPicPr>
          <p:cNvPr id="10" name="Graphic 9">
            <a:extLst>
              <a:ext uri="{FF2B5EF4-FFF2-40B4-BE49-F238E27FC236}">
                <a16:creationId xmlns:a16="http://schemas.microsoft.com/office/drawing/2014/main" id="{88435392-4996-8824-1556-24E0834CB2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770" y="1902633"/>
            <a:ext cx="914400" cy="914400"/>
          </a:xfrm>
          <a:prstGeom prst="rect">
            <a:avLst/>
          </a:prstGeom>
        </p:spPr>
      </p:pic>
      <p:pic>
        <p:nvPicPr>
          <p:cNvPr id="5" name="Google Shape;541;p85">
            <a:extLst>
              <a:ext uri="{FF2B5EF4-FFF2-40B4-BE49-F238E27FC236}">
                <a16:creationId xmlns:a16="http://schemas.microsoft.com/office/drawing/2014/main" id="{60C19F95-84E3-1968-EF9E-CCD4D5739B32}"/>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819" y="3375209"/>
            <a:ext cx="271207" cy="281989"/>
          </a:xfrm>
          <a:prstGeom prst="rect">
            <a:avLst/>
          </a:prstGeom>
          <a:noFill/>
          <a:ln>
            <a:noFill/>
          </a:ln>
        </p:spPr>
      </p:pic>
      <p:sp>
        <p:nvSpPr>
          <p:cNvPr id="4" name="Google Shape;539;p85">
            <a:extLst>
              <a:ext uri="{FF2B5EF4-FFF2-40B4-BE49-F238E27FC236}">
                <a16:creationId xmlns:a16="http://schemas.microsoft.com/office/drawing/2014/main" id="{04480FFB-1EDC-F8EB-607E-D1C827A45E41}"/>
              </a:ext>
              <a:ext uri="{C183D7F6-B498-43B3-948B-1728B52AA6E4}">
                <adec:decorative xmlns:adec="http://schemas.microsoft.com/office/drawing/2017/decorative" val="0"/>
              </a:ext>
            </a:extLst>
          </p:cNvPr>
          <p:cNvSpPr txBox="1"/>
          <p:nvPr/>
        </p:nvSpPr>
        <p:spPr>
          <a:xfrm>
            <a:off x="950882" y="3287606"/>
            <a:ext cx="4921992" cy="7232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2000"/>
              <a:buFontTx/>
              <a:buNone/>
              <a:tabLst/>
              <a:defRPr/>
            </a:pPr>
            <a:r>
              <a:rPr lang="en-US" sz="1800" dirty="0">
                <a:solidFill>
                  <a:srgbClr val="131313"/>
                </a:solidFill>
                <a:latin typeface="Calibri"/>
                <a:ea typeface="Calibri"/>
                <a:cs typeface="Calibri"/>
                <a:sym typeface="Calibri"/>
              </a:rPr>
              <a:t>I</a:t>
            </a:r>
            <a:r>
              <a:rPr lang="vi-VN" sz="1800" dirty="0">
                <a:solidFill>
                  <a:srgbClr val="131313"/>
                </a:solidFill>
                <a:latin typeface="Calibri"/>
                <a:ea typeface="Calibri"/>
                <a:cs typeface="Calibri"/>
                <a:sym typeface="Calibri"/>
              </a:rPr>
              <a:t>ntegrat</a:t>
            </a:r>
            <a:r>
              <a:rPr lang="en-US" sz="1800" dirty="0">
                <a:solidFill>
                  <a:srgbClr val="131313"/>
                </a:solidFill>
                <a:latin typeface="Calibri"/>
                <a:ea typeface="Calibri"/>
                <a:cs typeface="Calibri"/>
                <a:sym typeface="Calibri"/>
              </a:rPr>
              <a:t>e accessible information dissemination methods for </a:t>
            </a:r>
            <a:r>
              <a:rPr lang="vi-VN" sz="1800" dirty="0">
                <a:solidFill>
                  <a:srgbClr val="131313"/>
                </a:solidFill>
                <a:latin typeface="Calibri"/>
                <a:ea typeface="Calibri"/>
                <a:cs typeface="Calibri"/>
                <a:sym typeface="Calibri"/>
              </a:rPr>
              <a:t>PWD</a:t>
            </a:r>
            <a:endParaRPr lang="vi-VN" sz="1800" i="0" u="none" strike="noStrike" cap="none" dirty="0">
              <a:solidFill>
                <a:srgbClr val="000000"/>
              </a:solidFill>
              <a:latin typeface="Arial"/>
              <a:ea typeface="Arial"/>
              <a:cs typeface="Arial"/>
              <a:sym typeface="Arial"/>
            </a:endParaRPr>
          </a:p>
        </p:txBody>
      </p:sp>
      <p:pic>
        <p:nvPicPr>
          <p:cNvPr id="14" name="Google Shape;541;p85">
            <a:extLst>
              <a:ext uri="{FF2B5EF4-FFF2-40B4-BE49-F238E27FC236}">
                <a16:creationId xmlns:a16="http://schemas.microsoft.com/office/drawing/2014/main" id="{43371679-4623-8B9B-D53F-6627C45EF44C}"/>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819" y="4519805"/>
            <a:ext cx="271207" cy="281989"/>
          </a:xfrm>
          <a:prstGeom prst="rect">
            <a:avLst/>
          </a:prstGeom>
          <a:noFill/>
          <a:ln>
            <a:noFill/>
          </a:ln>
        </p:spPr>
      </p:pic>
      <p:sp>
        <p:nvSpPr>
          <p:cNvPr id="7" name="Google Shape;539;p85">
            <a:extLst>
              <a:ext uri="{FF2B5EF4-FFF2-40B4-BE49-F238E27FC236}">
                <a16:creationId xmlns:a16="http://schemas.microsoft.com/office/drawing/2014/main" id="{09EB9237-DDC4-7D28-BDB9-D866CCC03AFB}"/>
              </a:ext>
              <a:ext uri="{C183D7F6-B498-43B3-948B-1728B52AA6E4}">
                <adec:decorative xmlns:adec="http://schemas.microsoft.com/office/drawing/2017/decorative" val="0"/>
              </a:ext>
            </a:extLst>
          </p:cNvPr>
          <p:cNvSpPr txBox="1"/>
          <p:nvPr/>
        </p:nvSpPr>
        <p:spPr>
          <a:xfrm>
            <a:off x="942026" y="4461588"/>
            <a:ext cx="4921992" cy="1000233"/>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b="0" i="0" u="none" strike="noStrike" cap="none" dirty="0">
                <a:solidFill>
                  <a:srgbClr val="131313"/>
                </a:solidFill>
                <a:latin typeface="Calibri"/>
                <a:ea typeface="Calibri"/>
                <a:cs typeface="Calibri"/>
                <a:sym typeface="Calibri"/>
              </a:rPr>
              <a:t>Promot</a:t>
            </a:r>
            <a:r>
              <a:rPr lang="en-US" sz="1800" b="0" i="0" u="none" strike="noStrike" cap="none" dirty="0">
                <a:solidFill>
                  <a:srgbClr val="131313"/>
                </a:solidFill>
                <a:latin typeface="Calibri"/>
                <a:ea typeface="Calibri"/>
                <a:cs typeface="Calibri"/>
                <a:sym typeface="Calibri"/>
              </a:rPr>
              <a:t>e the role as a two-way information channel of</a:t>
            </a:r>
            <a:r>
              <a:rPr lang="vi-VN" sz="1800" b="0" i="0" u="none" strike="noStrike" cap="none" dirty="0">
                <a:solidFill>
                  <a:srgbClr val="131313"/>
                </a:solidFill>
                <a:latin typeface="Calibri"/>
                <a:ea typeface="Calibri"/>
                <a:cs typeface="Calibri"/>
                <a:sym typeface="Calibri"/>
              </a:rPr>
              <a:t> </a:t>
            </a:r>
            <a:r>
              <a:rPr lang="en-US" sz="1800" b="0" i="0" u="none" strike="noStrike" cap="none" dirty="0">
                <a:solidFill>
                  <a:srgbClr val="131313"/>
                </a:solidFill>
                <a:latin typeface="Calibri"/>
                <a:ea typeface="Calibri"/>
                <a:cs typeface="Calibri"/>
                <a:sym typeface="Calibri"/>
              </a:rPr>
              <a:t>township-level</a:t>
            </a:r>
            <a:r>
              <a:rPr lang="vi-VN" sz="1800" b="0" i="0" u="none" strike="noStrike" cap="none" dirty="0">
                <a:solidFill>
                  <a:srgbClr val="131313"/>
                </a:solidFill>
                <a:latin typeface="Calibri"/>
                <a:ea typeface="Calibri"/>
                <a:cs typeface="Calibri"/>
                <a:sym typeface="Calibri"/>
              </a:rPr>
              <a:t> government</a:t>
            </a:r>
            <a:r>
              <a:rPr lang="en-US" sz="1800" b="0" i="0" u="none" strike="noStrike" cap="none" dirty="0">
                <a:solidFill>
                  <a:srgbClr val="131313"/>
                </a:solidFill>
                <a:latin typeface="Calibri"/>
                <a:ea typeface="Calibri"/>
                <a:cs typeface="Calibri"/>
                <a:sym typeface="Calibri"/>
              </a:rPr>
              <a:t>s</a:t>
            </a:r>
            <a:r>
              <a:rPr lang="vi-VN" sz="1800" b="0" i="0" u="none" strike="noStrike" cap="none" dirty="0">
                <a:solidFill>
                  <a:srgbClr val="131313"/>
                </a:solidFill>
                <a:latin typeface="Calibri"/>
                <a:ea typeface="Calibri"/>
                <a:cs typeface="Calibri"/>
                <a:sym typeface="Calibri"/>
              </a:rPr>
              <a:t> </a:t>
            </a:r>
            <a:r>
              <a:rPr lang="en-US" sz="1800" b="0" i="0" u="none" strike="noStrike" cap="none" dirty="0">
                <a:solidFill>
                  <a:srgbClr val="131313"/>
                </a:solidFill>
                <a:latin typeface="Calibri"/>
                <a:ea typeface="Calibri"/>
                <a:cs typeface="Calibri"/>
                <a:sym typeface="Calibri"/>
              </a:rPr>
              <a:t>and </a:t>
            </a:r>
            <a:r>
              <a:rPr lang="vi-VN" sz="1800" b="0" i="0" u="none" strike="noStrike" cap="none" dirty="0">
                <a:solidFill>
                  <a:srgbClr val="131313"/>
                </a:solidFill>
                <a:latin typeface="Calibri"/>
                <a:ea typeface="Calibri"/>
                <a:cs typeface="Calibri"/>
                <a:sym typeface="Calibri"/>
              </a:rPr>
              <a:t>local associations</a:t>
            </a:r>
            <a:r>
              <a:rPr lang="en-US" sz="1800" b="0" i="0" u="none" strike="noStrike" cap="none" dirty="0">
                <a:solidFill>
                  <a:srgbClr val="131313"/>
                </a:solidFill>
                <a:latin typeface="Calibri"/>
                <a:ea typeface="Calibri"/>
                <a:cs typeface="Calibri"/>
                <a:sym typeface="Calibri"/>
              </a:rPr>
              <a:t> in</a:t>
            </a:r>
            <a:r>
              <a:rPr lang="vi-VN" sz="1800" b="0" i="0" u="none" strike="noStrike" cap="none" dirty="0">
                <a:solidFill>
                  <a:srgbClr val="131313"/>
                </a:solidFill>
                <a:latin typeface="Calibri"/>
                <a:ea typeface="Calibri"/>
                <a:cs typeface="Calibri"/>
                <a:sym typeface="Calibri"/>
              </a:rPr>
              <a:t> supporting PWDs. </a:t>
            </a:r>
          </a:p>
        </p:txBody>
      </p:sp>
      <p:grpSp>
        <p:nvGrpSpPr>
          <p:cNvPr id="44" name="Google Shape;1166;p43" descr="PWD's participation in natural disaster response is limited">
            <a:extLst>
              <a:ext uri="{FF2B5EF4-FFF2-40B4-BE49-F238E27FC236}">
                <a16:creationId xmlns:a16="http://schemas.microsoft.com/office/drawing/2014/main" id="{65711AB5-C7EC-760A-9550-F34289CE165B}"/>
              </a:ext>
            </a:extLst>
          </p:cNvPr>
          <p:cNvGrpSpPr/>
          <p:nvPr/>
        </p:nvGrpSpPr>
        <p:grpSpPr>
          <a:xfrm>
            <a:off x="6406039" y="1730655"/>
            <a:ext cx="5442044" cy="4755981"/>
            <a:chOff x="739650" y="1748585"/>
            <a:chExt cx="3519954" cy="4755981"/>
          </a:xfrm>
        </p:grpSpPr>
        <p:sp>
          <p:nvSpPr>
            <p:cNvPr id="45" name="Google Shape;1167;p43">
              <a:extLst>
                <a:ext uri="{FF2B5EF4-FFF2-40B4-BE49-F238E27FC236}">
                  <a16:creationId xmlns:a16="http://schemas.microsoft.com/office/drawing/2014/main" id="{4CDE28F3-D737-B157-45E7-25BD0C5FF4CD}"/>
                </a:ext>
              </a:extLst>
            </p:cNvPr>
            <p:cNvSpPr/>
            <p:nvPr/>
          </p:nvSpPr>
          <p:spPr>
            <a:xfrm>
              <a:off x="739650" y="1748585"/>
              <a:ext cx="3519954" cy="4755981"/>
            </a:xfrm>
            <a:prstGeom prst="roundRect">
              <a:avLst>
                <a:gd name="adj" fmla="val 16667"/>
              </a:avLst>
            </a:prstGeom>
            <a:ln w="19050">
              <a:solidFill>
                <a:schemeClr val="accent1"/>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sp>
          <p:nvSpPr>
            <p:cNvPr id="46" name="Google Shape;1168;p43" descr="Sự tham gia của NKT trong công tác ứng phó thiên tai còn hạn chế">
              <a:extLst>
                <a:ext uri="{FF2B5EF4-FFF2-40B4-BE49-F238E27FC236}">
                  <a16:creationId xmlns:a16="http://schemas.microsoft.com/office/drawing/2014/main" id="{2F1195E7-7B5A-B8CF-BFCC-D9679248A274}"/>
                </a:ext>
              </a:extLst>
            </p:cNvPr>
            <p:cNvSpPr txBox="1"/>
            <p:nvPr/>
          </p:nvSpPr>
          <p:spPr>
            <a:xfrm>
              <a:off x="1432597" y="2050727"/>
              <a:ext cx="2633886" cy="646290"/>
            </a:xfrm>
            <a:prstGeom prst="rect">
              <a:avLst/>
            </a:prstGeom>
            <a:noFill/>
            <a:ln w="19050">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1800" b="1" dirty="0">
                  <a:solidFill>
                    <a:srgbClr val="131313"/>
                  </a:solidFill>
                  <a:latin typeface="Calibri"/>
                  <a:ea typeface="Calibri"/>
                  <a:cs typeface="Calibri"/>
                  <a:sym typeface="Calibri"/>
                </a:rPr>
                <a:t>PWD</a:t>
              </a:r>
              <a:r>
                <a:rPr lang="en-GB" sz="1800" b="1" dirty="0">
                  <a:solidFill>
                    <a:srgbClr val="131313"/>
                  </a:solidFill>
                  <a:latin typeface="Calibri"/>
                  <a:ea typeface="Calibri"/>
                  <a:cs typeface="Calibri"/>
                  <a:sym typeface="Calibri"/>
                </a:rPr>
                <a:t>’s</a:t>
              </a:r>
              <a:r>
                <a:rPr lang="en-US" sz="1800" b="1" dirty="0">
                  <a:solidFill>
                    <a:srgbClr val="131313"/>
                  </a:solidFill>
                  <a:latin typeface="Calibri"/>
                  <a:ea typeface="Calibri"/>
                  <a:cs typeface="Calibri"/>
                  <a:sym typeface="Calibri"/>
                </a:rPr>
                <a:t> engagement in natural disaster response remains limited.</a:t>
              </a:r>
              <a:endParaRPr sz="1800" b="0" i="0" u="none" strike="noStrike" cap="none" dirty="0">
                <a:solidFill>
                  <a:srgbClr val="000000"/>
                </a:solidFill>
                <a:latin typeface="Arial"/>
                <a:ea typeface="Arial"/>
                <a:cs typeface="Arial"/>
                <a:sym typeface="Arial"/>
              </a:endParaRPr>
            </a:p>
          </p:txBody>
        </p:sp>
      </p:grpSp>
      <p:pic>
        <p:nvPicPr>
          <p:cNvPr id="15" name="Graphic 14">
            <a:extLst>
              <a:ext uri="{FF2B5EF4-FFF2-40B4-BE49-F238E27FC236}">
                <a16:creationId xmlns:a16="http://schemas.microsoft.com/office/drawing/2014/main" id="{8FCEC2BB-10DD-17CF-2039-35827A99E31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2973" y="1902633"/>
            <a:ext cx="914400" cy="914400"/>
          </a:xfrm>
          <a:prstGeom prst="rect">
            <a:avLst/>
          </a:prstGeom>
        </p:spPr>
      </p:pic>
      <p:pic>
        <p:nvPicPr>
          <p:cNvPr id="24" name="Google Shape;541;p85">
            <a:extLst>
              <a:ext uri="{FF2B5EF4-FFF2-40B4-BE49-F238E27FC236}">
                <a16:creationId xmlns:a16="http://schemas.microsoft.com/office/drawing/2014/main" id="{6F8FBE1D-7B18-BD08-2E14-6C1E54C1B8CF}"/>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36338" y="3317677"/>
            <a:ext cx="271207" cy="281989"/>
          </a:xfrm>
          <a:prstGeom prst="rect">
            <a:avLst/>
          </a:prstGeom>
          <a:noFill/>
          <a:ln>
            <a:noFill/>
          </a:ln>
        </p:spPr>
      </p:pic>
      <p:sp>
        <p:nvSpPr>
          <p:cNvPr id="25" name="Google Shape;539;p85">
            <a:extLst>
              <a:ext uri="{FF2B5EF4-FFF2-40B4-BE49-F238E27FC236}">
                <a16:creationId xmlns:a16="http://schemas.microsoft.com/office/drawing/2014/main" id="{B7921E8F-DB5F-E64F-5EF0-580907E17296}"/>
              </a:ext>
              <a:ext uri="{C183D7F6-B498-43B3-948B-1728B52AA6E4}">
                <adec:decorative xmlns:adec="http://schemas.microsoft.com/office/drawing/2017/decorative" val="0"/>
              </a:ext>
            </a:extLst>
          </p:cNvPr>
          <p:cNvSpPr txBox="1"/>
          <p:nvPr/>
        </p:nvSpPr>
        <p:spPr>
          <a:xfrm>
            <a:off x="6807545" y="3281596"/>
            <a:ext cx="4860705"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i="0" u="none" strike="noStrike" cap="none" dirty="0">
                <a:solidFill>
                  <a:srgbClr val="131313"/>
                </a:solidFill>
                <a:latin typeface="Calibri"/>
                <a:ea typeface="Calibri"/>
                <a:cs typeface="Calibri"/>
                <a:sym typeface="Calibri"/>
              </a:rPr>
              <a:t>Promot</a:t>
            </a:r>
            <a:r>
              <a:rPr lang="en-US" sz="1800" i="0" u="none" strike="noStrike" cap="none" dirty="0">
                <a:solidFill>
                  <a:srgbClr val="131313"/>
                </a:solidFill>
                <a:latin typeface="Calibri"/>
                <a:ea typeface="Calibri"/>
                <a:cs typeface="Calibri"/>
                <a:sym typeface="Calibri"/>
              </a:rPr>
              <a:t>e the PWD’s participation through local organizations, associations, and groups of </a:t>
            </a:r>
            <a:r>
              <a:rPr lang="vi-VN" sz="1800" i="0" u="none" strike="noStrike" cap="none" dirty="0">
                <a:solidFill>
                  <a:srgbClr val="131313"/>
                </a:solidFill>
                <a:latin typeface="Calibri"/>
                <a:ea typeface="Calibri"/>
                <a:cs typeface="Calibri"/>
                <a:sym typeface="Calibri"/>
              </a:rPr>
              <a:t>PWD</a:t>
            </a:r>
            <a:r>
              <a:rPr lang="en-US" sz="1800" i="0" u="none" strike="noStrike" cap="none" dirty="0">
                <a:solidFill>
                  <a:srgbClr val="131313"/>
                </a:solidFill>
                <a:latin typeface="Calibri"/>
                <a:ea typeface="Calibri"/>
                <a:cs typeface="Calibri"/>
                <a:sym typeface="Calibri"/>
              </a:rPr>
              <a:t>.</a:t>
            </a:r>
            <a:endParaRPr lang="vi-VN" sz="1800" i="0" u="none" strike="noStrike" cap="none" dirty="0">
              <a:solidFill>
                <a:srgbClr val="000000"/>
              </a:solidFill>
              <a:latin typeface="Arial"/>
              <a:ea typeface="Arial"/>
              <a:cs typeface="Arial"/>
              <a:sym typeface="Arial"/>
            </a:endParaRPr>
          </a:p>
        </p:txBody>
      </p:sp>
      <p:pic>
        <p:nvPicPr>
          <p:cNvPr id="3" name="Google Shape;541;p85">
            <a:extLst>
              <a:ext uri="{FF2B5EF4-FFF2-40B4-BE49-F238E27FC236}">
                <a16:creationId xmlns:a16="http://schemas.microsoft.com/office/drawing/2014/main" id="{9C2C166C-EE40-2B98-5D99-9C1CD2E7F7F6}"/>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62973" y="4500484"/>
            <a:ext cx="271207" cy="281989"/>
          </a:xfrm>
          <a:prstGeom prst="rect">
            <a:avLst/>
          </a:prstGeom>
          <a:noFill/>
          <a:ln>
            <a:noFill/>
          </a:ln>
        </p:spPr>
      </p:pic>
      <p:sp>
        <p:nvSpPr>
          <p:cNvPr id="6" name="Google Shape;539;p85">
            <a:extLst>
              <a:ext uri="{FF2B5EF4-FFF2-40B4-BE49-F238E27FC236}">
                <a16:creationId xmlns:a16="http://schemas.microsoft.com/office/drawing/2014/main" id="{60AE9BCB-1A9D-B676-31A9-E70EB77496DE}"/>
              </a:ext>
              <a:ext uri="{C183D7F6-B498-43B3-948B-1728B52AA6E4}">
                <adec:decorative xmlns:adec="http://schemas.microsoft.com/office/drawing/2017/decorative" val="0"/>
              </a:ext>
            </a:extLst>
          </p:cNvPr>
          <p:cNvSpPr txBox="1"/>
          <p:nvPr/>
        </p:nvSpPr>
        <p:spPr>
          <a:xfrm>
            <a:off x="6816793" y="4461588"/>
            <a:ext cx="4851457"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en-US" sz="1800" b="0" i="0" u="none" strike="noStrike" cap="none" dirty="0">
                <a:solidFill>
                  <a:srgbClr val="131313"/>
                </a:solidFill>
                <a:latin typeface="Calibri"/>
                <a:ea typeface="Calibri"/>
                <a:cs typeface="Calibri"/>
                <a:sym typeface="Calibri"/>
              </a:rPr>
              <a:t>Organize training for </a:t>
            </a:r>
            <a:r>
              <a:rPr lang="vi-VN" sz="1800" b="0" i="0" u="none" strike="noStrike" cap="none" dirty="0">
                <a:solidFill>
                  <a:srgbClr val="131313"/>
                </a:solidFill>
                <a:latin typeface="Calibri"/>
                <a:ea typeface="Calibri"/>
                <a:cs typeface="Calibri"/>
                <a:sym typeface="Calibri"/>
              </a:rPr>
              <a:t>PWD </a:t>
            </a:r>
            <a:r>
              <a:rPr lang="en-US" sz="1800" b="0" i="0" u="none" strike="noStrike" cap="none" dirty="0">
                <a:solidFill>
                  <a:srgbClr val="131313"/>
                </a:solidFill>
                <a:latin typeface="Calibri"/>
                <a:ea typeface="Calibri"/>
                <a:cs typeface="Calibri"/>
                <a:sym typeface="Calibri"/>
              </a:rPr>
              <a:t>in frequently affected areas.</a:t>
            </a:r>
            <a:endParaRPr lang="vi-VN" sz="1800" b="0" i="0" u="none" strike="noStrike" cap="none" dirty="0">
              <a:solidFill>
                <a:srgbClr val="131313"/>
              </a:solidFill>
              <a:latin typeface="Calibri"/>
              <a:ea typeface="Calibri"/>
              <a:cs typeface="Calibri"/>
              <a:sym typeface="Calibri"/>
            </a:endParaRPr>
          </a:p>
        </p:txBody>
      </p:sp>
    </p:spTree>
    <p:extLst>
      <p:ext uri="{BB962C8B-B14F-4D97-AF65-F5344CB8AC3E}">
        <p14:creationId xmlns:p14="http://schemas.microsoft.com/office/powerpoint/2010/main" val="293364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44"/>
          <p:cNvSpPr txBox="1">
            <a:spLocks noGrp="1"/>
          </p:cNvSpPr>
          <p:nvPr>
            <p:ph type="title"/>
          </p:nvPr>
        </p:nvSpPr>
        <p:spPr>
          <a:xfrm>
            <a:off x="613062" y="5041900"/>
            <a:ext cx="6940296" cy="62179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200"/>
              <a:buFont typeface="Quattrocento Sans"/>
              <a:buNone/>
            </a:pPr>
            <a:r>
              <a:rPr lang="en-GB" sz="3200" b="1" dirty="0">
                <a:solidFill>
                  <a:schemeClr val="bg1"/>
                </a:solidFill>
                <a:latin typeface="Calibri"/>
                <a:ea typeface="Calibri"/>
                <a:cs typeface="Calibri"/>
                <a:sym typeface="Calibri"/>
              </a:rPr>
              <a:t>CONCLUSIONS AND RECOMMENDATIONS</a:t>
            </a:r>
            <a:endParaRPr lang="en-GB" b="1" dirty="0">
              <a:solidFill>
                <a:schemeClr val="bg1"/>
              </a:solidFill>
            </a:endParaRPr>
          </a:p>
        </p:txBody>
      </p:sp>
      <p:sp>
        <p:nvSpPr>
          <p:cNvPr id="1179" name="Google Shape;1179;p44">
            <a:extLst>
              <a:ext uri="{C183D7F6-B498-43B3-948B-1728B52AA6E4}">
                <adec:decorative xmlns:adec="http://schemas.microsoft.com/office/drawing/2017/decorative" val="1"/>
              </a:ext>
            </a:extLst>
          </p:cNvPr>
          <p:cNvSpPr/>
          <p:nvPr/>
        </p:nvSpPr>
        <p:spPr>
          <a:xfrm>
            <a:off x="727710" y="5599682"/>
            <a:ext cx="765810" cy="6400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88">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 name="Slide number">
            <a:extLst>
              <a:ext uri="{FF2B5EF4-FFF2-40B4-BE49-F238E27FC236}">
                <a16:creationId xmlns:a16="http://schemas.microsoft.com/office/drawing/2014/main" id="{6A2A8C15-0F34-8187-4B07-C6DE14543B53}"/>
              </a:ext>
            </a:extLst>
          </p:cNvPr>
          <p:cNvSpPr txBox="1"/>
          <p:nvPr/>
        </p:nvSpPr>
        <p:spPr>
          <a:xfrm>
            <a:off x="11724884" y="114797"/>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34</a:t>
            </a:fld>
            <a:endParaRPr sz="1200" b="0" i="0" u="none" strike="noStrike" cap="none" dirty="0">
              <a:solidFill>
                <a:srgbClr val="FFFFFF"/>
              </a:solidFill>
              <a:latin typeface="Arial"/>
              <a:ea typeface="Arial"/>
              <a:cs typeface="Arial"/>
              <a:sym typeface="Arial"/>
            </a:endParaRPr>
          </a:p>
        </p:txBody>
      </p:sp>
      <p:sp>
        <p:nvSpPr>
          <p:cNvPr id="1069" name="Google Shape;1069;p88"/>
          <p:cNvSpPr txBox="1">
            <a:spLocks noGrp="1"/>
          </p:cNvSpPr>
          <p:nvPr>
            <p:ph type="title"/>
          </p:nvPr>
        </p:nvSpPr>
        <p:spPr>
          <a:xfrm>
            <a:off x="613062" y="328180"/>
            <a:ext cx="1096587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buClr>
                <a:schemeClr val="dk2"/>
              </a:buClr>
              <a:buFont typeface="Calibri"/>
            </a:pPr>
            <a:r>
              <a:rPr lang="en-GB" sz="2400" dirty="0">
                <a:solidFill>
                  <a:schemeClr val="dk2"/>
                </a:solidFill>
                <a:latin typeface="Calibri"/>
                <a:ea typeface="Calibri"/>
                <a:cs typeface="Calibri"/>
                <a:sym typeface="Calibri"/>
              </a:rPr>
              <a:t>CONCLUSIONS AND RECOMMENDATIONS</a:t>
            </a:r>
            <a:endParaRPr sz="2400" dirty="0">
              <a:solidFill>
                <a:schemeClr val="dk2"/>
              </a:solidFill>
              <a:latin typeface="Calibri"/>
              <a:ea typeface="Calibri"/>
              <a:cs typeface="Calibri"/>
              <a:sym typeface="Calibri"/>
            </a:endParaRPr>
          </a:p>
        </p:txBody>
      </p:sp>
      <p:sp>
        <p:nvSpPr>
          <p:cNvPr id="15" name="Google Shape;1168;p43">
            <a:extLst>
              <a:ext uri="{FF2B5EF4-FFF2-40B4-BE49-F238E27FC236}">
                <a16:creationId xmlns:a16="http://schemas.microsoft.com/office/drawing/2014/main" id="{7A0597E0-73AB-20F3-F951-FC419B70C3F0}"/>
              </a:ext>
            </a:extLst>
          </p:cNvPr>
          <p:cNvSpPr txBox="1"/>
          <p:nvPr/>
        </p:nvSpPr>
        <p:spPr>
          <a:xfrm>
            <a:off x="4265478" y="1353524"/>
            <a:ext cx="387530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90"/>
              <a:buFont typeface="Arial"/>
              <a:buNone/>
              <a:tabLst/>
              <a:defRPr/>
            </a:pPr>
            <a:r>
              <a:rPr lang="en-GB" sz="2000" b="1" kern="0" dirty="0">
                <a:solidFill>
                  <a:srgbClr val="131313"/>
                </a:solidFill>
                <a:latin typeface="Calibri"/>
                <a:cs typeface="Calibri"/>
                <a:sym typeface="Calibri"/>
              </a:rPr>
              <a:t>P</a:t>
            </a:r>
            <a:r>
              <a:rPr kumimoji="0" lang="en-GB" sz="2000" b="1" i="0" u="none" strike="noStrike" kern="0" cap="none" spc="0" normalizeH="0" baseline="0" noProof="0" dirty="0" err="1">
                <a:ln>
                  <a:noFill/>
                </a:ln>
                <a:solidFill>
                  <a:srgbClr val="131313"/>
                </a:solidFill>
                <a:effectLst/>
                <a:uLnTx/>
                <a:uFillTx/>
                <a:latin typeface="Calibri"/>
                <a:cs typeface="Calibri"/>
                <a:sym typeface="Calibri"/>
              </a:rPr>
              <a:t>ublic</a:t>
            </a:r>
            <a:r>
              <a:rPr kumimoji="0" lang="en-GB" sz="2000" b="1" i="0" u="none" strike="noStrike" kern="0" cap="none" spc="0" normalizeH="0" baseline="0" noProof="0" dirty="0">
                <a:ln>
                  <a:noFill/>
                </a:ln>
                <a:solidFill>
                  <a:srgbClr val="131313"/>
                </a:solidFill>
                <a:effectLst/>
                <a:uLnTx/>
                <a:uFillTx/>
                <a:latin typeface="Calibri"/>
                <a:cs typeface="Calibri"/>
                <a:sym typeface="Calibri"/>
              </a:rPr>
              <a:t> administrative procedures</a:t>
            </a:r>
            <a:endParaRPr kumimoji="0" lang="en-GB"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1167;p43">
            <a:extLst>
              <a:ext uri="{FF2B5EF4-FFF2-40B4-BE49-F238E27FC236}">
                <a16:creationId xmlns:a16="http://schemas.microsoft.com/office/drawing/2014/main" id="{A7D0F98B-B9EB-E064-0CDF-31E54222EB67}"/>
              </a:ext>
            </a:extLst>
          </p:cNvPr>
          <p:cNvSpPr/>
          <p:nvPr/>
        </p:nvSpPr>
        <p:spPr>
          <a:xfrm>
            <a:off x="595132" y="1842465"/>
            <a:ext cx="4219317" cy="4687355"/>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ea typeface="+mn-ea"/>
                <a:cs typeface="Calibri"/>
                <a:sym typeface="Calibri"/>
              </a:rPr>
              <a:t>Disability certification procedures </a:t>
            </a:r>
            <a:r>
              <a:rPr lang="en-US" sz="1800" dirty="0">
                <a:solidFill>
                  <a:srgbClr val="131313"/>
                </a:solidFill>
                <a:latin typeface="Calibri"/>
                <a:ea typeface="+mn-ea"/>
                <a:cs typeface="Calibri"/>
                <a:sym typeface="Calibri"/>
              </a:rPr>
              <a:t>remain </a:t>
            </a:r>
            <a:r>
              <a:rPr kumimoji="0" lang="en-US" sz="1800" b="0" i="0" u="none" strike="noStrike" kern="0" cap="none" spc="0" normalizeH="0" baseline="0" noProof="0" dirty="0">
                <a:ln>
                  <a:noFill/>
                </a:ln>
                <a:solidFill>
                  <a:srgbClr val="131313"/>
                </a:solidFill>
                <a:effectLst/>
                <a:uLnTx/>
                <a:uFillTx/>
                <a:latin typeface="Calibri"/>
                <a:ea typeface="+mn-ea"/>
                <a:cs typeface="Calibri"/>
                <a:sym typeface="Calibri"/>
              </a:rPr>
              <a:t>complicated and ambiguous.</a:t>
            </a:r>
          </a:p>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lang="en-GB" sz="1800" dirty="0">
                <a:solidFill>
                  <a:srgbClr val="131313"/>
                </a:solidFill>
                <a:latin typeface="Calibri"/>
                <a:ea typeface="+mn-ea"/>
                <a:cs typeface="Calibri"/>
                <a:sym typeface="Calibri"/>
              </a:rPr>
              <a:t>Administrative procedures</a:t>
            </a:r>
            <a:r>
              <a:rPr kumimoji="0" lang="en-GB" sz="1800" b="0" i="0" u="none" strike="noStrike" kern="0" cap="none" spc="0" normalizeH="0" baseline="0" noProof="0" dirty="0">
                <a:ln>
                  <a:noFill/>
                </a:ln>
                <a:solidFill>
                  <a:srgbClr val="131313"/>
                </a:solidFill>
                <a:effectLst/>
                <a:uLnTx/>
                <a:uFillTx/>
                <a:latin typeface="Calibri"/>
                <a:ea typeface="+mn-ea"/>
                <a:cs typeface="Calibri"/>
                <a:sym typeface="Calibri"/>
              </a:rPr>
              <a:t> on digital platforms are generally not accessible enough for most PWD.</a:t>
            </a:r>
            <a:endParaRPr kumimoji="0" lang="en-US" sz="1800" b="0" i="0" u="none" strike="noStrike" kern="0" cap="none" spc="0" normalizeH="0" baseline="0" noProof="0" dirty="0">
              <a:ln>
                <a:noFill/>
              </a:ln>
              <a:solidFill>
                <a:srgbClr val="131313"/>
              </a:solidFill>
              <a:effectLst/>
              <a:uLnTx/>
              <a:uFillTx/>
              <a:latin typeface="Calibri"/>
              <a:ea typeface="+mn-ea"/>
              <a:cs typeface="Calibri"/>
              <a:sym typeface="Calibri"/>
            </a:endParaRPr>
          </a:p>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ea typeface="+mn-ea"/>
                <a:cs typeface="Calibri"/>
                <a:sym typeface="Calibri"/>
              </a:rPr>
              <a:t>Local officials still have limited awareness, communication and support skills when working with PWD.</a:t>
            </a:r>
          </a:p>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ea typeface="Calibri"/>
                <a:cs typeface="Calibri"/>
                <a:sym typeface="Calibri"/>
              </a:rPr>
              <a:t>PWD’s average minimum expense need is higher than the current disability allowance.</a:t>
            </a:r>
          </a:p>
        </p:txBody>
      </p:sp>
      <p:sp>
        <p:nvSpPr>
          <p:cNvPr id="23" name="Speech Bubble: Rectangle with Corners Rounded 22">
            <a:extLst>
              <a:ext uri="{FF2B5EF4-FFF2-40B4-BE49-F238E27FC236}">
                <a16:creationId xmlns:a16="http://schemas.microsoft.com/office/drawing/2014/main" id="{F7F1E967-FB66-F6A8-E1CA-BFA532ABCA84}"/>
              </a:ext>
              <a:ext uri="{C183D7F6-B498-43B3-948B-1728B52AA6E4}">
                <adec:decorative xmlns:adec="http://schemas.microsoft.com/office/drawing/2017/decorative" val="0"/>
              </a:ext>
            </a:extLst>
          </p:cNvPr>
          <p:cNvSpPr/>
          <p:nvPr/>
        </p:nvSpPr>
        <p:spPr>
          <a:xfrm>
            <a:off x="5115314" y="4614548"/>
            <a:ext cx="1982910" cy="1506389"/>
          </a:xfrm>
          <a:prstGeom prst="wedgeRoundRectCallout">
            <a:avLst>
              <a:gd name="adj1" fmla="val -73177"/>
              <a:gd name="adj2" fmla="val 12835"/>
              <a:gd name="adj3" fmla="val 16667"/>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PWD wish to participate in the economy to be financially independent</a:t>
            </a:r>
          </a:p>
        </p:txBody>
      </p:sp>
      <p:sp>
        <p:nvSpPr>
          <p:cNvPr id="6" name="Arrow: Right 5">
            <a:extLst>
              <a:ext uri="{FF2B5EF4-FFF2-40B4-BE49-F238E27FC236}">
                <a16:creationId xmlns:a16="http://schemas.microsoft.com/office/drawing/2014/main" id="{9144CF0F-0236-DFC1-3142-81D3EB453153}"/>
              </a:ext>
              <a:ext uri="{C183D7F6-B498-43B3-948B-1728B52AA6E4}">
                <adec:decorative xmlns:adec="http://schemas.microsoft.com/office/drawing/2017/decorative" val="1"/>
              </a:ext>
            </a:extLst>
          </p:cNvPr>
          <p:cNvSpPr/>
          <p:nvPr/>
        </p:nvSpPr>
        <p:spPr>
          <a:xfrm>
            <a:off x="5369240" y="3146611"/>
            <a:ext cx="1453519" cy="564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Google Shape;1167;p43">
            <a:extLst>
              <a:ext uri="{FF2B5EF4-FFF2-40B4-BE49-F238E27FC236}">
                <a16:creationId xmlns:a16="http://schemas.microsoft.com/office/drawing/2014/main" id="{381A79ED-95AE-3B48-1465-34D74C053691}"/>
              </a:ext>
            </a:extLst>
          </p:cNvPr>
          <p:cNvSpPr/>
          <p:nvPr/>
        </p:nvSpPr>
        <p:spPr>
          <a:xfrm>
            <a:off x="7487412" y="1842465"/>
            <a:ext cx="4091527" cy="4687355"/>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lang="en-US" sz="1800" dirty="0">
                <a:solidFill>
                  <a:srgbClr val="131313"/>
                </a:solidFill>
                <a:latin typeface="Calibri"/>
                <a:cs typeface="Calibri"/>
                <a:sym typeface="Calibri"/>
              </a:rPr>
              <a:t>U</a:t>
            </a:r>
            <a:r>
              <a:rPr kumimoji="0" lang="en-US" sz="1800" b="0" i="0" u="none" strike="noStrike" kern="0" cap="none" spc="0" normalizeH="0" baseline="0" noProof="0" dirty="0" err="1">
                <a:ln>
                  <a:noFill/>
                </a:ln>
                <a:solidFill>
                  <a:srgbClr val="131313"/>
                </a:solidFill>
                <a:effectLst/>
                <a:uLnTx/>
                <a:uFillTx/>
                <a:latin typeface="Calibri"/>
                <a:cs typeface="Calibri"/>
                <a:sym typeface="Calibri"/>
              </a:rPr>
              <a:t>pdate</a:t>
            </a:r>
            <a:r>
              <a:rPr kumimoji="0" lang="en-US" sz="1800" b="0" i="0" u="none" strike="noStrike" kern="0" cap="none" spc="0" normalizeH="0" baseline="0" noProof="0" dirty="0">
                <a:ln>
                  <a:noFill/>
                </a:ln>
                <a:solidFill>
                  <a:srgbClr val="131313"/>
                </a:solidFill>
                <a:effectLst/>
                <a:uLnTx/>
                <a:uFillTx/>
                <a:latin typeface="Calibri"/>
                <a:cs typeface="Calibri"/>
                <a:sym typeface="Calibri"/>
              </a:rPr>
              <a:t> the disability certification </a:t>
            </a:r>
            <a:r>
              <a:rPr lang="en-GB" sz="1800" dirty="0">
                <a:solidFill>
                  <a:srgbClr val="131313"/>
                </a:solidFill>
                <a:latin typeface="Calibri"/>
                <a:ea typeface="Calibri"/>
                <a:cs typeface="Calibri"/>
                <a:sym typeface="Calibri"/>
              </a:rPr>
              <a:t>guidelines and procedures. </a:t>
            </a:r>
          </a:p>
          <a:p>
            <a:pPr marL="104775" indent="-104775" algn="just">
              <a:spcBef>
                <a:spcPts val="1200"/>
              </a:spcBef>
              <a:spcAft>
                <a:spcPts val="1200"/>
              </a:spcAft>
              <a:buClr>
                <a:srgbClr val="000000"/>
              </a:buClr>
              <a:buSzPts val="1490"/>
              <a:buFont typeface="Arial" panose="020B0604020202020204" pitchFamily="34" charset="0"/>
              <a:buChar char="•"/>
            </a:pPr>
            <a:r>
              <a:rPr lang="en-US" sz="1800" dirty="0">
                <a:solidFill>
                  <a:srgbClr val="131313"/>
                </a:solidFill>
                <a:latin typeface="Calibri"/>
                <a:ea typeface="Calibri"/>
                <a:cs typeface="Calibri"/>
                <a:sym typeface="Calibri"/>
              </a:rPr>
              <a:t>Consider PWD’s challenges in accessing information technology, and work out accessible administrative procedures for them.</a:t>
            </a:r>
            <a:endParaRPr kumimoji="0" lang="vi-VN" sz="1800" b="0" i="0" u="none" strike="noStrike" kern="0" cap="none" spc="0" normalizeH="0" baseline="0" noProof="0" dirty="0">
              <a:ln>
                <a:noFill/>
              </a:ln>
              <a:solidFill>
                <a:srgbClr val="131313"/>
              </a:solidFill>
              <a:effectLst/>
              <a:uLnTx/>
              <a:uFillTx/>
              <a:latin typeface="Calibri"/>
              <a:ea typeface="Calibri"/>
              <a:cs typeface="Calibri"/>
              <a:sym typeface="Calibri"/>
            </a:endParaRPr>
          </a:p>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Raise the awareness of both officials and the general public about PWDs.</a:t>
            </a:r>
          </a:p>
          <a:p>
            <a:pPr marL="104775" marR="0" lvl="0" indent="-104775" algn="just" defTabSz="914400" rtl="0" eaLnBrk="1" fontAlgn="auto" latinLnBrk="0" hangingPunct="1">
              <a:lnSpc>
                <a:spcPct val="100000"/>
              </a:lnSpc>
              <a:spcBef>
                <a:spcPts val="1200"/>
              </a:spcBef>
              <a:spcAft>
                <a:spcPts val="120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Do more research and develop appropriate policies to provide sustainable social assistance for PWD and promote the employment of PWD.</a:t>
            </a:r>
          </a:p>
        </p:txBody>
      </p:sp>
    </p:spTree>
    <p:extLst>
      <p:ext uri="{BB962C8B-B14F-4D97-AF65-F5344CB8AC3E}">
        <p14:creationId xmlns:p14="http://schemas.microsoft.com/office/powerpoint/2010/main" val="112809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88">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 name="Slide number">
            <a:extLst>
              <a:ext uri="{FF2B5EF4-FFF2-40B4-BE49-F238E27FC236}">
                <a16:creationId xmlns:a16="http://schemas.microsoft.com/office/drawing/2014/main" id="{B57DFD9D-B4CB-F4A5-75D0-AFB938B5DE52}"/>
              </a:ext>
            </a:extLst>
          </p:cNvPr>
          <p:cNvSpPr txBox="1"/>
          <p:nvPr/>
        </p:nvSpPr>
        <p:spPr>
          <a:xfrm>
            <a:off x="11724884" y="114797"/>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35</a:t>
            </a:fld>
            <a:endParaRPr sz="1200" b="0" i="0" u="none" strike="noStrike" cap="none">
              <a:solidFill>
                <a:srgbClr val="FFFFFF"/>
              </a:solidFill>
              <a:latin typeface="Arial"/>
              <a:ea typeface="Arial"/>
              <a:cs typeface="Arial"/>
              <a:sym typeface="Arial"/>
            </a:endParaRPr>
          </a:p>
        </p:txBody>
      </p:sp>
      <p:sp>
        <p:nvSpPr>
          <p:cNvPr id="11" name="Google Shape;1069;p88">
            <a:extLst>
              <a:ext uri="{FF2B5EF4-FFF2-40B4-BE49-F238E27FC236}">
                <a16:creationId xmlns:a16="http://schemas.microsoft.com/office/drawing/2014/main" id="{82826620-A01A-D785-3414-256F70135B73}"/>
              </a:ext>
            </a:extLst>
          </p:cNvPr>
          <p:cNvSpPr txBox="1">
            <a:spLocks noGrp="1"/>
          </p:cNvSpPr>
          <p:nvPr>
            <p:ph type="title"/>
          </p:nvPr>
        </p:nvSpPr>
        <p:spPr>
          <a:xfrm>
            <a:off x="613062" y="328180"/>
            <a:ext cx="1096587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buClr>
                <a:schemeClr val="dk2"/>
              </a:buClr>
              <a:buFont typeface="Calibri"/>
            </a:pPr>
            <a:r>
              <a:rPr lang="en-GB" sz="2400" dirty="0">
                <a:solidFill>
                  <a:schemeClr val="dk2"/>
                </a:solidFill>
                <a:latin typeface="Calibri"/>
                <a:ea typeface="Calibri"/>
                <a:cs typeface="Calibri"/>
                <a:sym typeface="Calibri"/>
              </a:rPr>
              <a:t>CONCLUSIONS AND RECOMMENDATIONS</a:t>
            </a:r>
            <a:endParaRPr sz="2400" dirty="0">
              <a:solidFill>
                <a:schemeClr val="dk2"/>
              </a:solidFill>
              <a:latin typeface="Calibri"/>
              <a:ea typeface="Calibri"/>
              <a:cs typeface="Calibri"/>
              <a:sym typeface="Calibri"/>
            </a:endParaRPr>
          </a:p>
        </p:txBody>
      </p:sp>
      <p:sp>
        <p:nvSpPr>
          <p:cNvPr id="15" name="Google Shape;1168;p43">
            <a:extLst>
              <a:ext uri="{FF2B5EF4-FFF2-40B4-BE49-F238E27FC236}">
                <a16:creationId xmlns:a16="http://schemas.microsoft.com/office/drawing/2014/main" id="{7A0597E0-73AB-20F3-F951-FC419B70C3F0}"/>
              </a:ext>
            </a:extLst>
          </p:cNvPr>
          <p:cNvSpPr txBox="1"/>
          <p:nvPr/>
        </p:nvSpPr>
        <p:spPr>
          <a:xfrm>
            <a:off x="3779122" y="1370108"/>
            <a:ext cx="2637991" cy="40006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90"/>
              <a:buFont typeface="Arial"/>
              <a:buNone/>
              <a:tabLst/>
              <a:defRPr/>
            </a:pPr>
            <a:r>
              <a:rPr kumimoji="0" lang="en-US" sz="2000" b="1" i="0" u="none" strike="noStrike" kern="0" cap="none" spc="0" normalizeH="0" baseline="0" noProof="0" dirty="0">
                <a:ln>
                  <a:noFill/>
                </a:ln>
                <a:solidFill>
                  <a:srgbClr val="131313"/>
                </a:solidFill>
                <a:effectLst/>
                <a:uLnTx/>
                <a:uFillTx/>
                <a:latin typeface="Calibri"/>
                <a:cs typeface="Calibri"/>
                <a:sym typeface="Calibri"/>
              </a:rPr>
              <a:t>Public services delivery</a:t>
            </a:r>
            <a:endParaRPr kumimoji="0" lang="vi-VN"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1167;p43">
            <a:extLst>
              <a:ext uri="{FF2B5EF4-FFF2-40B4-BE49-F238E27FC236}">
                <a16:creationId xmlns:a16="http://schemas.microsoft.com/office/drawing/2014/main" id="{A7D0F98B-B9EB-E064-0CDF-31E54222EB67}"/>
              </a:ext>
              <a:ext uri="{C183D7F6-B498-43B3-948B-1728B52AA6E4}">
                <adec:decorative xmlns:adec="http://schemas.microsoft.com/office/drawing/2017/decorative" val="1"/>
              </a:ext>
            </a:extLst>
          </p:cNvPr>
          <p:cNvSpPr/>
          <p:nvPr/>
        </p:nvSpPr>
        <p:spPr>
          <a:xfrm>
            <a:off x="714686" y="1831368"/>
            <a:ext cx="3784745" cy="1811718"/>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19" name="Google Shape;1173;p43">
            <a:extLst>
              <a:ext uri="{FF2B5EF4-FFF2-40B4-BE49-F238E27FC236}">
                <a16:creationId xmlns:a16="http://schemas.microsoft.com/office/drawing/2014/main" id="{23833D1F-8A79-ACB5-EB11-C305D7753092}"/>
              </a:ext>
            </a:extLst>
          </p:cNvPr>
          <p:cNvSpPr txBox="1"/>
          <p:nvPr/>
        </p:nvSpPr>
        <p:spPr>
          <a:xfrm>
            <a:off x="714686" y="1893963"/>
            <a:ext cx="3726573" cy="1754286"/>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Certain aspects of district-level healthcare services need to be improved.</a:t>
            </a:r>
          </a:p>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Local rehabilitation services are not yet widely available and affordable at the district level.</a:t>
            </a:r>
            <a:endParaRPr kumimoji="0" lang="vi-VN" sz="1800" b="0" i="0" u="none" strike="noStrike" kern="0" cap="none" spc="0" normalizeH="0" baseline="0" noProof="0" dirty="0">
              <a:ln>
                <a:noFill/>
              </a:ln>
              <a:solidFill>
                <a:srgbClr val="131313"/>
              </a:solidFill>
              <a:effectLst/>
              <a:uLnTx/>
              <a:uFillTx/>
              <a:latin typeface="Calibri"/>
              <a:cs typeface="Calibri"/>
              <a:sym typeface="Calibri"/>
            </a:endParaRPr>
          </a:p>
        </p:txBody>
      </p:sp>
      <p:sp>
        <p:nvSpPr>
          <p:cNvPr id="3" name="Google Shape;1167;p43">
            <a:extLst>
              <a:ext uri="{FF2B5EF4-FFF2-40B4-BE49-F238E27FC236}">
                <a16:creationId xmlns:a16="http://schemas.microsoft.com/office/drawing/2014/main" id="{C2C5DAE0-E746-E73E-4A54-71571D7B84C2}"/>
              </a:ext>
              <a:ext uri="{C183D7F6-B498-43B3-948B-1728B52AA6E4}">
                <adec:decorative xmlns:adec="http://schemas.microsoft.com/office/drawing/2017/decorative" val="1"/>
              </a:ext>
            </a:extLst>
          </p:cNvPr>
          <p:cNvSpPr/>
          <p:nvPr/>
        </p:nvSpPr>
        <p:spPr>
          <a:xfrm>
            <a:off x="5727357" y="1864972"/>
            <a:ext cx="3784746" cy="174451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5" name="Google Shape;1173;p43">
            <a:extLst>
              <a:ext uri="{FF2B5EF4-FFF2-40B4-BE49-F238E27FC236}">
                <a16:creationId xmlns:a16="http://schemas.microsoft.com/office/drawing/2014/main" id="{D88EAD96-C265-7924-27F9-C3E83570A60D}"/>
              </a:ext>
            </a:extLst>
          </p:cNvPr>
          <p:cNvSpPr txBox="1"/>
          <p:nvPr/>
        </p:nvSpPr>
        <p:spPr>
          <a:xfrm>
            <a:off x="5727357" y="1899583"/>
            <a:ext cx="3758198" cy="1754286"/>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Calibri"/>
                <a:ea typeface="Calibri"/>
                <a:cs typeface="Calibri"/>
                <a:sym typeface="Calibri"/>
              </a:rPr>
              <a:t>Invest in accessible hospital facilities (e.g. accessible toilets, wheelchair ramps…).</a:t>
            </a:r>
          </a:p>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ea typeface="+mn-ea"/>
                <a:cs typeface="Calibri"/>
                <a:sym typeface="Calibri"/>
              </a:rPr>
              <a:t>Increase the number of rehabilitation facilities at the district level.</a:t>
            </a:r>
          </a:p>
        </p:txBody>
      </p:sp>
      <p:sp>
        <p:nvSpPr>
          <p:cNvPr id="6" name="Arrow: Right 5">
            <a:extLst>
              <a:ext uri="{FF2B5EF4-FFF2-40B4-BE49-F238E27FC236}">
                <a16:creationId xmlns:a16="http://schemas.microsoft.com/office/drawing/2014/main" id="{9144CF0F-0236-DFC1-3142-81D3EB453153}"/>
              </a:ext>
              <a:ext uri="{C183D7F6-B498-43B3-948B-1728B52AA6E4}">
                <adec:decorative xmlns:adec="http://schemas.microsoft.com/office/drawing/2017/decorative" val="1"/>
              </a:ext>
            </a:extLst>
          </p:cNvPr>
          <p:cNvSpPr/>
          <p:nvPr/>
        </p:nvSpPr>
        <p:spPr>
          <a:xfrm>
            <a:off x="4774510" y="2391278"/>
            <a:ext cx="651281" cy="665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Google Shape;1167;p43">
            <a:extLst>
              <a:ext uri="{FF2B5EF4-FFF2-40B4-BE49-F238E27FC236}">
                <a16:creationId xmlns:a16="http://schemas.microsoft.com/office/drawing/2014/main" id="{D52359D6-B650-9DD4-42F8-62A284E7CABE}"/>
              </a:ext>
              <a:ext uri="{C183D7F6-B498-43B3-948B-1728B52AA6E4}">
                <adec:decorative xmlns:adec="http://schemas.microsoft.com/office/drawing/2017/decorative" val="1"/>
              </a:ext>
            </a:extLst>
          </p:cNvPr>
          <p:cNvSpPr/>
          <p:nvPr/>
        </p:nvSpPr>
        <p:spPr>
          <a:xfrm>
            <a:off x="705019" y="4483975"/>
            <a:ext cx="3784746" cy="1811718"/>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30" name="Google Shape;1168;p43">
            <a:extLst>
              <a:ext uri="{FF2B5EF4-FFF2-40B4-BE49-F238E27FC236}">
                <a16:creationId xmlns:a16="http://schemas.microsoft.com/office/drawing/2014/main" id="{DE7AF3B3-696C-9BB7-B2B4-B9DD77FF80C6}"/>
              </a:ext>
            </a:extLst>
          </p:cNvPr>
          <p:cNvSpPr txBox="1"/>
          <p:nvPr/>
        </p:nvSpPr>
        <p:spPr>
          <a:xfrm>
            <a:off x="3205746" y="3950433"/>
            <a:ext cx="3784744" cy="40006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90"/>
              <a:buFont typeface="Arial"/>
              <a:buNone/>
              <a:tabLst/>
              <a:defRPr/>
            </a:pPr>
            <a:r>
              <a:rPr kumimoji="0" lang="en-US" sz="2000" b="1" i="0" u="none" strike="noStrike" kern="0" cap="none" spc="0" normalizeH="0" baseline="0" noProof="0" dirty="0">
                <a:ln>
                  <a:noFill/>
                </a:ln>
                <a:solidFill>
                  <a:srgbClr val="131313"/>
                </a:solidFill>
                <a:effectLst/>
                <a:uLnTx/>
                <a:uFillTx/>
                <a:latin typeface="Calibri"/>
                <a:cs typeface="Calibri"/>
                <a:sym typeface="Calibri"/>
              </a:rPr>
              <a:t>Response  to </a:t>
            </a:r>
            <a:r>
              <a:rPr lang="en-US" sz="2000" b="1" kern="0" dirty="0">
                <a:solidFill>
                  <a:srgbClr val="131313"/>
                </a:solidFill>
                <a:latin typeface="Calibri"/>
                <a:cs typeface="Calibri"/>
                <a:sym typeface="Calibri"/>
              </a:rPr>
              <a:t>n</a:t>
            </a:r>
            <a:r>
              <a:rPr kumimoji="0" lang="en-US" sz="2000" b="1" i="0" u="none" strike="noStrike" kern="0" cap="none" spc="0" normalizeH="0" baseline="0" noProof="0" dirty="0" err="1">
                <a:ln>
                  <a:noFill/>
                </a:ln>
                <a:solidFill>
                  <a:srgbClr val="131313"/>
                </a:solidFill>
                <a:effectLst/>
                <a:uLnTx/>
                <a:uFillTx/>
                <a:latin typeface="Calibri"/>
                <a:cs typeface="Calibri"/>
                <a:sym typeface="Calibri"/>
              </a:rPr>
              <a:t>atural</a:t>
            </a:r>
            <a:r>
              <a:rPr kumimoji="0" lang="en-US" sz="2000" b="1" i="0" u="none" strike="noStrike" kern="0" cap="none" spc="0" normalizeH="0" baseline="0" noProof="0" dirty="0">
                <a:ln>
                  <a:noFill/>
                </a:ln>
                <a:solidFill>
                  <a:srgbClr val="131313"/>
                </a:solidFill>
                <a:effectLst/>
                <a:uLnTx/>
                <a:uFillTx/>
                <a:latin typeface="Calibri"/>
                <a:cs typeface="Calibri"/>
                <a:sym typeface="Calibri"/>
              </a:rPr>
              <a:t> disaster risks</a:t>
            </a:r>
            <a:endParaRPr kumimoji="0" lang="vi-VN"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1" name="Google Shape;1173;p43">
            <a:extLst>
              <a:ext uri="{FF2B5EF4-FFF2-40B4-BE49-F238E27FC236}">
                <a16:creationId xmlns:a16="http://schemas.microsoft.com/office/drawing/2014/main" id="{F13AD628-A1CD-2A97-5F0F-D49AF7F63374}"/>
              </a:ext>
            </a:extLst>
          </p:cNvPr>
          <p:cNvSpPr txBox="1"/>
          <p:nvPr/>
        </p:nvSpPr>
        <p:spPr>
          <a:xfrm>
            <a:off x="714685" y="4617097"/>
            <a:ext cx="3716905" cy="1477287"/>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Accessing natural disaster warnings remains challenging for many PWD.</a:t>
            </a:r>
          </a:p>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PWD are not fully engaged in natural disaster risks response.</a:t>
            </a:r>
            <a:endParaRPr kumimoji="0" lang="vi-VN" sz="1800" b="0" i="0" u="none" strike="noStrike" kern="0" cap="none" spc="0" normalizeH="0" baseline="0" noProof="0" dirty="0">
              <a:ln>
                <a:noFill/>
              </a:ln>
              <a:solidFill>
                <a:srgbClr val="131313"/>
              </a:solidFill>
              <a:effectLst/>
              <a:uLnTx/>
              <a:uFillTx/>
              <a:latin typeface="Calibri"/>
              <a:cs typeface="Calibri"/>
              <a:sym typeface="Calibri"/>
            </a:endParaRPr>
          </a:p>
        </p:txBody>
      </p:sp>
      <p:sp>
        <p:nvSpPr>
          <p:cNvPr id="26" name="Google Shape;1167;p43">
            <a:extLst>
              <a:ext uri="{FF2B5EF4-FFF2-40B4-BE49-F238E27FC236}">
                <a16:creationId xmlns:a16="http://schemas.microsoft.com/office/drawing/2014/main" id="{1EF84453-23A1-5F2C-C992-671179376917}"/>
              </a:ext>
              <a:ext uri="{C183D7F6-B498-43B3-948B-1728B52AA6E4}">
                <adec:decorative xmlns:adec="http://schemas.microsoft.com/office/drawing/2017/decorative" val="1"/>
              </a:ext>
            </a:extLst>
          </p:cNvPr>
          <p:cNvSpPr/>
          <p:nvPr/>
        </p:nvSpPr>
        <p:spPr>
          <a:xfrm>
            <a:off x="5717690" y="4517579"/>
            <a:ext cx="3784746" cy="174451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28" name="Google Shape;1173;p43">
            <a:extLst>
              <a:ext uri="{FF2B5EF4-FFF2-40B4-BE49-F238E27FC236}">
                <a16:creationId xmlns:a16="http://schemas.microsoft.com/office/drawing/2014/main" id="{02A0BC90-D79F-0268-4E5D-8FA973D83ADB}"/>
              </a:ext>
            </a:extLst>
          </p:cNvPr>
          <p:cNvSpPr txBox="1"/>
          <p:nvPr/>
        </p:nvSpPr>
        <p:spPr>
          <a:xfrm>
            <a:off x="5717690" y="4552190"/>
            <a:ext cx="3758198" cy="1477287"/>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Early warnings for natural disasters should be accessible.</a:t>
            </a:r>
          </a:p>
          <a:p>
            <a:pPr marL="285750" marR="0" lvl="0" indent="-285750" algn="just" defTabSz="914400" rtl="0" eaLnBrk="1" fontAlgn="auto" latinLnBrk="0" hangingPunct="1">
              <a:lnSpc>
                <a:spcPct val="100000"/>
              </a:lnSpc>
              <a:spcBef>
                <a:spcPts val="0"/>
              </a:spcBef>
              <a:spcAft>
                <a:spcPts val="0"/>
              </a:spcAft>
              <a:buClr>
                <a:srgbClr val="000000"/>
              </a:buClr>
              <a:buSzPts val="1490"/>
              <a:buFont typeface="Arial" panose="020B0604020202020204" pitchFamily="34" charset="0"/>
              <a:buChar char="•"/>
              <a:tabLst/>
              <a:defRPr/>
            </a:pPr>
            <a:r>
              <a:rPr kumimoji="0" lang="en-US" sz="1800" b="0" i="0" u="none" strike="noStrike" kern="0" cap="none" spc="0" normalizeH="0" baseline="0" noProof="0" dirty="0">
                <a:ln>
                  <a:noFill/>
                </a:ln>
                <a:solidFill>
                  <a:srgbClr val="131313"/>
                </a:solidFill>
                <a:effectLst/>
                <a:uLnTx/>
                <a:uFillTx/>
                <a:latin typeface="Calibri"/>
                <a:cs typeface="Calibri"/>
                <a:sym typeface="Calibri"/>
              </a:rPr>
              <a:t>Enhance PWD’s autonomy and proactiveness in disaster risk response through training.</a:t>
            </a:r>
            <a:endParaRPr kumimoji="0" lang="vi-VN" sz="1800" b="0" i="0" u="none" strike="noStrike" kern="0" cap="none" spc="0" normalizeH="0" baseline="0" noProof="0" dirty="0">
              <a:ln>
                <a:noFill/>
              </a:ln>
              <a:solidFill>
                <a:srgbClr val="131313"/>
              </a:solidFill>
              <a:effectLst/>
              <a:uLnTx/>
              <a:uFillTx/>
              <a:latin typeface="Calibri"/>
              <a:cs typeface="Calibri"/>
              <a:sym typeface="Calibri"/>
            </a:endParaRPr>
          </a:p>
        </p:txBody>
      </p:sp>
      <p:sp>
        <p:nvSpPr>
          <p:cNvPr id="25" name="Arrow: Right 24">
            <a:extLst>
              <a:ext uri="{FF2B5EF4-FFF2-40B4-BE49-F238E27FC236}">
                <a16:creationId xmlns:a16="http://schemas.microsoft.com/office/drawing/2014/main" id="{97749863-9348-4777-0D39-045BB78E8FD6}"/>
              </a:ext>
              <a:ext uri="{C183D7F6-B498-43B3-948B-1728B52AA6E4}">
                <adec:decorative xmlns:adec="http://schemas.microsoft.com/office/drawing/2017/decorative" val="1"/>
              </a:ext>
            </a:extLst>
          </p:cNvPr>
          <p:cNvSpPr/>
          <p:nvPr/>
        </p:nvSpPr>
        <p:spPr>
          <a:xfrm>
            <a:off x="4778086" y="5022784"/>
            <a:ext cx="651281" cy="665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Rounded Corners 1055">
            <a:extLst>
              <a:ext uri="{FF2B5EF4-FFF2-40B4-BE49-F238E27FC236}">
                <a16:creationId xmlns:a16="http://schemas.microsoft.com/office/drawing/2014/main" id="{08855830-5245-0D14-3997-463A1B93E152}"/>
              </a:ext>
            </a:extLst>
          </p:cNvPr>
          <p:cNvSpPr/>
          <p:nvPr/>
        </p:nvSpPr>
        <p:spPr>
          <a:xfrm>
            <a:off x="9687912" y="2992936"/>
            <a:ext cx="2104233" cy="23150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Suggested research topics: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Role of OPDs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D</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iscrimination</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kern="0"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4687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47"/>
          <p:cNvSpPr txBox="1">
            <a:spLocks noGrp="1"/>
          </p:cNvSpPr>
          <p:nvPr>
            <p:ph type="title"/>
          </p:nvPr>
        </p:nvSpPr>
        <p:spPr>
          <a:xfrm>
            <a:off x="2638400" y="2608258"/>
            <a:ext cx="6876288" cy="640080"/>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F08F02"/>
              </a:buClr>
              <a:buSzPts val="2800"/>
              <a:buFont typeface="Quattrocento Sans"/>
              <a:buNone/>
            </a:pPr>
            <a:r>
              <a:rPr lang="en-GB" sz="2800" b="1" dirty="0">
                <a:solidFill>
                  <a:srgbClr val="F08F02"/>
                </a:solidFill>
                <a:latin typeface="Calibri"/>
                <a:ea typeface="Calibri"/>
                <a:cs typeface="Calibri"/>
                <a:sym typeface="Calibri"/>
              </a:rPr>
              <a:t>THANK YOU!</a:t>
            </a:r>
            <a:endParaRPr dirty="0">
              <a:latin typeface="Calibri"/>
              <a:ea typeface="Calibri"/>
              <a:cs typeface="Calibri"/>
              <a:sym typeface="Calibri"/>
            </a:endParaRPr>
          </a:p>
        </p:txBody>
      </p:sp>
      <p:sp>
        <p:nvSpPr>
          <p:cNvPr id="1225" name="Google Shape;1225;p47">
            <a:extLst>
              <a:ext uri="{C183D7F6-B498-43B3-948B-1728B52AA6E4}">
                <adec:decorative xmlns:adec="http://schemas.microsoft.com/office/drawing/2017/decorative" val="1"/>
              </a:ext>
            </a:extLst>
          </p:cNvPr>
          <p:cNvSpPr/>
          <p:nvPr/>
        </p:nvSpPr>
        <p:spPr>
          <a:xfrm>
            <a:off x="-136187" y="3429000"/>
            <a:ext cx="12957241" cy="1918504"/>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228" name="Google Shape;1228;p47" descr="Logo of Australian Aid"/>
          <p:cNvPicPr preferRelativeResize="0"/>
          <p:nvPr/>
        </p:nvPicPr>
        <p:blipFill rotWithShape="1">
          <a:blip r:embed="rId3">
            <a:alphaModFix/>
          </a:blip>
          <a:srcRect/>
          <a:stretch/>
        </p:blipFill>
        <p:spPr>
          <a:xfrm>
            <a:off x="1763079" y="3950260"/>
            <a:ext cx="2288345" cy="773122"/>
          </a:xfrm>
          <a:prstGeom prst="rect">
            <a:avLst/>
          </a:prstGeom>
          <a:noFill/>
          <a:ln>
            <a:noFill/>
          </a:ln>
        </p:spPr>
      </p:pic>
      <p:pic>
        <p:nvPicPr>
          <p:cNvPr id="1226" name="Google Shape;1226;p47" descr="Mekong Development Research Institute logo"/>
          <p:cNvPicPr preferRelativeResize="0"/>
          <p:nvPr/>
        </p:nvPicPr>
        <p:blipFill rotWithShape="1">
          <a:blip r:embed="rId4">
            <a:alphaModFix/>
          </a:blip>
          <a:srcRect/>
          <a:stretch/>
        </p:blipFill>
        <p:spPr>
          <a:xfrm>
            <a:off x="4900118" y="3717772"/>
            <a:ext cx="2637693" cy="1157237"/>
          </a:xfrm>
          <a:prstGeom prst="rect">
            <a:avLst/>
          </a:prstGeom>
          <a:noFill/>
          <a:ln>
            <a:noFill/>
          </a:ln>
        </p:spPr>
      </p:pic>
      <p:pic>
        <p:nvPicPr>
          <p:cNvPr id="1227" name="Google Shape;1227;p47" descr="United Nations Development Programme (UNDP) logo"/>
          <p:cNvPicPr preferRelativeResize="0"/>
          <p:nvPr/>
        </p:nvPicPr>
        <p:blipFill rotWithShape="1">
          <a:blip r:embed="rId5">
            <a:alphaModFix/>
          </a:blip>
          <a:srcRect/>
          <a:stretch/>
        </p:blipFill>
        <p:spPr>
          <a:xfrm>
            <a:off x="8524714" y="3248338"/>
            <a:ext cx="1257654" cy="19771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7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4</a:t>
            </a:fld>
            <a:endParaRPr sz="1200" b="0" i="0" u="none" strike="noStrike" cap="none">
              <a:solidFill>
                <a:schemeClr val="lt1"/>
              </a:solidFill>
              <a:latin typeface="Quattrocento Sans"/>
              <a:ea typeface="Quattrocento Sans"/>
              <a:cs typeface="Quattrocento Sans"/>
              <a:sym typeface="Quattrocento Sans"/>
            </a:endParaRPr>
          </a:p>
        </p:txBody>
      </p:sp>
      <p:sp>
        <p:nvSpPr>
          <p:cNvPr id="367" name="Decoration">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368" name="Slide title" descr="INTRODUCTION&#10;"/>
          <p:cNvSpPr txBox="1">
            <a:spLocks/>
          </p:cNvSpPr>
          <p:nvPr/>
        </p:nvSpPr>
        <p:spPr>
          <a:xfrm>
            <a:off x="613063" y="328180"/>
            <a:ext cx="8226135"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INTRODUCTION</a:t>
            </a:r>
            <a:endParaRPr kumimoji="0" lang="en-GB"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374" name="Sub-heading" descr="RESEARCH DESIGN"/>
          <p:cNvSpPr txBox="1">
            <a:spLocks noGrp="1"/>
          </p:cNvSpPr>
          <p:nvPr>
            <p:ph type="title"/>
          </p:nvPr>
        </p:nvSpPr>
        <p:spPr>
          <a:xfrm>
            <a:off x="545521" y="1227979"/>
            <a:ext cx="8305797"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
                <a:srgbClr val="4E617A"/>
              </a:buClr>
              <a:buSzPts val="1600"/>
              <a:buFont typeface="Quattrocento Sans"/>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RESEARCH DESIGN</a:t>
            </a: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 name="Diagram area" descr="The quantitative survey component provides data for statistical figures on the current status and records of outstanding issues/topics. Thereby, typical cases for qualitative interviews were selected. Typical cases obtained from qualitative interviews were used to illustrate emerging themes/issues.">
            <a:extLst>
              <a:ext uri="{FF2B5EF4-FFF2-40B4-BE49-F238E27FC236}">
                <a16:creationId xmlns:a16="http://schemas.microsoft.com/office/drawing/2014/main" id="{8B179C00-035B-6F5C-DC2C-C1EB8BB57A45}"/>
              </a:ext>
            </a:extLst>
          </p:cNvPr>
          <p:cNvGrpSpPr/>
          <p:nvPr/>
        </p:nvGrpSpPr>
        <p:grpSpPr>
          <a:xfrm>
            <a:off x="613063" y="2426967"/>
            <a:ext cx="6361610" cy="3402122"/>
            <a:chOff x="738253" y="2309843"/>
            <a:chExt cx="12353497" cy="3122962"/>
          </a:xfrm>
        </p:grpSpPr>
        <p:sp>
          <p:nvSpPr>
            <p:cNvPr id="375" name="Zigzag arrow text">
              <a:extLst>
                <a:ext uri="{C183D7F6-B498-43B3-948B-1728B52AA6E4}">
                  <adec:decorative xmlns:adec="http://schemas.microsoft.com/office/drawing/2017/decorative" val="1"/>
                </a:ext>
              </a:extLst>
            </p:cNvPr>
            <p:cNvSpPr txBox="1"/>
            <p:nvPr/>
          </p:nvSpPr>
          <p:spPr>
            <a:xfrm>
              <a:off x="4449407" y="4884728"/>
              <a:ext cx="6218439" cy="54807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600" i="1" dirty="0">
                  <a:solidFill>
                    <a:srgbClr val="076B51"/>
                  </a:solidFill>
                  <a:latin typeface="Calibri"/>
                  <a:ea typeface="Calibri"/>
                  <a:cs typeface="Calibri"/>
                  <a:sym typeface="Calibri"/>
                </a:rPr>
                <a:t>Representative cases for key themes/issues</a:t>
              </a:r>
              <a:endParaRPr lang="en-US" sz="1600" b="0" i="1" u="none" strike="noStrike" cap="none" dirty="0">
                <a:solidFill>
                  <a:srgbClr val="076B51"/>
                </a:solidFill>
                <a:latin typeface="Calibri"/>
                <a:ea typeface="Calibri"/>
                <a:cs typeface="Calibri"/>
                <a:sym typeface="Calibri"/>
              </a:endParaRPr>
            </a:p>
          </p:txBody>
        </p:sp>
        <p:cxnSp>
          <p:nvCxnSpPr>
            <p:cNvPr id="365" name="Zigzag arrow">
              <a:extLst>
                <a:ext uri="{C183D7F6-B498-43B3-948B-1728B52AA6E4}">
                  <adec:decorative xmlns:adec="http://schemas.microsoft.com/office/drawing/2017/decorative" val="1"/>
                </a:ext>
              </a:extLst>
            </p:cNvPr>
            <p:cNvCxnSpPr>
              <a:cxnSpLocks/>
            </p:cNvCxnSpPr>
            <p:nvPr/>
          </p:nvCxnSpPr>
          <p:spPr>
            <a:xfrm rot="10800000" flipH="1">
              <a:off x="4344145" y="3439790"/>
              <a:ext cx="6323701" cy="1283100"/>
            </a:xfrm>
            <a:prstGeom prst="bentConnector3">
              <a:avLst>
                <a:gd name="adj1" fmla="val 100098"/>
              </a:avLst>
            </a:prstGeom>
            <a:noFill/>
            <a:ln w="57150" cap="flat" cmpd="sng">
              <a:solidFill>
                <a:srgbClr val="076B51"/>
              </a:solidFill>
              <a:prstDash val="solid"/>
              <a:miter lim="800000"/>
              <a:headEnd type="none" w="sm" len="sm"/>
              <a:tailEnd type="triangle" w="med" len="med"/>
            </a:ln>
          </p:spPr>
        </p:cxnSp>
        <p:sp>
          <p:nvSpPr>
            <p:cNvPr id="371" name="Quali">
              <a:extLst>
                <a:ext uri="{C183D7F6-B498-43B3-948B-1728B52AA6E4}">
                  <adec:decorative xmlns:adec="http://schemas.microsoft.com/office/drawing/2017/decorative" val="1"/>
                </a:ext>
              </a:extLst>
            </p:cNvPr>
            <p:cNvSpPr/>
            <p:nvPr/>
          </p:nvSpPr>
          <p:spPr>
            <a:xfrm>
              <a:off x="738253" y="4290323"/>
              <a:ext cx="3429034" cy="696676"/>
            </a:xfrm>
            <a:prstGeom prst="roundRect">
              <a:avLst>
                <a:gd name="adj" fmla="val 16667"/>
              </a:avLst>
            </a:prstGeom>
            <a:solidFill>
              <a:srgbClr val="076B51"/>
            </a:solidFill>
            <a:ln w="12700" cap="flat" cmpd="sng">
              <a:solidFill>
                <a:srgbClr val="5482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r>
                <a:rPr lang="en-GB" sz="1800" b="1" i="0" u="none" strike="noStrike" cap="none" dirty="0">
                  <a:solidFill>
                    <a:srgbClr val="FFFFFF"/>
                  </a:solidFill>
                  <a:latin typeface="Calibri"/>
                  <a:ea typeface="Calibri"/>
                  <a:cs typeface="Calibri"/>
                  <a:sym typeface="Calibri"/>
                </a:rPr>
                <a:t>QUALITATIVE</a:t>
              </a:r>
            </a:p>
            <a:p>
              <a:pPr marL="0" marR="0" lvl="0" indent="0" algn="ctr" rtl="0">
                <a:lnSpc>
                  <a:spcPct val="100000"/>
                </a:lnSpc>
                <a:spcBef>
                  <a:spcPts val="0"/>
                </a:spcBef>
                <a:spcAft>
                  <a:spcPts val="0"/>
                </a:spcAft>
                <a:buClr>
                  <a:srgbClr val="FFFFFF"/>
                </a:buClr>
                <a:buSzPts val="2200"/>
                <a:buFont typeface="Calibri"/>
                <a:buNone/>
              </a:pPr>
              <a:r>
                <a:rPr lang="en-GB" sz="1800" b="1" dirty="0">
                  <a:solidFill>
                    <a:srgbClr val="FFFFFF"/>
                  </a:solidFill>
                  <a:latin typeface="Calibri"/>
                  <a:ea typeface="Calibri"/>
                  <a:cs typeface="Calibri"/>
                  <a:sym typeface="Calibri"/>
                </a:rPr>
                <a:t>INTERVIEWS</a:t>
              </a:r>
              <a:endParaRPr lang="en-GB" sz="1100" b="0" i="0" u="none" strike="noStrike" cap="none" dirty="0">
                <a:solidFill>
                  <a:srgbClr val="000000"/>
                </a:solidFill>
                <a:latin typeface="Arial"/>
                <a:ea typeface="Arial"/>
                <a:cs typeface="Arial"/>
                <a:sym typeface="Arial"/>
              </a:endParaRPr>
            </a:p>
          </p:txBody>
        </p:sp>
        <p:sp>
          <p:nvSpPr>
            <p:cNvPr id="372" name="Dotted arrow text">
              <a:extLst>
                <a:ext uri="{C183D7F6-B498-43B3-948B-1728B52AA6E4}">
                  <adec:decorative xmlns:adec="http://schemas.microsoft.com/office/drawing/2017/decorative" val="1"/>
                </a:ext>
              </a:extLst>
            </p:cNvPr>
            <p:cNvSpPr txBox="1"/>
            <p:nvPr/>
          </p:nvSpPr>
          <p:spPr>
            <a:xfrm>
              <a:off x="4962901" y="3705850"/>
              <a:ext cx="5403332" cy="7788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1313"/>
                </a:buClr>
                <a:buSzPts val="1800"/>
                <a:buFont typeface="Calibri"/>
                <a:buNone/>
              </a:pPr>
              <a:r>
                <a:rPr lang="en-US" sz="1600" b="0" i="1" u="none" strike="noStrike" cap="none" dirty="0">
                  <a:solidFill>
                    <a:srgbClr val="131313"/>
                  </a:solidFill>
                  <a:latin typeface="Calibri"/>
                  <a:ea typeface="Calibri"/>
                  <a:cs typeface="Calibri"/>
                  <a:sym typeface="Calibri"/>
                </a:rPr>
                <a:t>Select story-telling cases for key themes/issues from the quantitative data </a:t>
              </a:r>
            </a:p>
          </p:txBody>
        </p:sp>
        <p:cxnSp>
          <p:nvCxnSpPr>
            <p:cNvPr id="366" name="Dotted arrow">
              <a:extLst>
                <a:ext uri="{C183D7F6-B498-43B3-948B-1728B52AA6E4}">
                  <adec:decorative xmlns:adec="http://schemas.microsoft.com/office/drawing/2017/decorative" val="1"/>
                </a:ext>
              </a:extLst>
            </p:cNvPr>
            <p:cNvCxnSpPr/>
            <p:nvPr/>
          </p:nvCxnSpPr>
          <p:spPr>
            <a:xfrm flipH="1">
              <a:off x="4556020" y="3720534"/>
              <a:ext cx="5508599" cy="830400"/>
            </a:xfrm>
            <a:prstGeom prst="bentConnector3">
              <a:avLst>
                <a:gd name="adj1" fmla="val -637"/>
              </a:avLst>
            </a:prstGeom>
            <a:noFill/>
            <a:ln w="57150" cap="flat" cmpd="sng">
              <a:solidFill>
                <a:srgbClr val="343D5A"/>
              </a:solidFill>
              <a:prstDash val="dash"/>
              <a:miter lim="800000"/>
              <a:headEnd type="none" w="sm" len="sm"/>
              <a:tailEnd type="triangle" w="med" len="med"/>
            </a:ln>
          </p:spPr>
        </p:cxnSp>
        <p:sp>
          <p:nvSpPr>
            <p:cNvPr id="370" name="Output">
              <a:extLst>
                <a:ext uri="{C183D7F6-B498-43B3-948B-1728B52AA6E4}">
                  <adec:decorative xmlns:adec="http://schemas.microsoft.com/office/drawing/2017/decorative" val="1"/>
                </a:ext>
              </a:extLst>
            </p:cNvPr>
            <p:cNvSpPr/>
            <p:nvPr/>
          </p:nvSpPr>
          <p:spPr>
            <a:xfrm>
              <a:off x="8243942" y="2309843"/>
              <a:ext cx="4847808" cy="943337"/>
            </a:xfrm>
            <a:prstGeom prst="rect">
              <a:avLst/>
            </a:prstGeom>
            <a:solidFill>
              <a:srgbClr val="343D5A"/>
            </a:solidFill>
            <a:ln w="19050" cap="flat" cmpd="sng">
              <a:solidFill>
                <a:srgbClr val="343D5A"/>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FFFFFF"/>
                </a:buClr>
                <a:buSzPts val="2000"/>
                <a:buFont typeface="Courier New"/>
                <a:buChar char="o"/>
              </a:pPr>
              <a:r>
                <a:rPr lang="en-US" sz="1600" b="1" dirty="0">
                  <a:solidFill>
                    <a:srgbClr val="FFFFFF"/>
                  </a:solidFill>
                  <a:latin typeface="Calibri"/>
                  <a:ea typeface="Calibri"/>
                  <a:cs typeface="Calibri"/>
                  <a:sym typeface="Calibri"/>
                </a:rPr>
                <a:t>ANALYZE DATA</a:t>
              </a:r>
              <a:endParaRPr lang="en-US" sz="11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FFFFFF"/>
                </a:buClr>
                <a:buSzPts val="2000"/>
                <a:buFont typeface="Courier New"/>
                <a:buChar char="o"/>
              </a:pPr>
              <a:r>
                <a:rPr lang="en-US" sz="1600" b="1" i="0" u="none" strike="noStrike" cap="none" dirty="0">
                  <a:solidFill>
                    <a:srgbClr val="FFFFFF"/>
                  </a:solidFill>
                  <a:latin typeface="Calibri"/>
                  <a:ea typeface="Calibri"/>
                  <a:cs typeface="Calibri"/>
                  <a:sym typeface="Calibri"/>
                </a:rPr>
                <a:t>REPORT KEY THEMES/ISSUES</a:t>
              </a:r>
              <a:endParaRPr lang="en-US" sz="1100" b="0" i="0" u="none" strike="noStrike" cap="none" dirty="0">
                <a:solidFill>
                  <a:srgbClr val="000000"/>
                </a:solidFill>
                <a:latin typeface="Arial"/>
                <a:ea typeface="Arial"/>
                <a:cs typeface="Arial"/>
                <a:sym typeface="Arial"/>
              </a:endParaRPr>
            </a:p>
          </p:txBody>
        </p:sp>
        <p:cxnSp>
          <p:nvCxnSpPr>
            <p:cNvPr id="373" name="Straight arrow">
              <a:extLst>
                <a:ext uri="{C183D7F6-B498-43B3-948B-1728B52AA6E4}">
                  <adec:decorative xmlns:adec="http://schemas.microsoft.com/office/drawing/2017/decorative" val="1"/>
                </a:ext>
              </a:extLst>
            </p:cNvPr>
            <p:cNvCxnSpPr>
              <a:cxnSpLocks/>
            </p:cNvCxnSpPr>
            <p:nvPr/>
          </p:nvCxnSpPr>
          <p:spPr>
            <a:xfrm>
              <a:off x="4370726" y="2733468"/>
              <a:ext cx="3513331" cy="0"/>
            </a:xfrm>
            <a:prstGeom prst="straightConnector1">
              <a:avLst/>
            </a:prstGeom>
            <a:noFill/>
            <a:ln w="57150" cap="flat" cmpd="sng">
              <a:solidFill>
                <a:srgbClr val="076B51"/>
              </a:solidFill>
              <a:prstDash val="solid"/>
              <a:miter lim="800000"/>
              <a:headEnd type="none" w="sm" len="sm"/>
              <a:tailEnd type="triangle" w="med" len="med"/>
            </a:ln>
          </p:spPr>
        </p:cxnSp>
        <p:sp>
          <p:nvSpPr>
            <p:cNvPr id="369" name="Quanti">
              <a:extLst>
                <a:ext uri="{C183D7F6-B498-43B3-948B-1728B52AA6E4}">
                  <adec:decorative xmlns:adec="http://schemas.microsoft.com/office/drawing/2017/decorative" val="1"/>
                </a:ext>
              </a:extLst>
            </p:cNvPr>
            <p:cNvSpPr/>
            <p:nvPr/>
          </p:nvSpPr>
          <p:spPr>
            <a:xfrm>
              <a:off x="738255" y="2391484"/>
              <a:ext cx="3429034" cy="697517"/>
            </a:xfrm>
            <a:prstGeom prst="roundRect">
              <a:avLst>
                <a:gd name="adj" fmla="val 16667"/>
              </a:avLst>
            </a:prstGeom>
            <a:solidFill>
              <a:srgbClr val="076B5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r>
                <a:rPr lang="en-GB" sz="1800" b="1" i="0" u="none" strike="noStrike" cap="none" dirty="0">
                  <a:solidFill>
                    <a:srgbClr val="FFFFFF"/>
                  </a:solidFill>
                  <a:latin typeface="Calibri"/>
                  <a:ea typeface="Calibri"/>
                  <a:cs typeface="Calibri"/>
                  <a:sym typeface="Calibri"/>
                </a:rPr>
                <a:t>QUANTITATIVE SURVEY</a:t>
              </a:r>
              <a:endParaRPr sz="1100" b="0" i="0" u="none" strike="noStrike" cap="none" dirty="0">
                <a:solidFill>
                  <a:srgbClr val="000000"/>
                </a:solidFill>
                <a:latin typeface="Arial"/>
                <a:ea typeface="Arial"/>
                <a:cs typeface="Arial"/>
                <a:sym typeface="Arial"/>
              </a:endParaRPr>
            </a:p>
          </p:txBody>
        </p:sp>
      </p:grpSp>
      <p:pic>
        <p:nvPicPr>
          <p:cNvPr id="3" name="Picture 1" descr="Photo of a woman interviewing a man in a living room. The photo was taken from behind the interviewee, showing only half of his face.">
            <a:extLst>
              <a:ext uri="{FF2B5EF4-FFF2-40B4-BE49-F238E27FC236}">
                <a16:creationId xmlns:a16="http://schemas.microsoft.com/office/drawing/2014/main" id="{65811DBE-AFE4-DA2F-4195-5C1561477978}"/>
              </a:ext>
            </a:extLst>
          </p:cNvPr>
          <p:cNvPicPr>
            <a:picLocks noChangeAspect="1"/>
          </p:cNvPicPr>
          <p:nvPr/>
        </p:nvPicPr>
        <p:blipFill rotWithShape="1">
          <a:blip r:embed="rId3"/>
          <a:srcRect t="11953" b="8562"/>
          <a:stretch/>
        </p:blipFill>
        <p:spPr>
          <a:xfrm>
            <a:off x="7618967" y="1630017"/>
            <a:ext cx="3601252" cy="2146853"/>
          </a:xfrm>
          <a:prstGeom prst="rect">
            <a:avLst/>
          </a:prstGeom>
        </p:spPr>
      </p:pic>
      <p:pic>
        <p:nvPicPr>
          <p:cNvPr id="4" name="Picture 2" descr="A photo of a woman interviewing another woman in a classroom or hall. The photo was taken from behind the interviewee, showing only half of her face.">
            <a:extLst>
              <a:ext uri="{FF2B5EF4-FFF2-40B4-BE49-F238E27FC236}">
                <a16:creationId xmlns:a16="http://schemas.microsoft.com/office/drawing/2014/main" id="{C8ABBE89-A868-7EA5-5601-C7CB164C7DAE}"/>
              </a:ext>
            </a:extLst>
          </p:cNvPr>
          <p:cNvPicPr>
            <a:picLocks noChangeAspect="1"/>
          </p:cNvPicPr>
          <p:nvPr/>
        </p:nvPicPr>
        <p:blipFill rotWithShape="1">
          <a:blip r:embed="rId4"/>
          <a:srcRect b="20515"/>
          <a:stretch/>
        </p:blipFill>
        <p:spPr>
          <a:xfrm flipH="1">
            <a:off x="7618966" y="4008121"/>
            <a:ext cx="3601254" cy="2146854"/>
          </a:xfrm>
          <a:prstGeom prst="rect">
            <a:avLst/>
          </a:prstGeom>
        </p:spPr>
      </p:pic>
    </p:spTree>
    <p:extLst>
      <p:ext uri="{BB962C8B-B14F-4D97-AF65-F5344CB8AC3E}">
        <p14:creationId xmlns:p14="http://schemas.microsoft.com/office/powerpoint/2010/main" val="17255555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90"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5</a:t>
            </a:fld>
            <a:endParaRPr sz="1200" b="0" i="0" u="none" strike="noStrike" cap="none">
              <a:solidFill>
                <a:schemeClr val="lt1"/>
              </a:solidFill>
              <a:latin typeface="Quattrocento Sans"/>
              <a:ea typeface="Quattrocento Sans"/>
              <a:cs typeface="Quattrocento Sans"/>
              <a:sym typeface="Quattrocento Sans"/>
            </a:endParaRPr>
          </a:p>
        </p:txBody>
      </p:sp>
      <p:sp>
        <p:nvSpPr>
          <p:cNvPr id="382" name="Decoration">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383" name="Slide title" descr="INTRODUCTION&#10;">
            <a:extLst>
              <a:ext uri="{C183D7F6-B498-43B3-948B-1728B52AA6E4}">
                <adec:decorative xmlns:adec="http://schemas.microsoft.com/office/drawing/2017/decorative" val="0"/>
              </a:ext>
            </a:extLst>
          </p:cNvPr>
          <p:cNvSpPr/>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4E617A"/>
              </a:buClr>
              <a:buSzPts val="2800"/>
              <a:buFont typeface="Calibri"/>
              <a:buNone/>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INTRODUCTION</a:t>
            </a:r>
            <a:endParaRPr sz="1200" b="0" i="0" u="none" strike="noStrike" cap="none" dirty="0">
              <a:solidFill>
                <a:srgbClr val="000000"/>
              </a:solidFill>
              <a:latin typeface="Arial"/>
              <a:ea typeface="Arial"/>
              <a:cs typeface="Arial"/>
              <a:sym typeface="Arial"/>
            </a:endParaRPr>
          </a:p>
        </p:txBody>
      </p:sp>
      <p:sp>
        <p:nvSpPr>
          <p:cNvPr id="384" name="Sub-heading" descr="QUANTITATIVE SAMPLING METHOD"/>
          <p:cNvSpPr txBox="1">
            <a:spLocks noGrp="1"/>
          </p:cNvSpPr>
          <p:nvPr>
            <p:ph type="title"/>
          </p:nvPr>
        </p:nvSpPr>
        <p:spPr>
          <a:xfrm>
            <a:off x="545521" y="1220546"/>
            <a:ext cx="8305797"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Arial"/>
              <a:buNone/>
            </a:pPr>
            <a:r>
              <a:rPr lang="vi-VN" sz="1800" b="1" i="0" u="none" strike="noStrike" cap="none" dirty="0">
                <a:solidFill>
                  <a:srgbClr val="4E617A"/>
                </a:solidFill>
                <a:latin typeface="Calibri"/>
                <a:ea typeface="Calibri"/>
                <a:cs typeface="Calibri"/>
                <a:sym typeface="Calibri"/>
              </a:rPr>
              <a:t>QUANTITATIVE SAMPLING METHOD</a:t>
            </a:r>
            <a:endParaRPr dirty="0"/>
          </a:p>
        </p:txBody>
      </p:sp>
      <p:graphicFrame>
        <p:nvGraphicFramePr>
          <p:cNvPr id="385" name="Box 1" descr="Sample list&#10;Original sample list includes 33,889 PWDs&#10;Compiled by UNDP from local sources and the 2022 pilot assessment"/>
          <p:cNvGraphicFramePr/>
          <p:nvPr>
            <p:extLst>
              <p:ext uri="{D42A27DB-BD31-4B8C-83A1-F6EECF244321}">
                <p14:modId xmlns:p14="http://schemas.microsoft.com/office/powerpoint/2010/main" val="2841275701"/>
              </p:ext>
            </p:extLst>
          </p:nvPr>
        </p:nvGraphicFramePr>
        <p:xfrm>
          <a:off x="611259" y="2280819"/>
          <a:ext cx="2084832" cy="3873775"/>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718600">
                <a:tc>
                  <a:txBody>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lang="en-US"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Sample list</a:t>
                      </a:r>
                    </a:p>
                  </a:txBody>
                  <a:tcPr marL="91450" marR="91450" marT="45725" marB="45725" anchor="ctr">
                    <a:solidFill>
                      <a:schemeClr val="accent1"/>
                    </a:solidFill>
                  </a:tcPr>
                </a:tc>
                <a:extLst>
                  <a:ext uri="{0D108BD9-81ED-4DB2-BD59-A6C34878D82A}">
                    <a16:rowId xmlns:a16="http://schemas.microsoft.com/office/drawing/2014/main" val="10000"/>
                  </a:ext>
                </a:extLst>
              </a:tr>
              <a:tr h="3155175">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en-US" sz="1600" b="0" u="none" strike="noStrike" cap="none" dirty="0">
                          <a:latin typeface="Calibri" panose="020F0502020204030204" pitchFamily="34" charset="0"/>
                          <a:ea typeface="Calibri" panose="020F0502020204030204" pitchFamily="34" charset="0"/>
                          <a:cs typeface="Calibri" panose="020F0502020204030204" pitchFamily="34" charset="0"/>
                          <a:sym typeface="Calibri"/>
                        </a:rPr>
                        <a:t>Original sample list includes </a:t>
                      </a:r>
                      <a:r>
                        <a:rPr lang="en-US" sz="1800" b="1" u="none" strike="noStrike" cap="none" dirty="0">
                          <a:latin typeface="Calibri" panose="020F0502020204030204" pitchFamily="34" charset="0"/>
                          <a:ea typeface="Calibri" panose="020F0502020204030204" pitchFamily="34" charset="0"/>
                          <a:cs typeface="Calibri" panose="020F0502020204030204" pitchFamily="34" charset="0"/>
                          <a:sym typeface="Calibri"/>
                        </a:rPr>
                        <a:t>33,889 PWDs</a:t>
                      </a:r>
                      <a:endParaRPr lang="vi-VN" sz="1600" b="1"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just" rtl="0">
                        <a:lnSpc>
                          <a:spcPct val="100000"/>
                        </a:lnSpc>
                        <a:spcBef>
                          <a:spcPts val="0"/>
                        </a:spcBef>
                        <a:spcAft>
                          <a:spcPts val="0"/>
                        </a:spcAft>
                        <a:buClr>
                          <a:schemeClr val="dk1"/>
                        </a:buClr>
                        <a:buSzPts val="1600"/>
                        <a:buFont typeface="Courier New"/>
                        <a:buChar char="o"/>
                      </a:pPr>
                      <a:r>
                        <a:rPr lang="en-US" sz="1600" b="0" u="none" strike="noStrike" cap="none" dirty="0">
                          <a:latin typeface="Calibri" panose="020F0502020204030204" pitchFamily="34" charset="0"/>
                          <a:ea typeface="Calibri" panose="020F0502020204030204" pitchFamily="34" charset="0"/>
                          <a:cs typeface="Calibri" panose="020F0502020204030204" pitchFamily="34" charset="0"/>
                        </a:rPr>
                        <a:t>Compiled by </a:t>
                      </a:r>
                      <a:r>
                        <a:rPr lang="vi-VN" sz="1600" b="0" u="none" strike="noStrike" cap="none" dirty="0">
                          <a:latin typeface="Calibri" panose="020F0502020204030204" pitchFamily="34" charset="0"/>
                          <a:ea typeface="Calibri" panose="020F0502020204030204" pitchFamily="34" charset="0"/>
                          <a:cs typeface="Calibri" panose="020F0502020204030204" pitchFamily="34" charset="0"/>
                        </a:rPr>
                        <a:t>UNDP</a:t>
                      </a:r>
                      <a:r>
                        <a:rPr lang="en-US" sz="1600" b="0" u="none" strike="noStrike" cap="none" dirty="0">
                          <a:latin typeface="Calibri" panose="020F0502020204030204" pitchFamily="34" charset="0"/>
                          <a:ea typeface="Calibri" panose="020F0502020204030204" pitchFamily="34" charset="0"/>
                          <a:cs typeface="Calibri" panose="020F0502020204030204" pitchFamily="34" charset="0"/>
                        </a:rPr>
                        <a:t> from local sources and</a:t>
                      </a:r>
                      <a:r>
                        <a:rPr lang="vi-VN" sz="1600" b="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1600" b="0" u="none" strike="noStrike" cap="none" dirty="0">
                          <a:latin typeface="Calibri" panose="020F0502020204030204" pitchFamily="34" charset="0"/>
                          <a:ea typeface="Calibri" panose="020F0502020204030204" pitchFamily="34" charset="0"/>
                          <a:cs typeface="Calibri" panose="020F0502020204030204" pitchFamily="34" charset="0"/>
                        </a:rPr>
                        <a:t>the 2022 pilot assessment</a:t>
                      </a:r>
                      <a:endParaRPr lang="vi-VN" sz="1600" b="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 name="Box 2" descr="Province selection&#10;Select 6 regions&#10;Select 3 provinces from each region&#10;Method: probability proportional to size &#10;Data: 2019 Population and Housing Census&#10;Total sample size: 6,975">
            <a:extLst>
              <a:ext uri="{FF2B5EF4-FFF2-40B4-BE49-F238E27FC236}">
                <a16:creationId xmlns:a16="http://schemas.microsoft.com/office/drawing/2014/main" id="{46916636-ECA5-F5E6-85A3-6A7A4BBE678D}"/>
              </a:ext>
            </a:extLst>
          </p:cNvPr>
          <p:cNvGraphicFramePr/>
          <p:nvPr>
            <p:extLst>
              <p:ext uri="{D42A27DB-BD31-4B8C-83A1-F6EECF244321}">
                <p14:modId xmlns:p14="http://schemas.microsoft.com/office/powerpoint/2010/main" val="4115595790"/>
              </p:ext>
            </p:extLst>
          </p:nvPr>
        </p:nvGraphicFramePr>
        <p:xfrm>
          <a:off x="3612671" y="2267599"/>
          <a:ext cx="2084832" cy="3877056"/>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718487">
                <a:tc>
                  <a:txBody>
                    <a:bodyPr/>
                    <a:lstStyle/>
                    <a:p>
                      <a:pPr marL="0" marR="0" lvl="0" indent="0" algn="ctr" rtl="0">
                        <a:lnSpc>
                          <a:spcPct val="100000"/>
                        </a:lnSpc>
                        <a:spcBef>
                          <a:spcPts val="0"/>
                        </a:spcBef>
                        <a:spcAft>
                          <a:spcPts val="0"/>
                        </a:spcAft>
                        <a:buClr>
                          <a:srgbClr val="000000"/>
                        </a:buClr>
                        <a:buSzPts val="2000"/>
                        <a:buFont typeface="Arial"/>
                        <a:buNone/>
                      </a:pPr>
                      <a:r>
                        <a:rPr lang="vi-VN"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Province selection</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158569">
                <a:tc>
                  <a:txBody>
                    <a:bodyPr/>
                    <a:lstStyle/>
                    <a:p>
                      <a:pPr marL="285750" marR="0" lvl="0" indent="-285750" algn="l"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Select 6 regions</a:t>
                      </a:r>
                    </a:p>
                    <a:p>
                      <a:pPr marL="285750" marR="0" lvl="0" indent="-285750" algn="l" defTabSz="914400" rtl="0" eaLnBrk="1" fontAlgn="auto" latinLnBrk="0" hangingPunct="1">
                        <a:lnSpc>
                          <a:spcPct val="100000"/>
                        </a:lnSpc>
                        <a:spcBef>
                          <a:spcPts val="0"/>
                        </a:spcBef>
                        <a:spcAft>
                          <a:spcPts val="0"/>
                        </a:spcAft>
                        <a:buClr>
                          <a:schemeClr val="dk1"/>
                        </a:buClr>
                        <a:buSzPts val="1600"/>
                        <a:buFont typeface="Courier New"/>
                        <a:buChar char="o"/>
                        <a:tabLst/>
                        <a:defRPr/>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Select 3 provinces from each region</a:t>
                      </a:r>
                    </a:p>
                    <a:p>
                      <a:pPr marL="285750" marR="0" lvl="0" indent="-285750" algn="l"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Method</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probability proportional to size </a:t>
                      </a:r>
                      <a:endParaRPr lang="vi-VN"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Data: 2019 Population and Housing Census</a:t>
                      </a:r>
                    </a:p>
                    <a:p>
                      <a:pPr marL="285750" marR="0" lvl="0" indent="-285750" algn="l" defTabSz="914400" rtl="0" eaLnBrk="1" fontAlgn="auto" latinLnBrk="0" hangingPunct="1">
                        <a:lnSpc>
                          <a:spcPct val="100000"/>
                        </a:lnSpc>
                        <a:spcBef>
                          <a:spcPts val="0"/>
                        </a:spcBef>
                        <a:spcAft>
                          <a:spcPts val="0"/>
                        </a:spcAft>
                        <a:buClr>
                          <a:schemeClr val="dk1"/>
                        </a:buClr>
                        <a:buSzPts val="1600"/>
                        <a:buFont typeface="Courier New"/>
                        <a:buChar char="o"/>
                        <a:tabLst/>
                        <a:defRPr/>
                      </a:pPr>
                      <a:r>
                        <a:rPr lang="en-US" sz="1800" b="1" u="none" strike="noStrike" cap="none" dirty="0">
                          <a:latin typeface="Calibri" panose="020F0502020204030204" pitchFamily="34" charset="0"/>
                          <a:ea typeface="Calibri" panose="020F0502020204030204" pitchFamily="34" charset="0"/>
                          <a:cs typeface="Calibri" panose="020F0502020204030204" pitchFamily="34" charset="0"/>
                        </a:rPr>
                        <a:t>Total sample size: 6,975</a:t>
                      </a:r>
                      <a:endParaRPr lang="en-US" sz="20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87" name="Box 2" descr="Sampling&#10;Select 350 official samples for each region &#10;58 for each disability type)&#10;Multi-disability: select 1 representative disability type"/>
          <p:cNvGraphicFramePr/>
          <p:nvPr>
            <p:extLst>
              <p:ext uri="{D42A27DB-BD31-4B8C-83A1-F6EECF244321}">
                <p14:modId xmlns:p14="http://schemas.microsoft.com/office/powerpoint/2010/main" val="2169617290"/>
              </p:ext>
            </p:extLst>
          </p:nvPr>
        </p:nvGraphicFramePr>
        <p:xfrm>
          <a:off x="6553601" y="2285774"/>
          <a:ext cx="2084832" cy="3873775"/>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662491">
                <a:tc>
                  <a:txBody>
                    <a:body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Sampling</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211284">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Select</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 </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3</a:t>
                      </a:r>
                      <a:r>
                        <a:rPr lang="en-US" sz="1800" b="1" u="none" strike="noStrike" cap="none" dirty="0">
                          <a:latin typeface="Calibri" panose="020F0502020204030204" pitchFamily="34" charset="0"/>
                          <a:ea typeface="Calibri" panose="020F0502020204030204" pitchFamily="34" charset="0"/>
                          <a:cs typeface="Calibri" panose="020F0502020204030204" pitchFamily="34" charset="0"/>
                        </a:rPr>
                        <a:t>5</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0 </a:t>
                      </a:r>
                      <a:r>
                        <a:rPr lang="en-US" sz="1800" b="1" u="none" strike="noStrike" cap="none" dirty="0">
                          <a:latin typeface="Calibri" panose="020F0502020204030204" pitchFamily="34" charset="0"/>
                          <a:ea typeface="Calibri" panose="020F0502020204030204" pitchFamily="34" charset="0"/>
                          <a:cs typeface="Calibri" panose="020F0502020204030204" pitchFamily="34" charset="0"/>
                        </a:rPr>
                        <a:t>official samples</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for each region </a:t>
                      </a:r>
                    </a:p>
                    <a:p>
                      <a:pPr marL="285750" marR="0" lvl="0" indent="-285750" algn="just" rtl="0">
                        <a:lnSpc>
                          <a:spcPct val="100000"/>
                        </a:lnSpc>
                        <a:spcBef>
                          <a:spcPts val="0"/>
                        </a:spcBef>
                        <a:spcAft>
                          <a:spcPts val="0"/>
                        </a:spcAft>
                        <a:buClr>
                          <a:schemeClr val="dk1"/>
                        </a:buClr>
                        <a:buSzPts val="1600"/>
                        <a:buFont typeface="Courier New"/>
                        <a:buChar char="o"/>
                      </a:pPr>
                      <a:r>
                        <a:rPr lang="vi-VN" sz="1600" b="1" u="none" strike="noStrike" cap="none" dirty="0">
                          <a:latin typeface="Calibri" panose="020F0502020204030204" pitchFamily="34" charset="0"/>
                          <a:ea typeface="Calibri" panose="020F0502020204030204" pitchFamily="34" charset="0"/>
                          <a:cs typeface="Calibri" panose="020F0502020204030204" pitchFamily="34" charset="0"/>
                        </a:rPr>
                        <a:t>58 </a:t>
                      </a: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for each disability type</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a:t>
                      </a:r>
                      <a:endParaRPr lang="en-US"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Multi-disability</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 </a:t>
                      </a: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select 1 representative disability type</a:t>
                      </a:r>
                      <a:endParaRPr lang="vi-VN" sz="1600"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89" name="Box 3" descr="Survey sample size&#10;Goal: 2,100; actual sample size: 2,114&#10;Response rate: 40.6%&#10;Refusal rate: 7.5%"/>
          <p:cNvGraphicFramePr>
            <a:graphicFrameLocks/>
          </p:cNvGraphicFramePr>
          <p:nvPr>
            <p:extLst>
              <p:ext uri="{D42A27DB-BD31-4B8C-83A1-F6EECF244321}">
                <p14:modId xmlns:p14="http://schemas.microsoft.com/office/powerpoint/2010/main" val="757378545"/>
              </p:ext>
            </p:extLst>
          </p:nvPr>
        </p:nvGraphicFramePr>
        <p:xfrm>
          <a:off x="9494532" y="2270880"/>
          <a:ext cx="2086209" cy="3877056"/>
        </p:xfrm>
        <a:graphic>
          <a:graphicData uri="http://schemas.openxmlformats.org/drawingml/2006/table">
            <a:tbl>
              <a:tblPr firstRow="1" bandRow="1">
                <a:tableStyleId>{1FECB4D8-DB02-4DC6-A0A2-4F2EBAE1DC90}</a:tableStyleId>
              </a:tblPr>
              <a:tblGrid>
                <a:gridCol w="2086209">
                  <a:extLst>
                    <a:ext uri="{9D8B030D-6E8A-4147-A177-3AD203B41FA5}">
                      <a16:colId xmlns:a16="http://schemas.microsoft.com/office/drawing/2014/main" val="20000"/>
                    </a:ext>
                  </a:extLst>
                </a:gridCol>
              </a:tblGrid>
              <a:tr h="696193">
                <a:tc>
                  <a:txBody>
                    <a:body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Survey sample size</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180863">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Goal: 2,100; actual sample size: </a:t>
                      </a:r>
                      <a:r>
                        <a:rPr lang="en-US" sz="1800" b="1" u="none" strike="noStrike" cap="none" dirty="0">
                          <a:latin typeface="Calibri" panose="020F0502020204030204" pitchFamily="34" charset="0"/>
                          <a:ea typeface="Calibri" panose="020F0502020204030204" pitchFamily="34" charset="0"/>
                          <a:cs typeface="Calibri" panose="020F0502020204030204" pitchFamily="34" charset="0"/>
                        </a:rPr>
                        <a:t>2,114</a:t>
                      </a:r>
                      <a:endParaRPr lang="en-US"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rtl="0">
                        <a:lnSpc>
                          <a:spcPct val="100000"/>
                        </a:lnSpc>
                        <a:spcBef>
                          <a:spcPts val="0"/>
                        </a:spcBef>
                        <a:spcAft>
                          <a:spcPts val="0"/>
                        </a:spcAft>
                        <a:buClr>
                          <a:schemeClr val="dk1"/>
                        </a:buClr>
                        <a:buSzPts val="1600"/>
                        <a:buFont typeface="Courier New"/>
                        <a:buChar char="o"/>
                      </a:pP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Response rate: 40.6%</a:t>
                      </a:r>
                    </a:p>
                    <a:p>
                      <a:pPr marL="285750" marR="0" lvl="0" indent="-285750" algn="just" rtl="0">
                        <a:lnSpc>
                          <a:spcPct val="100000"/>
                        </a:lnSpc>
                        <a:spcBef>
                          <a:spcPts val="0"/>
                        </a:spcBef>
                        <a:spcAft>
                          <a:spcPts val="0"/>
                        </a:spcAft>
                        <a:buClr>
                          <a:schemeClr val="dk1"/>
                        </a:buClr>
                        <a:buSzPts val="1600"/>
                        <a:buFont typeface="Courier New"/>
                        <a:buChar char="o"/>
                      </a:pPr>
                      <a:r>
                        <a:rPr lang="en-US" sz="1600" b="1" u="none" strike="noStrike" cap="none" dirty="0">
                          <a:latin typeface="Calibri" panose="020F0502020204030204" pitchFamily="34" charset="0"/>
                          <a:ea typeface="Calibri" panose="020F0502020204030204" pitchFamily="34" charset="0"/>
                          <a:cs typeface="Calibri" panose="020F0502020204030204" pitchFamily="34" charset="0"/>
                        </a:rPr>
                        <a:t>Refusal rate: 7.5%</a:t>
                      </a:r>
                    </a:p>
                  </a:txBody>
                  <a:tcPr marL="91450" marR="91450" marT="45725" marB="45725"/>
                </a:tc>
                <a:extLst>
                  <a:ext uri="{0D108BD9-81ED-4DB2-BD59-A6C34878D82A}">
                    <a16:rowId xmlns:a16="http://schemas.microsoft.com/office/drawing/2014/main" val="10001"/>
                  </a:ext>
                </a:extLst>
              </a:tr>
            </a:tbl>
          </a:graphicData>
        </a:graphic>
      </p:graphicFrame>
      <p:sp>
        <p:nvSpPr>
          <p:cNvPr id="3" name="Arrow 2">
            <a:extLst>
              <a:ext uri="{FF2B5EF4-FFF2-40B4-BE49-F238E27FC236}">
                <a16:creationId xmlns:a16="http://schemas.microsoft.com/office/drawing/2014/main" id="{3822370C-D136-63B8-B1C7-1E88C19B881F}"/>
              </a:ext>
              <a:ext uri="{C183D7F6-B498-43B3-948B-1728B52AA6E4}">
                <adec:decorative xmlns:adec="http://schemas.microsoft.com/office/drawing/2017/decorative" val="1"/>
              </a:ext>
            </a:extLst>
          </p:cNvPr>
          <p:cNvSpPr/>
          <p:nvPr/>
        </p:nvSpPr>
        <p:spPr>
          <a:xfrm>
            <a:off x="2834823" y="3966414"/>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4" name="Arrow 2">
            <a:extLst>
              <a:ext uri="{FF2B5EF4-FFF2-40B4-BE49-F238E27FC236}">
                <a16:creationId xmlns:a16="http://schemas.microsoft.com/office/drawing/2014/main" id="{14FED260-DBEF-60D2-3F77-02DE938F3BA1}"/>
              </a:ext>
              <a:ext uri="{C183D7F6-B498-43B3-948B-1728B52AA6E4}">
                <adec:decorative xmlns:adec="http://schemas.microsoft.com/office/drawing/2017/decorative" val="1"/>
              </a:ext>
            </a:extLst>
          </p:cNvPr>
          <p:cNvSpPr/>
          <p:nvPr/>
        </p:nvSpPr>
        <p:spPr>
          <a:xfrm>
            <a:off x="5806233" y="3966413"/>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5" name="Arrow 2">
            <a:extLst>
              <a:ext uri="{FF2B5EF4-FFF2-40B4-BE49-F238E27FC236}">
                <a16:creationId xmlns:a16="http://schemas.microsoft.com/office/drawing/2014/main" id="{4631D732-EBE9-9AAE-7A2C-2C6BE23F5F02}"/>
              </a:ext>
              <a:ext uri="{C183D7F6-B498-43B3-948B-1728B52AA6E4}">
                <adec:decorative xmlns:adec="http://schemas.microsoft.com/office/drawing/2017/decorative" val="1"/>
              </a:ext>
            </a:extLst>
          </p:cNvPr>
          <p:cNvSpPr/>
          <p:nvPr/>
        </p:nvSpPr>
        <p:spPr>
          <a:xfrm>
            <a:off x="8747164" y="3982948"/>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4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6</a:t>
            </a:fld>
            <a:endParaRPr sz="1200" b="0" i="0" u="none" strike="noStrike" cap="none">
              <a:solidFill>
                <a:schemeClr val="lt1"/>
              </a:solidFill>
              <a:latin typeface="Quattrocento Sans"/>
              <a:ea typeface="Quattrocento Sans"/>
              <a:cs typeface="Quattrocento Sans"/>
              <a:sym typeface="Quattrocento Sans"/>
            </a:endParaRPr>
          </a:p>
        </p:txBody>
      </p:sp>
      <p:sp>
        <p:nvSpPr>
          <p:cNvPr id="8" name="Decor">
            <a:extLst>
              <a:ext uri="{FF2B5EF4-FFF2-40B4-BE49-F238E27FC236}">
                <a16:creationId xmlns:a16="http://schemas.microsoft.com/office/drawing/2014/main" id="{1A4978E3-E473-FABF-1808-DC42FD955AF8}"/>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9" name="Slide title" descr="INTRODUCTION&#10;">
            <a:extLst>
              <a:ext uri="{FF2B5EF4-FFF2-40B4-BE49-F238E27FC236}">
                <a16:creationId xmlns:a16="http://schemas.microsoft.com/office/drawing/2014/main" id="{7F577E8E-7F55-F004-2FA7-6443E7255A86}"/>
              </a:ext>
            </a:extLst>
          </p:cNvPr>
          <p:cNvSpPr/>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4E617A"/>
              </a:buClr>
              <a:buSzPts val="2800"/>
              <a:buFont typeface="Calibri"/>
              <a:buNone/>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INTRODUCTION</a:t>
            </a:r>
            <a:endParaRPr lang="en-GB" sz="1200" b="0" i="0" u="none" strike="noStrike" cap="none" dirty="0">
              <a:solidFill>
                <a:srgbClr val="000000"/>
              </a:solidFill>
              <a:latin typeface="Arial"/>
              <a:ea typeface="Arial"/>
              <a:cs typeface="Arial"/>
              <a:sym typeface="Arial"/>
            </a:endParaRPr>
          </a:p>
        </p:txBody>
      </p:sp>
      <p:sp>
        <p:nvSpPr>
          <p:cNvPr id="409" name="Sub-heading" descr="SURVEY TOOLS AND METHODS"/>
          <p:cNvSpPr txBox="1">
            <a:spLocks noGrp="1"/>
          </p:cNvSpPr>
          <p:nvPr>
            <p:ph type="title" idx="4294967295"/>
          </p:nvPr>
        </p:nvSpPr>
        <p:spPr>
          <a:xfrm>
            <a:off x="533400" y="1192213"/>
            <a:ext cx="8305800" cy="3984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35000"/>
              </a:lnSpc>
              <a:spcBef>
                <a:spcPts val="0"/>
              </a:spcBef>
              <a:spcAft>
                <a:spcPts val="0"/>
              </a:spcAft>
              <a:buClr>
                <a:srgbClr val="4E617A"/>
              </a:buClr>
              <a:buSzPts val="1800"/>
              <a:buFont typeface="Arial"/>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SURVEY TOOLS AND METHODS</a:t>
            </a:r>
            <a:endParaRPr kumimoji="0" lang="en-GB" sz="1800" b="0"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410" name="Questions overview" descr="Questionnaire topics:&#10;General information about PWDs&#10;PWDs’ capability of accessing local public administrative procedures&#10;PWDs’ inclusion in local public service provision&#10;PWDs’ participation in local response to disaster risk&#10;"/>
          <p:cNvSpPr/>
          <p:nvPr/>
        </p:nvSpPr>
        <p:spPr>
          <a:xfrm>
            <a:off x="617868" y="2081795"/>
            <a:ext cx="2325346" cy="4186348"/>
          </a:xfrm>
          <a:prstGeom prst="foldedCorner">
            <a:avLst>
              <a:gd name="adj" fmla="val 16667"/>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dirty="0">
                <a:latin typeface="Calibri" panose="020F0502020204030204" pitchFamily="34" charset="0"/>
                <a:ea typeface="Calibri" panose="020F0502020204030204" pitchFamily="34" charset="0"/>
                <a:cs typeface="Calibri" panose="020F0502020204030204" pitchFamily="34" charset="0"/>
                <a:sym typeface="Calibri"/>
              </a:rPr>
              <a:t>Questionnaire </a:t>
            </a:r>
            <a:r>
              <a:rPr lang="en-US" sz="1800" dirty="0">
                <a:latin typeface="Calibri" panose="020F0502020204030204" pitchFamily="34" charset="0"/>
                <a:ea typeface="Calibri" panose="020F0502020204030204" pitchFamily="34" charset="0"/>
                <a:cs typeface="Calibri" panose="020F0502020204030204" pitchFamily="34" charset="0"/>
                <a:sym typeface="Calibri"/>
              </a:rPr>
              <a:t>topics</a:t>
            </a:r>
            <a:r>
              <a:rPr lang="en-US" sz="1600" dirty="0">
                <a:latin typeface="Calibri" panose="020F0502020204030204" pitchFamily="34" charset="0"/>
                <a:ea typeface="Calibri" panose="020F0502020204030204" pitchFamily="34" charset="0"/>
                <a:cs typeface="Calibri" panose="020F0502020204030204" pitchFamily="34" charset="0"/>
                <a:sym typeface="Calibri"/>
              </a:rPr>
              <a:t>:</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600"/>
              </a:spcBef>
              <a:spcAft>
                <a:spcPts val="600"/>
              </a:spcAft>
              <a:buClr>
                <a:schemeClr val="dk1"/>
              </a:buClr>
              <a:buSzPts val="1600"/>
              <a:buFont typeface="Courier New"/>
              <a:buChar char="o"/>
            </a:pPr>
            <a:r>
              <a:rPr lang="en-US"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General information about PWD</a:t>
            </a:r>
          </a:p>
          <a:p>
            <a:pPr marL="285750" marR="0" lvl="0" indent="-285750" algn="l" rtl="0">
              <a:lnSpc>
                <a:spcPct val="100000"/>
              </a:lnSpc>
              <a:spcBef>
                <a:spcPts val="600"/>
              </a:spcBef>
              <a:spcAft>
                <a:spcPts val="600"/>
              </a:spcAft>
              <a:buClr>
                <a:schemeClr val="dk1"/>
              </a:buClr>
              <a:buSzPts val="1600"/>
              <a:buFont typeface="Courier New"/>
              <a:buChar char="o"/>
            </a:pPr>
            <a:r>
              <a:rPr lang="en-US"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Accessibility of local public administrative procedures</a:t>
            </a:r>
          </a:p>
          <a:p>
            <a:pPr marL="285750" marR="0" lvl="0" indent="-285750" algn="l" rtl="0">
              <a:lnSpc>
                <a:spcPct val="100000"/>
              </a:lnSpc>
              <a:spcBef>
                <a:spcPts val="600"/>
              </a:spcBef>
              <a:spcAft>
                <a:spcPts val="600"/>
              </a:spcAft>
              <a:buClr>
                <a:schemeClr val="dk1"/>
              </a:buClr>
              <a:buSzPts val="1600"/>
              <a:buFont typeface="Courier New"/>
              <a:buChar char="o"/>
            </a:pPr>
            <a:r>
              <a:rPr lang="en-US"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Accessibility of local public service delivery</a:t>
            </a:r>
          </a:p>
          <a:p>
            <a:pPr marL="285750" marR="0" lvl="0" indent="-285750" algn="l" rtl="0">
              <a:lnSpc>
                <a:spcPct val="100000"/>
              </a:lnSpc>
              <a:spcBef>
                <a:spcPts val="600"/>
              </a:spcBef>
              <a:spcAft>
                <a:spcPts val="600"/>
              </a:spcAft>
              <a:buClr>
                <a:schemeClr val="dk1"/>
              </a:buClr>
              <a:buSzPts val="1600"/>
              <a:buFont typeface="Courier New"/>
              <a:buChar char="o"/>
            </a:pPr>
            <a:r>
              <a:rPr lang="en-US"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PWD’ participation in local response to disaster risks</a:t>
            </a:r>
          </a:p>
        </p:txBody>
      </p:sp>
      <p:sp>
        <p:nvSpPr>
          <p:cNvPr id="434" name="Enums diversity" descr="Enumerators include persons both with and without disabilities&#10;"/>
          <p:cNvSpPr/>
          <p:nvPr/>
        </p:nvSpPr>
        <p:spPr>
          <a:xfrm>
            <a:off x="5188523" y="1390560"/>
            <a:ext cx="3138795" cy="82654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636" y="104675"/>
                </a:moveTo>
                <a:lnTo>
                  <a:pt x="-51539" y="104694"/>
                </a:lnTo>
                <a:lnTo>
                  <a:pt x="-54175" y="137058"/>
                </a:lnTo>
              </a:path>
            </a:pathLst>
          </a:custGeom>
          <a:solidFill>
            <a:srgbClr val="076B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lt1"/>
                </a:solidFill>
                <a:latin typeface="Calibri"/>
                <a:ea typeface="Calibri"/>
                <a:cs typeface="Calibri"/>
                <a:sym typeface="Calibri"/>
              </a:rPr>
              <a:t>Enumerators include both those with and without disabilities</a:t>
            </a:r>
            <a:endParaRPr lang="en-US" sz="1400" b="0" i="0" u="none" strike="noStrike" cap="none" dirty="0">
              <a:solidFill>
                <a:srgbClr val="000000"/>
              </a:solidFill>
              <a:latin typeface="Arial"/>
              <a:ea typeface="Arial"/>
              <a:cs typeface="Arial"/>
              <a:sym typeface="Arial"/>
            </a:endParaRPr>
          </a:p>
        </p:txBody>
      </p:sp>
      <p:sp>
        <p:nvSpPr>
          <p:cNvPr id="411" name="Green arrow 1">
            <a:extLst>
              <a:ext uri="{C183D7F6-B498-43B3-948B-1728B52AA6E4}">
                <adec:decorative xmlns:adec="http://schemas.microsoft.com/office/drawing/2017/decorative" val="1"/>
              </a:ext>
            </a:extLst>
          </p:cNvPr>
          <p:cNvSpPr/>
          <p:nvPr/>
        </p:nvSpPr>
        <p:spPr>
          <a:xfrm>
            <a:off x="3144689" y="2452945"/>
            <a:ext cx="658000" cy="598076"/>
          </a:xfrm>
          <a:prstGeom prst="rightArrow">
            <a:avLst>
              <a:gd name="adj1" fmla="val 50000"/>
              <a:gd name="adj2" fmla="val 50000"/>
            </a:avLst>
          </a:prstGeom>
          <a:solidFill>
            <a:schemeClr val="accent1"/>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reen arrow 2">
            <a:extLst>
              <a:ext uri="{C183D7F6-B498-43B3-948B-1728B52AA6E4}">
                <adec:decorative xmlns:adec="http://schemas.microsoft.com/office/drawing/2017/decorative" val="1"/>
              </a:ext>
            </a:extLst>
          </p:cNvPr>
          <p:cNvSpPr/>
          <p:nvPr/>
        </p:nvSpPr>
        <p:spPr>
          <a:xfrm>
            <a:off x="3129067" y="3765451"/>
            <a:ext cx="658000" cy="598076"/>
          </a:xfrm>
          <a:prstGeom prst="rightArrow">
            <a:avLst>
              <a:gd name="adj1" fmla="val 50000"/>
              <a:gd name="adj2" fmla="val 50000"/>
            </a:avLst>
          </a:prstGeom>
          <a:solidFill>
            <a:schemeClr val="accent1"/>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446" name="Phone survey stats" descr="53.1% PWDs answer the phone themselves&#10;40.1% Guardians respond in place of PWDs&#10;"/>
          <p:cNvGraphicFramePr/>
          <p:nvPr>
            <p:extLst>
              <p:ext uri="{D42A27DB-BD31-4B8C-83A1-F6EECF244321}">
                <p14:modId xmlns:p14="http://schemas.microsoft.com/office/powerpoint/2010/main" val="2402973604"/>
              </p:ext>
            </p:extLst>
          </p:nvPr>
        </p:nvGraphicFramePr>
        <p:xfrm>
          <a:off x="9728776" y="2474358"/>
          <a:ext cx="1909350" cy="2134950"/>
        </p:xfrm>
        <a:graphic>
          <a:graphicData uri="http://schemas.openxmlformats.org/drawingml/2006/table">
            <a:tbl>
              <a:tblPr firstRow="1" bandRow="1">
                <a:noFill/>
                <a:tableStyleId>{399E8EC5-B533-42EE-A5EF-84730D2B6BF2}</a:tableStyleId>
              </a:tblPr>
              <a:tblGrid>
                <a:gridCol w="1909350">
                  <a:extLst>
                    <a:ext uri="{9D8B030D-6E8A-4147-A177-3AD203B41FA5}">
                      <a16:colId xmlns:a16="http://schemas.microsoft.com/office/drawing/2014/main" val="20000"/>
                    </a:ext>
                  </a:extLst>
                </a:gridCol>
              </a:tblGrid>
              <a:tr h="1067475">
                <a:tc>
                  <a:txBody>
                    <a:bodyPr/>
                    <a:lstStyle/>
                    <a:p>
                      <a:pPr marL="0" marR="0" lvl="0" indent="0" algn="l" rtl="0">
                        <a:lnSpc>
                          <a:spcPct val="100000"/>
                        </a:lnSpc>
                        <a:spcBef>
                          <a:spcPts val="0"/>
                        </a:spcBef>
                        <a:spcAft>
                          <a:spcPts val="0"/>
                        </a:spcAft>
                        <a:buClr>
                          <a:srgbClr val="000000"/>
                        </a:buClr>
                        <a:buSzPts val="2400"/>
                        <a:buFont typeface="Arial"/>
                        <a:buNone/>
                      </a:pPr>
                      <a:r>
                        <a:rPr lang="vi-VN" sz="2400" b="1" u="none" strike="noStrike" cap="none" dirty="0">
                          <a:latin typeface="Calibri" panose="020F0502020204030204" pitchFamily="34" charset="0"/>
                          <a:cs typeface="Calibri" panose="020F0502020204030204" pitchFamily="34" charset="0"/>
                        </a:rPr>
                        <a:t>53</a:t>
                      </a:r>
                      <a:r>
                        <a:rPr lang="en-US" sz="2400" b="1" u="none" strike="noStrike" cap="none" dirty="0">
                          <a:latin typeface="Calibri" panose="020F0502020204030204" pitchFamily="34" charset="0"/>
                          <a:cs typeface="Calibri" panose="020F0502020204030204" pitchFamily="34" charset="0"/>
                        </a:rPr>
                        <a:t>.1</a:t>
                      </a:r>
                      <a:r>
                        <a:rPr lang="en-GB" sz="2400" b="1" u="none" strike="noStrike" cap="none" dirty="0">
                          <a:latin typeface="Calibri" panose="020F0502020204030204" pitchFamily="34" charset="0"/>
                          <a:cs typeface="Calibri" panose="020F0502020204030204" pitchFamily="34" charset="0"/>
                        </a:rPr>
                        <a:t>% </a:t>
                      </a:r>
                      <a:endParaRPr sz="1400" u="none" strike="noStrike" cap="none"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600"/>
                        <a:buFont typeface="Arial"/>
                        <a:buNone/>
                      </a:pPr>
                      <a:r>
                        <a:rPr lang="en-GB" sz="1600" b="0" u="none" strike="noStrike" cap="none" dirty="0">
                          <a:latin typeface="Calibri" panose="020F0502020204030204" pitchFamily="34" charset="0"/>
                          <a:cs typeface="Calibri" panose="020F0502020204030204" pitchFamily="34" charset="0"/>
                        </a:rPr>
                        <a:t>PWD answer the phone themselves</a:t>
                      </a:r>
                      <a:endParaRPr sz="1800" b="0" u="none" strike="noStrike" cap="none" dirty="0">
                        <a:latin typeface="Calibri" panose="020F0502020204030204" pitchFamily="34" charset="0"/>
                        <a:cs typeface="Calibri" panose="020F0502020204030204" pitchFamily="34" charset="0"/>
                      </a:endParaRPr>
                    </a:p>
                  </a:txBody>
                  <a:tcPr marL="91450" marR="91450" marT="45725" marB="45725" anchor="ctr">
                    <a:solidFill>
                      <a:schemeClr val="accent1"/>
                    </a:solidFill>
                  </a:tcPr>
                </a:tc>
                <a:extLst>
                  <a:ext uri="{0D108BD9-81ED-4DB2-BD59-A6C34878D82A}">
                    <a16:rowId xmlns:a16="http://schemas.microsoft.com/office/drawing/2014/main" val="10000"/>
                  </a:ext>
                </a:extLst>
              </a:tr>
              <a:tr h="1067475">
                <a:tc>
                  <a:txBody>
                    <a:bodyPr/>
                    <a:lstStyle/>
                    <a:p>
                      <a:pPr marL="0" marR="0" lvl="0" indent="0" algn="l" rtl="0">
                        <a:lnSpc>
                          <a:spcPct val="100000"/>
                        </a:lnSpc>
                        <a:spcBef>
                          <a:spcPts val="0"/>
                        </a:spcBef>
                        <a:spcAft>
                          <a:spcPts val="0"/>
                        </a:spcAft>
                        <a:buClr>
                          <a:srgbClr val="000000"/>
                        </a:buClr>
                        <a:buSzPts val="2400"/>
                        <a:buFont typeface="Arial"/>
                        <a:buNone/>
                      </a:pPr>
                      <a:r>
                        <a:rPr lang="vi-VN" sz="2400" b="1" u="none" strike="noStrike" cap="none" dirty="0">
                          <a:latin typeface="Calibri" panose="020F0502020204030204" pitchFamily="34" charset="0"/>
                          <a:cs typeface="Calibri" panose="020F0502020204030204" pitchFamily="34" charset="0"/>
                        </a:rPr>
                        <a:t>40</a:t>
                      </a:r>
                      <a:r>
                        <a:rPr lang="en-US" sz="2400" b="1" u="none" strike="noStrike" cap="none" dirty="0">
                          <a:latin typeface="Calibri" panose="020F0502020204030204" pitchFamily="34" charset="0"/>
                          <a:cs typeface="Calibri" panose="020F0502020204030204" pitchFamily="34" charset="0"/>
                        </a:rPr>
                        <a:t>.1</a:t>
                      </a:r>
                      <a:r>
                        <a:rPr lang="en-GB" sz="2400" b="1" u="none" strike="noStrike" cap="none" dirty="0">
                          <a:latin typeface="Calibri" panose="020F0502020204030204" pitchFamily="34" charset="0"/>
                          <a:cs typeface="Calibri" panose="020F0502020204030204" pitchFamily="34" charset="0"/>
                        </a:rPr>
                        <a:t>% </a:t>
                      </a:r>
                      <a:endParaRPr sz="1400" u="none" strike="noStrike" cap="none"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600"/>
                        <a:buFont typeface="Arial"/>
                        <a:buNone/>
                      </a:pPr>
                      <a:r>
                        <a:rPr lang="en-GB" sz="1600" b="0" u="none" strike="noStrike" cap="none" dirty="0">
                          <a:latin typeface="Calibri" panose="020F0502020204030204" pitchFamily="34" charset="0"/>
                          <a:cs typeface="Calibri" panose="020F0502020204030204" pitchFamily="34" charset="0"/>
                        </a:rPr>
                        <a:t>Guardians respond in place of PWD</a:t>
                      </a:r>
                      <a:endParaRPr sz="1800" b="0" u="none" strike="noStrike" cap="none" dirty="0">
                        <a:latin typeface="Calibri" panose="020F0502020204030204" pitchFamily="34" charset="0"/>
                        <a:cs typeface="Calibri" panose="020F0502020204030204" pitchFamily="34" charset="0"/>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435" name="Pink arrow 1">
            <a:extLst>
              <a:ext uri="{C183D7F6-B498-43B3-948B-1728B52AA6E4}">
                <adec:decorative xmlns:adec="http://schemas.microsoft.com/office/drawing/2017/decorative" val="1"/>
              </a:ext>
            </a:extLst>
          </p:cNvPr>
          <p:cNvSpPr/>
          <p:nvPr/>
        </p:nvSpPr>
        <p:spPr>
          <a:xfrm>
            <a:off x="3146396" y="5376995"/>
            <a:ext cx="658000" cy="598076"/>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Jotform stats" descr="6.8% PWDs fill in Jotform themselves&#10;"/>
          <p:cNvSpPr/>
          <p:nvPr/>
        </p:nvSpPr>
        <p:spPr>
          <a:xfrm>
            <a:off x="9705376" y="5172541"/>
            <a:ext cx="1928441" cy="9726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latin typeface="Calibri" panose="020F0502020204030204" pitchFamily="34" charset="0"/>
                <a:ea typeface="Quattrocento Sans"/>
                <a:cs typeface="Calibri" panose="020F0502020204030204" pitchFamily="34" charset="0"/>
                <a:sym typeface="Quattrocento Sans"/>
              </a:rPr>
              <a:t>6.8</a:t>
            </a:r>
            <a:r>
              <a:rPr lang="en-US" sz="2400" b="1"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 </a:t>
            </a:r>
            <a:endParaRPr lang="en-US"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PWD fill in </a:t>
            </a:r>
            <a:r>
              <a:rPr lang="en-US" sz="1600" b="0" i="0" u="none" strike="noStrike" cap="none" dirty="0" err="1">
                <a:solidFill>
                  <a:schemeClr val="lt1"/>
                </a:solidFill>
                <a:latin typeface="Calibri" panose="020F0502020204030204" pitchFamily="34" charset="0"/>
                <a:ea typeface="Quattrocento Sans"/>
                <a:cs typeface="Calibri" panose="020F0502020204030204" pitchFamily="34" charset="0"/>
                <a:sym typeface="Quattrocento Sans"/>
              </a:rPr>
              <a:t>Jotform</a:t>
            </a:r>
            <a:r>
              <a:rPr lang="en-US"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 themselves</a:t>
            </a:r>
          </a:p>
        </p:txBody>
      </p:sp>
      <p:pic>
        <p:nvPicPr>
          <p:cNvPr id="3" name="Picture 2" descr="Enumerators who are not Visual PWDs interviewed the questionnaire using SurveyCTO software and entered data using a tablet computer. Enumerators who are Visual PWDs interviewed the questionnaire using the Jotform platform and entered data using a personal computer.&#10;Respondents who are Hearing-and-speech PWDs fill in the questionnaire themselves by using Jotform (with videos of the questionnaire being translated into sign language).">
            <a:extLst>
              <a:ext uri="{FF2B5EF4-FFF2-40B4-BE49-F238E27FC236}">
                <a16:creationId xmlns:a16="http://schemas.microsoft.com/office/drawing/2014/main" id="{4794EEE8-DC35-3699-B738-CDACDA793857}"/>
              </a:ext>
            </a:extLst>
          </p:cNvPr>
          <p:cNvPicPr>
            <a:picLocks noChangeAspect="1"/>
          </p:cNvPicPr>
          <p:nvPr/>
        </p:nvPicPr>
        <p:blipFill>
          <a:blip r:embed="rId3"/>
          <a:stretch>
            <a:fillRect/>
          </a:stretch>
        </p:blipFill>
        <p:spPr>
          <a:xfrm>
            <a:off x="3966707" y="2347170"/>
            <a:ext cx="5582429" cy="3915321"/>
          </a:xfrm>
          <a:prstGeom prst="rect">
            <a:avLst/>
          </a:prstGeom>
        </p:spPr>
      </p:pic>
    </p:spTree>
    <p:extLst>
      <p:ext uri="{BB962C8B-B14F-4D97-AF65-F5344CB8AC3E}">
        <p14:creationId xmlns:p14="http://schemas.microsoft.com/office/powerpoint/2010/main" val="228715808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6" name="Slide number">
            <a:extLst>
              <a:ext uri="{FF2B5EF4-FFF2-40B4-BE49-F238E27FC236}">
                <a16:creationId xmlns:a16="http://schemas.microsoft.com/office/drawing/2014/main" id="{C543E2DD-06A5-9BEE-AB06-C672A3270569}"/>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fld id="{00000000-1234-1234-1234-123412341234}" type="slidenum">
              <a:rPr lang="en-GB" sz="1200" b="0" i="0" u="none" strike="noStrike" cap="none">
                <a:solidFill>
                  <a:schemeClr val="lt1"/>
                </a:solidFill>
                <a:latin typeface="Arial"/>
                <a:ea typeface="Arial"/>
                <a:cs typeface="Arial"/>
                <a:sym typeface="Arial"/>
              </a:rPr>
              <a:t>7</a:t>
            </a:fld>
            <a:endParaRPr sz="1200" b="0" i="0" u="none" strike="noStrike" cap="none">
              <a:solidFill>
                <a:schemeClr val="lt1"/>
              </a:solidFill>
              <a:latin typeface="Arial"/>
              <a:ea typeface="Arial"/>
              <a:cs typeface="Arial"/>
              <a:sym typeface="Arial"/>
            </a:endParaRPr>
          </a:p>
        </p:txBody>
      </p:sp>
      <p:sp>
        <p:nvSpPr>
          <p:cNvPr id="479" name="Decor">
            <a:extLst>
              <a:ext uri="{C183D7F6-B498-43B3-948B-1728B52AA6E4}">
                <adec:decorative xmlns:adec="http://schemas.microsoft.com/office/drawing/2017/decorative" val="1"/>
              </a:ext>
            </a:extLst>
          </p:cNvPr>
          <p:cNvSpPr/>
          <p:nvPr/>
        </p:nvSpPr>
        <p:spPr>
          <a:xfrm>
            <a:off x="727710" y="5599682"/>
            <a:ext cx="765810" cy="6400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Slide title" descr="Tiêu đề slide: CÁC PHÁT HIỆN CHÍNH"/>
          <p:cNvSpPr txBox="1">
            <a:spLocks noGrp="1"/>
          </p:cNvSpPr>
          <p:nvPr>
            <p:ph type="title"/>
          </p:nvPr>
        </p:nvSpPr>
        <p:spPr>
          <a:xfrm>
            <a:off x="613062" y="5041900"/>
            <a:ext cx="6943344" cy="6217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Quattrocento Sans"/>
              <a:buNone/>
            </a:pPr>
            <a:r>
              <a:rPr lang="en-GB" sz="3200" b="1" dirty="0">
                <a:solidFill>
                  <a:schemeClr val="lt1"/>
                </a:solidFill>
                <a:latin typeface="Calibri" panose="020F0502020204030204" pitchFamily="34" charset="0"/>
                <a:ea typeface="Calibri" panose="020F0502020204030204" pitchFamily="34" charset="0"/>
                <a:cs typeface="Calibri" panose="020F0502020204030204" pitchFamily="34" charset="0"/>
              </a:rPr>
              <a:t>KEY FINDINGS</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8</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304118"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vi-VN" sz="2400" dirty="0">
                <a:solidFill>
                  <a:schemeClr val="dk2"/>
                </a:solidFill>
                <a:latin typeface="Calibri"/>
                <a:ea typeface="Calibri"/>
                <a:cs typeface="Calibri"/>
                <a:sym typeface="Calibri"/>
              </a:rPr>
              <a:t>OVERALL CHARACTERISTICS </a:t>
            </a:r>
            <a:r>
              <a:rPr lang="en-US" sz="2400" dirty="0">
                <a:solidFill>
                  <a:schemeClr val="dk2"/>
                </a:solidFill>
                <a:latin typeface="Calibri"/>
                <a:ea typeface="Calibri"/>
                <a:cs typeface="Calibri"/>
                <a:sym typeface="Calibri"/>
              </a:rPr>
              <a:t>OF SURVEY SAMPLE</a:t>
            </a:r>
            <a:endParaRPr sz="2400" dirty="0">
              <a:solidFill>
                <a:schemeClr val="dk2"/>
              </a:solidFill>
              <a:latin typeface="Calibri"/>
              <a:ea typeface="Calibri"/>
              <a:cs typeface="Calibri"/>
              <a:sym typeface="Calibri"/>
            </a:endParaRPr>
          </a:p>
        </p:txBody>
      </p:sp>
      <p:grpSp>
        <p:nvGrpSpPr>
          <p:cNvPr id="746" name="Section 1" descr="EDUCATION, EMPLOYMENT, AND INCOME"/>
          <p:cNvGrpSpPr/>
          <p:nvPr/>
        </p:nvGrpSpPr>
        <p:grpSpPr>
          <a:xfrm>
            <a:off x="572127" y="2884753"/>
            <a:ext cx="6465401" cy="338514"/>
            <a:chOff x="572127" y="2884753"/>
            <a:chExt cx="6465401" cy="338514"/>
          </a:xfrm>
        </p:grpSpPr>
        <p:sp>
          <p:nvSpPr>
            <p:cNvPr id="747" name="Google Shape;747;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8" name="Google Shape;748;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9" name="Google Shape;749;p25"/>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US" sz="1600" b="1" i="0" u="none" strike="noStrike" cap="none" dirty="0">
                  <a:solidFill>
                    <a:srgbClr val="4E617A"/>
                  </a:solidFill>
                  <a:latin typeface="Calibri"/>
                  <a:ea typeface="Calibri"/>
                  <a:cs typeface="Calibri"/>
                  <a:sym typeface="Calibri"/>
                </a:rPr>
                <a:t>EDUCATION, EMPLOYMENT, AND INCOME</a:t>
              </a:r>
              <a:endParaRPr lang="en-GB" sz="1400" b="0" i="0" u="none" strike="noStrike" cap="none" dirty="0">
                <a:solidFill>
                  <a:srgbClr val="000000"/>
                </a:solidFill>
                <a:latin typeface="Arial"/>
                <a:ea typeface="Arial"/>
                <a:cs typeface="Arial"/>
                <a:sym typeface="Arial"/>
              </a:endParaRPr>
            </a:p>
          </p:txBody>
        </p:sp>
      </p:grpSp>
      <p:grpSp>
        <p:nvGrpSpPr>
          <p:cNvPr id="2" name="Section 2" descr="ACCESSIBLE FORMS OF INFORMATION">
            <a:extLst>
              <a:ext uri="{FF2B5EF4-FFF2-40B4-BE49-F238E27FC236}">
                <a16:creationId xmlns:a16="http://schemas.microsoft.com/office/drawing/2014/main" id="{096F3C45-4DBD-02C4-475E-883BF125EBBF}"/>
              </a:ext>
            </a:extLst>
          </p:cNvPr>
          <p:cNvGrpSpPr/>
          <p:nvPr/>
        </p:nvGrpSpPr>
        <p:grpSpPr>
          <a:xfrm>
            <a:off x="572127" y="3465477"/>
            <a:ext cx="6465401" cy="338514"/>
            <a:chOff x="572127" y="2884753"/>
            <a:chExt cx="6465401" cy="338514"/>
          </a:xfrm>
        </p:grpSpPr>
        <p:sp>
          <p:nvSpPr>
            <p:cNvPr id="3" name="Google Shape;747;p25">
              <a:extLst>
                <a:ext uri="{FF2B5EF4-FFF2-40B4-BE49-F238E27FC236}">
                  <a16:creationId xmlns:a16="http://schemas.microsoft.com/office/drawing/2014/main" id="{51EF7D54-63B7-15A2-C1E2-16E30B268D19}"/>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i="0" u="none" strike="noStrike" cap="none" dirty="0">
                  <a:solidFill>
                    <a:srgbClr val="4E617A"/>
                  </a:solidFill>
                  <a:latin typeface="Calibri"/>
                  <a:ea typeface="Calibri"/>
                  <a:cs typeface="Calibri"/>
                  <a:sym typeface="Calibri"/>
                </a:rPr>
                <a:t>ACCESSIBLE INFORMATION FORMATS</a:t>
              </a:r>
            </a:p>
          </p:txBody>
        </p:sp>
      </p:grpSp>
    </p:spTree>
    <p:extLst>
      <p:ext uri="{BB962C8B-B14F-4D97-AF65-F5344CB8AC3E}">
        <p14:creationId xmlns:p14="http://schemas.microsoft.com/office/powerpoint/2010/main" val="281773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9"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9</a:t>
            </a:fld>
            <a:endParaRPr sz="1200" b="0" i="0" u="none" strike="noStrike" cap="none">
              <a:solidFill>
                <a:srgbClr val="FFFFFF"/>
              </a:solidFill>
              <a:latin typeface="Arial"/>
              <a:ea typeface="Arial"/>
              <a:cs typeface="Arial"/>
              <a:sym typeface="Arial"/>
            </a:endParaRPr>
          </a:p>
        </p:txBody>
      </p:sp>
      <p:sp>
        <p:nvSpPr>
          <p:cNvPr id="4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4" name="Slide title" descr="OVERALL CHARACTERISTICS OF SURVEY SAMPLE">
            <a:extLst>
              <a:ext uri="{C183D7F6-B498-43B3-948B-1728B52AA6E4}">
                <adec:decorative xmlns:adec="http://schemas.microsoft.com/office/drawing/2017/decorative" val="0"/>
              </a:ext>
            </a:extLst>
          </p:cNvPr>
          <p:cNvSpPr txBox="1">
            <a:spLocks noGrp="1"/>
          </p:cNvSpPr>
          <p:nvPr>
            <p:ph type="title"/>
          </p:nvPr>
        </p:nvSpPr>
        <p:spPr>
          <a:xfrm>
            <a:off x="613063" y="328180"/>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800"/>
              <a:buFont typeface="Quattrocento Sans"/>
              <a:buNone/>
            </a:pPr>
            <a:r>
              <a:rPr lang="vi-VN" sz="2400" dirty="0">
                <a:solidFill>
                  <a:schemeClr val="dk2"/>
                </a:solidFill>
                <a:latin typeface="Calibri"/>
                <a:ea typeface="Calibri"/>
                <a:cs typeface="Calibri"/>
                <a:sym typeface="Calibri"/>
              </a:rPr>
              <a:t>OVERALL CHARACTERISTICS </a:t>
            </a:r>
            <a:r>
              <a:rPr lang="en-US" sz="2400" dirty="0">
                <a:solidFill>
                  <a:schemeClr val="dk2"/>
                </a:solidFill>
                <a:latin typeface="Calibri"/>
                <a:ea typeface="Calibri"/>
                <a:cs typeface="Calibri"/>
                <a:sym typeface="Calibri"/>
              </a:rPr>
              <a:t>OF SURVEY SAMPLE</a:t>
            </a:r>
            <a:endParaRPr sz="2400" dirty="0">
              <a:latin typeface="Calibri"/>
              <a:ea typeface="Calibri"/>
              <a:cs typeface="Calibri"/>
              <a:sym typeface="Calibri"/>
            </a:endParaRPr>
          </a:p>
        </p:txBody>
      </p:sp>
      <p:sp>
        <p:nvSpPr>
          <p:cNvPr id="495" name="Sub-heading" descr="Tiểu mục: TRÌNH ĐỘ HỌC VẤN, VIỆC LÀM, THU NHẬP&#10;"/>
          <p:cNvSpPr txBox="1"/>
          <p:nvPr/>
        </p:nvSpPr>
        <p:spPr>
          <a:xfrm>
            <a:off x="545521" y="1184058"/>
            <a:ext cx="5550479"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US" sz="1800" b="1" i="0" u="none" strike="noStrike" cap="none" dirty="0">
                <a:solidFill>
                  <a:srgbClr val="4E617A"/>
                </a:solidFill>
                <a:latin typeface="Calibri"/>
                <a:ea typeface="Calibri"/>
                <a:cs typeface="Calibri"/>
                <a:sym typeface="Calibri"/>
              </a:rPr>
              <a:t>EDUCATION, EMPLOYMENT, AND INCOME</a:t>
            </a:r>
            <a:endParaRPr sz="1800" b="0" i="0" u="none" strike="noStrike" cap="none" dirty="0">
              <a:solidFill>
                <a:srgbClr val="000000"/>
              </a:solidFill>
              <a:latin typeface="Calibri"/>
              <a:ea typeface="Calibri"/>
              <a:cs typeface="Calibri"/>
              <a:sym typeface="Calibri"/>
            </a:endParaRPr>
          </a:p>
        </p:txBody>
      </p:sp>
      <p:graphicFrame>
        <p:nvGraphicFramePr>
          <p:cNvPr id="7" name="Table 6">
            <a:extLst>
              <a:ext uri="{FF2B5EF4-FFF2-40B4-BE49-F238E27FC236}">
                <a16:creationId xmlns:a16="http://schemas.microsoft.com/office/drawing/2014/main" id="{8A3D5D1B-1435-0388-6BAE-820DC459C51A}"/>
              </a:ext>
            </a:extLst>
          </p:cNvPr>
          <p:cNvGraphicFramePr>
            <a:graphicFrameLocks noGrp="1"/>
          </p:cNvGraphicFramePr>
          <p:nvPr>
            <p:extLst>
              <p:ext uri="{D42A27DB-BD31-4B8C-83A1-F6EECF244321}">
                <p14:modId xmlns:p14="http://schemas.microsoft.com/office/powerpoint/2010/main" val="2148633247"/>
              </p:ext>
            </p:extLst>
          </p:nvPr>
        </p:nvGraphicFramePr>
        <p:xfrm>
          <a:off x="613063" y="1867786"/>
          <a:ext cx="10901160" cy="4277415"/>
        </p:xfrm>
        <a:graphic>
          <a:graphicData uri="http://schemas.openxmlformats.org/drawingml/2006/table">
            <a:tbl>
              <a:tblPr firstRow="1" bandRow="1">
                <a:tableStyleId>{5940675A-B579-460E-94D1-54222C63F5DA}</a:tableStyleId>
              </a:tblPr>
              <a:tblGrid>
                <a:gridCol w="1816860">
                  <a:extLst>
                    <a:ext uri="{9D8B030D-6E8A-4147-A177-3AD203B41FA5}">
                      <a16:colId xmlns:a16="http://schemas.microsoft.com/office/drawing/2014/main" val="960865492"/>
                    </a:ext>
                  </a:extLst>
                </a:gridCol>
                <a:gridCol w="1816860">
                  <a:extLst>
                    <a:ext uri="{9D8B030D-6E8A-4147-A177-3AD203B41FA5}">
                      <a16:colId xmlns:a16="http://schemas.microsoft.com/office/drawing/2014/main" val="1797178768"/>
                    </a:ext>
                  </a:extLst>
                </a:gridCol>
                <a:gridCol w="1816860">
                  <a:extLst>
                    <a:ext uri="{9D8B030D-6E8A-4147-A177-3AD203B41FA5}">
                      <a16:colId xmlns:a16="http://schemas.microsoft.com/office/drawing/2014/main" val="4191966786"/>
                    </a:ext>
                  </a:extLst>
                </a:gridCol>
                <a:gridCol w="1906650">
                  <a:extLst>
                    <a:ext uri="{9D8B030D-6E8A-4147-A177-3AD203B41FA5}">
                      <a16:colId xmlns:a16="http://schemas.microsoft.com/office/drawing/2014/main" val="3116514763"/>
                    </a:ext>
                  </a:extLst>
                </a:gridCol>
                <a:gridCol w="1727070">
                  <a:extLst>
                    <a:ext uri="{9D8B030D-6E8A-4147-A177-3AD203B41FA5}">
                      <a16:colId xmlns:a16="http://schemas.microsoft.com/office/drawing/2014/main" val="3578268367"/>
                    </a:ext>
                  </a:extLst>
                </a:gridCol>
                <a:gridCol w="1816860">
                  <a:extLst>
                    <a:ext uri="{9D8B030D-6E8A-4147-A177-3AD203B41FA5}">
                      <a16:colId xmlns:a16="http://schemas.microsoft.com/office/drawing/2014/main" val="2350097742"/>
                    </a:ext>
                  </a:extLst>
                </a:gridCol>
              </a:tblGrid>
              <a:tr h="1366868">
                <a:tc>
                  <a:txBody>
                    <a:bodyPr/>
                    <a:lstStyle/>
                    <a:p>
                      <a:pPr algn="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48.4%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Did not attend school or did not finish primary school</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29.3%</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Currently employed</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39.6%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Have a monthly income under 4 million VND</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561100814"/>
                  </a:ext>
                </a:extLst>
              </a:tr>
              <a:tr h="1475736">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58.4%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Ethnic minority individuals did not attend school or did not finish primary school</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22</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20</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Self-employed (non-agriculture)</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Self-employed (agriculture)</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16</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3%</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just"/>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Do not have personal income</a:t>
                      </a:r>
                      <a:r>
                        <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936096024"/>
                  </a:ext>
                </a:extLst>
              </a:tr>
              <a:tr h="1434811">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10.3%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More women did not attend school or did not finish primary school than men.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8</a:t>
                      </a:r>
                      <a:r>
                        <a:rPr lang="en-US" sz="2800" b="1"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a:t>
                      </a:r>
                      <a:r>
                        <a:rPr lang="vi-VN" sz="2800" b="1"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9%</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Fewer women are currently employed than men.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10</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just"/>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More women have a monthly income under </a:t>
                      </a:r>
                      <a:r>
                        <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million VND than men</a:t>
                      </a:r>
                      <a:r>
                        <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521441114"/>
                  </a:ext>
                </a:extLst>
              </a:tr>
            </a:tbl>
          </a:graphicData>
        </a:graphic>
      </p:graphicFrame>
      <p:pic>
        <p:nvPicPr>
          <p:cNvPr id="3" name="Graphic 2">
            <a:extLst>
              <a:ext uri="{FF2B5EF4-FFF2-40B4-BE49-F238E27FC236}">
                <a16:creationId xmlns:a16="http://schemas.microsoft.com/office/drawing/2014/main" id="{3DFC5274-AAC7-ABB0-AA36-36CE8EE5DA9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324" y="2242738"/>
            <a:ext cx="595997" cy="595997"/>
          </a:xfrm>
          <a:prstGeom prst="rect">
            <a:avLst/>
          </a:prstGeom>
        </p:spPr>
      </p:pic>
      <p:pic>
        <p:nvPicPr>
          <p:cNvPr id="4" name="Graphic 3">
            <a:extLst>
              <a:ext uri="{FF2B5EF4-FFF2-40B4-BE49-F238E27FC236}">
                <a16:creationId xmlns:a16="http://schemas.microsoft.com/office/drawing/2014/main" id="{02D3DEB2-F141-52E9-29F4-F8F1CA8172B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345694" y="3708492"/>
            <a:ext cx="595997" cy="595997"/>
          </a:xfrm>
          <a:prstGeom prst="rect">
            <a:avLst/>
          </a:prstGeom>
        </p:spPr>
      </p:pic>
      <p:pic>
        <p:nvPicPr>
          <p:cNvPr id="8" name="Graphic 7">
            <a:extLst>
              <a:ext uri="{FF2B5EF4-FFF2-40B4-BE49-F238E27FC236}">
                <a16:creationId xmlns:a16="http://schemas.microsoft.com/office/drawing/2014/main" id="{7DDBDDE4-77E3-D95A-31C8-688DD72B45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685" y="3708493"/>
            <a:ext cx="595997" cy="595997"/>
          </a:xfrm>
          <a:prstGeom prst="rect">
            <a:avLst/>
          </a:prstGeom>
        </p:spPr>
      </p:pic>
      <p:pic>
        <p:nvPicPr>
          <p:cNvPr id="9" name="Graphic 8">
            <a:extLst>
              <a:ext uri="{FF2B5EF4-FFF2-40B4-BE49-F238E27FC236}">
                <a16:creationId xmlns:a16="http://schemas.microsoft.com/office/drawing/2014/main" id="{04D8347F-C370-A608-9EA6-E9A2C288F46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4685" y="2242738"/>
            <a:ext cx="595997" cy="595997"/>
          </a:xfrm>
          <a:prstGeom prst="rect">
            <a:avLst/>
          </a:prstGeom>
        </p:spPr>
      </p:pic>
      <p:pic>
        <p:nvPicPr>
          <p:cNvPr id="10" name="Graphic 9">
            <a:extLst>
              <a:ext uri="{FF2B5EF4-FFF2-40B4-BE49-F238E27FC236}">
                <a16:creationId xmlns:a16="http://schemas.microsoft.com/office/drawing/2014/main" id="{A22CD8D3-E63B-6A08-2568-476DDCC00C2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070792" y="2242738"/>
            <a:ext cx="595997" cy="595997"/>
          </a:xfrm>
          <a:prstGeom prst="rect">
            <a:avLst/>
          </a:prstGeom>
        </p:spPr>
      </p:pic>
      <p:pic>
        <p:nvPicPr>
          <p:cNvPr id="11" name="Graphic 10">
            <a:extLst>
              <a:ext uri="{FF2B5EF4-FFF2-40B4-BE49-F238E27FC236}">
                <a16:creationId xmlns:a16="http://schemas.microsoft.com/office/drawing/2014/main" id="{1B46BB52-9DD5-0048-B681-A8A578A7B68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070792" y="3697293"/>
            <a:ext cx="595997" cy="595997"/>
          </a:xfrm>
          <a:prstGeom prst="rect">
            <a:avLst/>
          </a:prstGeom>
        </p:spPr>
      </p:pic>
      <p:pic>
        <p:nvPicPr>
          <p:cNvPr id="14" name="Graphic 13">
            <a:extLst>
              <a:ext uri="{FF2B5EF4-FFF2-40B4-BE49-F238E27FC236}">
                <a16:creationId xmlns:a16="http://schemas.microsoft.com/office/drawing/2014/main" id="{B486B1ED-83DF-27D8-1A0D-6C47BDFF7D79}"/>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78325" y="3740940"/>
            <a:ext cx="595997" cy="595997"/>
          </a:xfrm>
          <a:prstGeom prst="rect">
            <a:avLst/>
          </a:prstGeom>
        </p:spPr>
      </p:pic>
      <p:pic>
        <p:nvPicPr>
          <p:cNvPr id="12" name="Graphic 11">
            <a:extLst>
              <a:ext uri="{FF2B5EF4-FFF2-40B4-BE49-F238E27FC236}">
                <a16:creationId xmlns:a16="http://schemas.microsoft.com/office/drawing/2014/main" id="{E563C168-2069-0044-41C1-C64FDDE2D2C4}"/>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895231" y="5147357"/>
            <a:ext cx="595997" cy="595997"/>
          </a:xfrm>
          <a:prstGeom prst="rect">
            <a:avLst/>
          </a:prstGeom>
        </p:spPr>
      </p:pic>
      <p:pic>
        <p:nvPicPr>
          <p:cNvPr id="16" name="Graphic 15">
            <a:extLst>
              <a:ext uri="{FF2B5EF4-FFF2-40B4-BE49-F238E27FC236}">
                <a16:creationId xmlns:a16="http://schemas.microsoft.com/office/drawing/2014/main" id="{8AEC881D-5528-C522-EDE3-E56C9EFAFB33}"/>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93229" y="5147356"/>
            <a:ext cx="595998" cy="595998"/>
          </a:xfrm>
          <a:prstGeom prst="rect">
            <a:avLst/>
          </a:prstGeom>
        </p:spPr>
      </p:pic>
      <p:pic>
        <p:nvPicPr>
          <p:cNvPr id="17" name="Graphic 16">
            <a:extLst>
              <a:ext uri="{FF2B5EF4-FFF2-40B4-BE49-F238E27FC236}">
                <a16:creationId xmlns:a16="http://schemas.microsoft.com/office/drawing/2014/main" id="{E36B700D-DE0E-1355-D10E-C25C63E84641}"/>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234989" y="5147357"/>
            <a:ext cx="595997" cy="595997"/>
          </a:xfrm>
          <a:prstGeom prst="rect">
            <a:avLst/>
          </a:prstGeom>
        </p:spPr>
      </p:pic>
      <p:pic>
        <p:nvPicPr>
          <p:cNvPr id="18" name="Graphic 17">
            <a:extLst>
              <a:ext uri="{FF2B5EF4-FFF2-40B4-BE49-F238E27FC236}">
                <a16:creationId xmlns:a16="http://schemas.microsoft.com/office/drawing/2014/main" id="{375A4928-B912-7307-2622-0063169798EE}"/>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2987" y="5147356"/>
            <a:ext cx="595998" cy="595998"/>
          </a:xfrm>
          <a:prstGeom prst="rect">
            <a:avLst/>
          </a:prstGeom>
        </p:spPr>
      </p:pic>
      <p:pic>
        <p:nvPicPr>
          <p:cNvPr id="19" name="Graphic 18">
            <a:extLst>
              <a:ext uri="{FF2B5EF4-FFF2-40B4-BE49-F238E27FC236}">
                <a16:creationId xmlns:a16="http://schemas.microsoft.com/office/drawing/2014/main" id="{1A61EAB5-E51C-8368-8056-D9D90BC2833A}"/>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74747" y="5147357"/>
            <a:ext cx="595997" cy="595997"/>
          </a:xfrm>
          <a:prstGeom prst="rect">
            <a:avLst/>
          </a:prstGeom>
        </p:spPr>
      </p:pic>
      <p:pic>
        <p:nvPicPr>
          <p:cNvPr id="20" name="Graphic 19">
            <a:extLst>
              <a:ext uri="{FF2B5EF4-FFF2-40B4-BE49-F238E27FC236}">
                <a16:creationId xmlns:a16="http://schemas.microsoft.com/office/drawing/2014/main" id="{F05BEADF-36F1-EDBE-122B-94E936A940C4}"/>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2745" y="5147356"/>
            <a:ext cx="595998" cy="595998"/>
          </a:xfrm>
          <a:prstGeom prst="rect">
            <a:avLst/>
          </a:prstGeom>
        </p:spPr>
      </p:pic>
      <p:pic>
        <p:nvPicPr>
          <p:cNvPr id="21" name="Graphic 20">
            <a:extLst>
              <a:ext uri="{FF2B5EF4-FFF2-40B4-BE49-F238E27FC236}">
                <a16:creationId xmlns:a16="http://schemas.microsoft.com/office/drawing/2014/main" id="{0FD0C5A4-DAFC-A85C-629E-14228A8CE89E}"/>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056" y="3727466"/>
            <a:ext cx="595997" cy="595997"/>
          </a:xfrm>
          <a:prstGeom prst="rect">
            <a:avLst/>
          </a:prstGeom>
        </p:spPr>
      </p:pic>
      <p:sp>
        <p:nvSpPr>
          <p:cNvPr id="22" name="TextBox 21">
            <a:extLst>
              <a:ext uri="{FF2B5EF4-FFF2-40B4-BE49-F238E27FC236}">
                <a16:creationId xmlns:a16="http://schemas.microsoft.com/office/drawing/2014/main" id="{3900A030-DE94-832C-7F86-DD3EC77D8B1C}"/>
              </a:ext>
            </a:extLst>
          </p:cNvPr>
          <p:cNvSpPr txBox="1"/>
          <p:nvPr/>
        </p:nvSpPr>
        <p:spPr>
          <a:xfrm>
            <a:off x="4212197" y="2809026"/>
            <a:ext cx="2009590" cy="307777"/>
          </a:xfrm>
          <a:prstGeom prst="rect">
            <a:avLst/>
          </a:prstGeom>
          <a:noFill/>
        </p:spPr>
        <p:txBody>
          <a:bodyPr wrap="square" rtlCol="0">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Social insurance</a:t>
            </a:r>
            <a:r>
              <a:rPr lang="vi-VN" b="1" dirty="0">
                <a:latin typeface="Calibri" panose="020F0502020204030204" pitchFamily="34" charset="0"/>
                <a:ea typeface="Calibri" panose="020F0502020204030204" pitchFamily="34" charset="0"/>
                <a:cs typeface="Calibri" panose="020F0502020204030204" pitchFamily="34" charset="0"/>
              </a:rPr>
              <a:t>: 13</a:t>
            </a:r>
            <a:r>
              <a:rPr lang="en-US" b="1" dirty="0">
                <a:latin typeface="Calibri" panose="020F0502020204030204" pitchFamily="34" charset="0"/>
                <a:ea typeface="Calibri" panose="020F0502020204030204" pitchFamily="34" charset="0"/>
                <a:cs typeface="Calibri" panose="020F0502020204030204" pitchFamily="34" charset="0"/>
              </a:rPr>
              <a:t>.</a:t>
            </a:r>
            <a:r>
              <a:rPr lang="vi-VN" b="1" dirty="0">
                <a:latin typeface="Calibri" panose="020F0502020204030204" pitchFamily="34" charset="0"/>
                <a:ea typeface="Calibri" panose="020F0502020204030204" pitchFamily="34" charset="0"/>
                <a:cs typeface="Calibri" panose="020F0502020204030204" pitchFamily="34" charset="0"/>
              </a:rPr>
              <a:t>5%</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6" name="Arrow: Down 5">
            <a:extLst>
              <a:ext uri="{FF2B5EF4-FFF2-40B4-BE49-F238E27FC236}">
                <a16:creationId xmlns:a16="http://schemas.microsoft.com/office/drawing/2014/main" id="{2B196026-02F8-7A41-B41E-B215FB715C89}"/>
              </a:ext>
              <a:ext uri="{C183D7F6-B498-43B3-948B-1728B52AA6E4}">
                <adec:decorative xmlns:adec="http://schemas.microsoft.com/office/drawing/2017/decorative" val="1"/>
              </a:ext>
            </a:extLst>
          </p:cNvPr>
          <p:cNvSpPr/>
          <p:nvPr/>
        </p:nvSpPr>
        <p:spPr>
          <a:xfrm>
            <a:off x="4507214" y="3109290"/>
            <a:ext cx="272956" cy="57231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527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MDRI multicolor 1">
      <a:dk1>
        <a:srgbClr val="131313"/>
      </a:dk1>
      <a:lt1>
        <a:srgbClr val="FFFFFF"/>
      </a:lt1>
      <a:dk2>
        <a:srgbClr val="4E617A"/>
      </a:dk2>
      <a:lt2>
        <a:srgbClr val="F9F8F5"/>
      </a:lt2>
      <a:accent1>
        <a:srgbClr val="076B51"/>
      </a:accent1>
      <a:accent2>
        <a:srgbClr val="D55F47"/>
      </a:accent2>
      <a:accent3>
        <a:srgbClr val="343D5A"/>
      </a:accent3>
      <a:accent4>
        <a:srgbClr val="FDB347"/>
      </a:accent4>
      <a:accent5>
        <a:srgbClr val="0BB78A"/>
      </a:accent5>
      <a:accent6>
        <a:srgbClr val="E08B7A"/>
      </a:accent6>
      <a:hlink>
        <a:srgbClr val="2E75B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MDRI multicolor 1">
      <a:dk1>
        <a:srgbClr val="131313"/>
      </a:dk1>
      <a:lt1>
        <a:sysClr val="window" lastClr="FFFFFF"/>
      </a:lt1>
      <a:dk2>
        <a:srgbClr val="4E617A"/>
      </a:dk2>
      <a:lt2>
        <a:srgbClr val="F9F8F5"/>
      </a:lt2>
      <a:accent1>
        <a:srgbClr val="076B51"/>
      </a:accent1>
      <a:accent2>
        <a:srgbClr val="D55F47"/>
      </a:accent2>
      <a:accent3>
        <a:srgbClr val="343D5A"/>
      </a:accent3>
      <a:accent4>
        <a:srgbClr val="FDB347"/>
      </a:accent4>
      <a:accent5>
        <a:srgbClr val="0BB78A"/>
      </a:accent5>
      <a:accent6>
        <a:srgbClr val="E08B7A"/>
      </a:accent6>
      <a:hlink>
        <a:srgbClr val="2E75B5"/>
      </a:hlink>
      <a:folHlink>
        <a:srgbClr val="7030A0"/>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7531</TotalTime>
  <Words>3576</Words>
  <Application>Microsoft Office PowerPoint</Application>
  <PresentationFormat>Widescreen</PresentationFormat>
  <Paragraphs>414</Paragraphs>
  <Slides>36</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Calibri</vt:lpstr>
      <vt:lpstr>Courier New</vt:lpstr>
      <vt:lpstr>Myriad Pro</vt:lpstr>
      <vt:lpstr>Quattrocento Sans</vt:lpstr>
      <vt:lpstr>Roboto</vt:lpstr>
      <vt:lpstr>Segoe UI</vt:lpstr>
      <vt:lpstr>Segoe UI Light</vt:lpstr>
      <vt:lpstr>Wingdings</vt:lpstr>
      <vt:lpstr>1_Office Theme</vt:lpstr>
      <vt:lpstr>3_Custom Design</vt:lpstr>
      <vt:lpstr>Assessment of disability inclusion  in local governance 2023</vt:lpstr>
      <vt:lpstr>INTRODUCTION</vt:lpstr>
      <vt:lpstr>INTRODUCTION</vt:lpstr>
      <vt:lpstr>RESEARCH DESIGN</vt:lpstr>
      <vt:lpstr>QUANTITATIVE SAMPLING METHOD</vt:lpstr>
      <vt:lpstr>SURVEY TOOLS AND METHODS</vt:lpstr>
      <vt:lpstr>KEY FINDINGS</vt:lpstr>
      <vt:lpstr>OVERALL CHARACTERISTICS OF SURVEY SAMPLE</vt:lpstr>
      <vt:lpstr>OVERALL CHARACTERISTICS OF SURVEY SAMPLE</vt:lpstr>
      <vt:lpstr>ACCESSIBLE INFORMATION FORMATS</vt:lpstr>
      <vt:lpstr>DISABILITY INCLUSION IN PUBLIC ADMINISTRATIVE PROCEDURES</vt:lpstr>
      <vt:lpstr>DISABILITY INCLUSION IN PUBLIC ADMINISTRATIVE PROCEDURES</vt:lpstr>
      <vt:lpstr>INFORMATION CHANNELS FOR ADMINISTRATIVE PROCEDURES</vt:lpstr>
      <vt:lpstr>DISABILITY INCLUSION IN PUBLIC ADMINISTRATIVE PROCEDURES</vt:lpstr>
      <vt:lpstr>DISABILITY INCLUSION IN PUBLIC ADMINISTRATIVE PROCEDURES</vt:lpstr>
      <vt:lpstr>DISABILITY ALLOWANCE</vt:lpstr>
      <vt:lpstr>RECAPS AND RECOMMENDATIONS</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PUBLIC SERVICES DELIVERY</vt:lpstr>
      <vt:lpstr>DISABILITY INCLUSION IN NATURAL DISASTER RISK RESPONSE</vt:lpstr>
      <vt:lpstr>IMPACTS OF NATURAL DISASTERS</vt:lpstr>
      <vt:lpstr>ACCESS TO NATURAL DISASTER WARNINGS</vt:lpstr>
      <vt:lpstr>LOCAL SUPPORT</vt:lpstr>
      <vt:lpstr>PWD’S PARTICIPATION</vt:lpstr>
      <vt:lpstr>RECAPS AND RECOMMENDATIONS</vt:lpstr>
      <vt:lpstr>CONCLUSIONS AND RECOMMENDATIONS</vt:lpstr>
      <vt:lpstr>CONCLUSIONS AND RECOMMENDATIONS</vt:lpstr>
      <vt:lpstr>CONCLUSIONS AND 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Nguyen</dc:creator>
  <cp:lastModifiedBy>My Nguyen</cp:lastModifiedBy>
  <cp:revision>2294</cp:revision>
  <dcterms:created xsi:type="dcterms:W3CDTF">2019-04-22T10:24:56Z</dcterms:created>
  <dcterms:modified xsi:type="dcterms:W3CDTF">2023-12-16T07:42:08Z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2023-11-15T03:34:51Z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19d7a390-e1ab-4256-89cd-42c83b69bd76</vt:lpwstr>
  </property>
  <property fmtid="{D5CDD505-2E9C-101B-9397-08002B2CF9AE}" pid="7" name="MSIP_Label_defa4170-0d19-0005-0004-bc88714345d2_ActionId">
    <vt:lpwstr>257a2172-b865-4c08-a85f-7f53e13774b5</vt:lpwstr>
  </property>
  <property fmtid="{D5CDD505-2E9C-101B-9397-08002B2CF9AE}" pid="8" name="MSIP_Label_defa4170-0d19-0005-0004-bc88714345d2_ContentBits">
    <vt:lpwstr>0</vt:lpwstr>
  </property>
</Properties>
</file>