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54" r:id="rId1"/>
    <p:sldMasterId id="2147483695" r:id="rId2"/>
  </p:sldMasterIdLst>
  <p:notesMasterIdLst>
    <p:notesMasterId r:id="rId39"/>
  </p:notesMasterIdLst>
  <p:sldIdLst>
    <p:sldId id="719" r:id="rId3"/>
    <p:sldId id="720" r:id="rId4"/>
    <p:sldId id="650" r:id="rId5"/>
    <p:sldId id="790" r:id="rId6"/>
    <p:sldId id="805" r:id="rId7"/>
    <p:sldId id="726" r:id="rId8"/>
    <p:sldId id="729" r:id="rId9"/>
    <p:sldId id="730" r:id="rId10"/>
    <p:sldId id="784" r:id="rId11"/>
    <p:sldId id="757" r:id="rId12"/>
    <p:sldId id="806" r:id="rId13"/>
    <p:sldId id="807" r:id="rId14"/>
    <p:sldId id="808" r:id="rId15"/>
    <p:sldId id="809" r:id="rId16"/>
    <p:sldId id="810" r:id="rId17"/>
    <p:sldId id="811" r:id="rId18"/>
    <p:sldId id="812" r:id="rId19"/>
    <p:sldId id="769" r:id="rId20"/>
    <p:sldId id="771" r:id="rId21"/>
    <p:sldId id="772" r:id="rId22"/>
    <p:sldId id="774" r:id="rId23"/>
    <p:sldId id="775" r:id="rId24"/>
    <p:sldId id="776" r:id="rId25"/>
    <p:sldId id="777" r:id="rId26"/>
    <p:sldId id="778" r:id="rId27"/>
    <p:sldId id="779" r:id="rId28"/>
    <p:sldId id="823" r:id="rId29"/>
    <p:sldId id="824" r:id="rId30"/>
    <p:sldId id="825" r:id="rId31"/>
    <p:sldId id="800" r:id="rId32"/>
    <p:sldId id="827" r:id="rId33"/>
    <p:sldId id="828" r:id="rId34"/>
    <p:sldId id="298" r:id="rId35"/>
    <p:sldId id="820" r:id="rId36"/>
    <p:sldId id="821" r:id="rId37"/>
    <p:sldId id="301"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52">
          <p15:clr>
            <a:srgbClr val="A4A3A4"/>
          </p15:clr>
        </p15:guide>
        <p15:guide id="2" pos="3840">
          <p15:clr>
            <a:srgbClr val="A4A3A4"/>
          </p15:clr>
        </p15:guide>
        <p15:guide id="3" orient="horz" pos="144">
          <p15:clr>
            <a:srgbClr val="A4A3A4"/>
          </p15:clr>
        </p15:guide>
        <p15:guide id="4" orient="horz" pos="1440">
          <p15:clr>
            <a:srgbClr val="A4A3A4"/>
          </p15:clr>
        </p15:guide>
        <p15:guide id="5" orient="horz" pos="2880">
          <p15:clr>
            <a:srgbClr val="A4A3A4"/>
          </p15:clr>
        </p15:guide>
        <p15:guide id="6" pos="1896">
          <p15:clr>
            <a:srgbClr val="A4A3A4"/>
          </p15:clr>
        </p15:guide>
        <p15:guide id="7" pos="576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iSk99TTUlUpfy0NE5QjNlgvOwQ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2E7E09-65B2-AB7B-AB47-8E31C6C90044}" name="Arely Waters" initials="AW" userId="S::Arely@dugassajjad.onmicrosoft.com::d4d36468-5813-43d7-847e-e8d6f713cebf" providerId="AD"/>
  <p188:author id="{B9FA9712-58A4-CA55-7297-C143D489B7DD}" name="giangpham@mdri.org.vn" initials="" userId="12e9c0d7d8a083d8" providerId="Windows Live"/>
  <p188:author id="{35335F26-76FC-E3C2-52E4-C959C8381C74}" name="Dao Thu Huong" initials="DTH" userId="S::dao.thu.huong@undp.org::0efdd61a-bade-402e-9d3c-e6c701c60907" providerId="AD"/>
  <p188:author id="{19B2989C-A8A2-5783-686A-519FDBDFF7F2}" name="Kien Vu" initials="KV" userId="Kien Vu" providerId="None"/>
  <p188:author id="{195D99DD-12CF-C2EC-3C68-CC29B29E46F2}" name="Huong Le" initials="HL" userId="5a92877804dbcb6e" providerId="Windows Live"/>
  <p188:author id="{659116E5-89CF-3FF5-5039-F28214D8D75F}" name="quynhpham" initials="QP" userId="S::quynhpham@yg6j3.onmicrosoft.com::53cf5d95-b021-44dd-926b-111b19344d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o Thi Thanh Huyen" initials="" lastIdx="7" clrIdx="0"/>
  <p:cmAuthor id="1" name="Phu Dang" initials="" lastIdx="4" clrIdx="1"/>
  <p:cmAuthor id="2" name="Huong Le" initials="" lastIdx="4" clrIdx="2"/>
  <p:cmAuthor id="3" name="Dao Thu Huong" initials="" lastIdx="1" clrIdx="3"/>
  <p:cmAuthor id="4" name="Dang Van Phu" initials="" lastIdx="5"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FFFFFF"/>
    <a:srgbClr val="E8EDF1"/>
    <a:srgbClr val="EEECE6"/>
    <a:srgbClr val="F2F1EE"/>
    <a:srgbClr val="FDB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9E8EC5-B533-42EE-A5EF-84730D2B6BF2}">
  <a:tblStyle styleId="{399E8EC5-B533-42EE-A5EF-84730D2B6BF2}" styleName="Table_0">
    <a:wholeTbl>
      <a:tcTxStyle b="off" i="off">
        <a:font>
          <a:latin typeface="Segoe UI"/>
          <a:ea typeface="Segoe UI"/>
          <a:cs typeface="Segoe U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8"/>
          </a:solidFill>
        </a:fill>
      </a:tcStyle>
    </a:wholeTbl>
    <a:band1H>
      <a:tcTxStyle b="off" i="off"/>
      <a:tcStyle>
        <a:tcBdr/>
        <a:fill>
          <a:solidFill>
            <a:srgbClr val="CAD3CF"/>
          </a:solidFill>
        </a:fill>
      </a:tcStyle>
    </a:band1H>
    <a:band2H>
      <a:tcTxStyle b="off" i="off"/>
      <a:tcStyle>
        <a:tcBdr/>
      </a:tcStyle>
    </a:band2H>
    <a:band1V>
      <a:tcTxStyle b="off" i="off"/>
      <a:tcStyle>
        <a:tcBdr/>
        <a:fill>
          <a:solidFill>
            <a:srgbClr val="CAD3CF"/>
          </a:solidFill>
        </a:fill>
      </a:tcStyle>
    </a:band1V>
    <a:band2V>
      <a:tcTxStyle b="off" i="off"/>
      <a:tcStyle>
        <a:tcBdr/>
      </a:tcStyle>
    </a:band2V>
    <a:lastCol>
      <a:tcTxStyle b="on" i="off">
        <a:font>
          <a:latin typeface="Segoe UI"/>
          <a:ea typeface="Segoe UI"/>
          <a:cs typeface="Segoe UI"/>
        </a:font>
        <a:schemeClr val="lt1"/>
      </a:tcTxStyle>
      <a:tcStyle>
        <a:tcBdr/>
        <a:fill>
          <a:solidFill>
            <a:schemeClr val="accent1"/>
          </a:solidFill>
        </a:fill>
      </a:tcStyle>
    </a:lastCol>
    <a:firstCol>
      <a:tcTxStyle b="on" i="off">
        <a:font>
          <a:latin typeface="Segoe UI"/>
          <a:ea typeface="Segoe UI"/>
          <a:cs typeface="Segoe UI"/>
        </a:font>
        <a:schemeClr val="lt1"/>
      </a:tcTxStyle>
      <a:tcStyle>
        <a:tcBdr/>
        <a:fill>
          <a:solidFill>
            <a:schemeClr val="accent1"/>
          </a:solidFill>
        </a:fill>
      </a:tcStyle>
    </a:firstCol>
    <a:lastRow>
      <a:tcTxStyle b="on" i="off">
        <a:font>
          <a:latin typeface="Segoe UI"/>
          <a:ea typeface="Segoe UI"/>
          <a:cs typeface="Segoe U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Segoe UI"/>
          <a:ea typeface="Segoe UI"/>
          <a:cs typeface="Segoe U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9371DDE-F516-4300-8972-0453F703A56B}" styleName="Table_1">
    <a:wholeTbl>
      <a:tcTxStyle b="off" i="off">
        <a:font>
          <a:latin typeface="Segoe UI"/>
          <a:ea typeface="Segoe UI"/>
          <a:cs typeface="Segoe U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AE8"/>
          </a:solidFill>
        </a:fill>
      </a:tcStyle>
    </a:band1H>
    <a:band2H>
      <a:tcTxStyle b="off" i="off"/>
      <a:tcStyle>
        <a:tcBdr/>
      </a:tcStyle>
    </a:band2H>
    <a:band1V>
      <a:tcTxStyle b="off" i="off"/>
      <a:tcStyle>
        <a:tcBdr/>
        <a:fill>
          <a:solidFill>
            <a:srgbClr val="E6EAE8"/>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Segoe UI"/>
          <a:ea typeface="Segoe UI"/>
          <a:cs typeface="Segoe UI"/>
        </a:font>
        <a:schemeClr val="lt1"/>
      </a:tcTxStyle>
      <a:tcStyle>
        <a:tcBdr/>
        <a:fill>
          <a:solidFill>
            <a:schemeClr val="accent1"/>
          </a:solidFill>
        </a:fill>
      </a:tcStyle>
    </a:firstRow>
    <a:neCell>
      <a:tcTxStyle b="off" i="off"/>
      <a:tcStyle>
        <a:tcBdr/>
      </a:tcStyle>
    </a:neCell>
    <a:nwCell>
      <a:tcTxStyle b="off" i="off"/>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3911" autoAdjust="0"/>
  </p:normalViewPr>
  <p:slideViewPr>
    <p:cSldViewPr snapToGrid="0">
      <p:cViewPr varScale="1">
        <p:scale>
          <a:sx n="92" d="100"/>
          <a:sy n="92" d="100"/>
        </p:scale>
        <p:origin x="212" y="44"/>
      </p:cViewPr>
      <p:guideLst>
        <p:guide orient="horz" pos="4152"/>
        <p:guide pos="3840"/>
        <p:guide orient="horz" pos="144"/>
        <p:guide orient="horz" pos="1440"/>
        <p:guide orient="horz" pos="2880"/>
        <p:guide pos="1896"/>
        <p:guide pos="5760"/>
      </p:guideLst>
    </p:cSldViewPr>
  </p:slideViewPr>
  <p:outlineViewPr>
    <p:cViewPr>
      <p:scale>
        <a:sx n="33" d="100"/>
        <a:sy n="33" d="100"/>
      </p:scale>
      <p:origin x="0" y="-7302"/>
    </p:cViewPr>
  </p:outlineViewPr>
  <p:notesTextViewPr>
    <p:cViewPr>
      <p:scale>
        <a:sx n="1" d="1"/>
        <a:sy n="1" d="1"/>
      </p:scale>
      <p:origin x="0" y="0"/>
    </p:cViewPr>
  </p:notesTextViewPr>
  <p:sorterViewPr>
    <p:cViewPr>
      <p:scale>
        <a:sx n="168" d="100"/>
        <a:sy n="168" d="100"/>
      </p:scale>
      <p:origin x="0" y="-1292"/>
    </p:cViewPr>
  </p:sorterViewPr>
  <p:notesViewPr>
    <p:cSldViewPr snapToGrid="0">
      <p:cViewPr varScale="1">
        <p:scale>
          <a:sx n="74" d="100"/>
          <a:sy n="74" d="100"/>
        </p:scale>
        <p:origin x="287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84"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79"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8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Presentation\Indicators%20tabulation%20graph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Report\Indicator%20Tabulations_G.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G:\.shortcut-targets-by-id\1y6tXfoZFRikw-qtzT9blZ5A_SDG5YZpb\2023%20UNDP%20Disability-inclusive%20governance%20with%20PwD\11.%20Output\2.%20Report\Indicator%20Tabulations_G.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testing_site!$B$251</c:f>
              <c:strCache>
                <c:ptCount val="1"/>
                <c:pt idx="0">
                  <c:v>Rất khan hiếm/Thiếu</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testing_site!$A$252:$A$257</c:f>
              <c:strCache>
                <c:ptCount val="6"/>
                <c:pt idx="0">
                  <c:v>Âm thanh (loa xã/phường, đài, loa tivi, sách nói, truyền miệng…)</c:v>
                </c:pt>
                <c:pt idx="1">
                  <c:v>Tranh ảnh, đồ họa</c:v>
                </c:pt>
                <c:pt idx="2">
                  <c:v>Văn bản trên máy tính/điện thoại/thiết bị công nghệ</c:v>
                </c:pt>
                <c:pt idx="3">
                  <c:v>Văn bản in</c:v>
                </c:pt>
                <c:pt idx="4">
                  <c:v>Ngôn ngữ ký hiệu</c:v>
                </c:pt>
                <c:pt idx="5">
                  <c:v>Chữ nổi</c:v>
                </c:pt>
              </c:strCache>
            </c:strRef>
          </c:cat>
          <c:val>
            <c:numRef>
              <c:f>testing_site!$B$252:$B$257</c:f>
              <c:numCache>
                <c:formatCode>0.0%</c:formatCode>
                <c:ptCount val="6"/>
                <c:pt idx="0">
                  <c:v>0.15248796147672553</c:v>
                </c:pt>
                <c:pt idx="1">
                  <c:v>0.16506410256410256</c:v>
                </c:pt>
                <c:pt idx="2">
                  <c:v>0.11842105263157894</c:v>
                </c:pt>
                <c:pt idx="3">
                  <c:v>0.19787985865724381</c:v>
                </c:pt>
                <c:pt idx="4">
                  <c:v>0.16438356164383561</c:v>
                </c:pt>
                <c:pt idx="5">
                  <c:v>0.41249999999999998</c:v>
                </c:pt>
              </c:numCache>
            </c:numRef>
          </c:val>
          <c:extLst>
            <c:ext xmlns:c16="http://schemas.microsoft.com/office/drawing/2014/chart" uri="{C3380CC4-5D6E-409C-BE32-E72D297353CC}">
              <c16:uniqueId val="{00000000-725F-451E-8F20-C421456B1366}"/>
            </c:ext>
          </c:extLst>
        </c:ser>
        <c:ser>
          <c:idx val="1"/>
          <c:order val="1"/>
          <c:tx>
            <c:strRef>
              <c:f>testing_site!$C$251</c:f>
              <c:strCache>
                <c:ptCount val="1"/>
                <c:pt idx="0">
                  <c:v>Bình thường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testing_site!$A$252:$A$257</c:f>
              <c:strCache>
                <c:ptCount val="6"/>
                <c:pt idx="0">
                  <c:v>Âm thanh (loa xã/phường, đài, loa tivi, sách nói, truyền miệng…)</c:v>
                </c:pt>
                <c:pt idx="1">
                  <c:v>Tranh ảnh, đồ họa</c:v>
                </c:pt>
                <c:pt idx="2">
                  <c:v>Văn bản trên máy tính/điện thoại/thiết bị công nghệ</c:v>
                </c:pt>
                <c:pt idx="3">
                  <c:v>Văn bản in</c:v>
                </c:pt>
                <c:pt idx="4">
                  <c:v>Ngôn ngữ ký hiệu</c:v>
                </c:pt>
                <c:pt idx="5">
                  <c:v>Chữ nổi</c:v>
                </c:pt>
              </c:strCache>
            </c:strRef>
          </c:cat>
          <c:val>
            <c:numRef>
              <c:f>testing_site!$C$252:$C$257</c:f>
              <c:numCache>
                <c:formatCode>0.0%</c:formatCode>
                <c:ptCount val="6"/>
                <c:pt idx="0">
                  <c:v>0.22150882825040127</c:v>
                </c:pt>
                <c:pt idx="1">
                  <c:v>0.26282051282051283</c:v>
                </c:pt>
                <c:pt idx="2">
                  <c:v>0.29166666666666669</c:v>
                </c:pt>
                <c:pt idx="3">
                  <c:v>0.26148409893992935</c:v>
                </c:pt>
                <c:pt idx="4">
                  <c:v>0.3904109589041096</c:v>
                </c:pt>
                <c:pt idx="5">
                  <c:v>0.1875</c:v>
                </c:pt>
              </c:numCache>
            </c:numRef>
          </c:val>
          <c:extLst>
            <c:ext xmlns:c16="http://schemas.microsoft.com/office/drawing/2014/chart" uri="{C3380CC4-5D6E-409C-BE32-E72D297353CC}">
              <c16:uniqueId val="{00000001-725F-451E-8F20-C421456B1366}"/>
            </c:ext>
          </c:extLst>
        </c:ser>
        <c:ser>
          <c:idx val="2"/>
          <c:order val="2"/>
          <c:tx>
            <c:strRef>
              <c:f>testing_site!$D$251</c:f>
              <c:strCache>
                <c:ptCount val="1"/>
                <c:pt idx="0">
                  <c:v>Đủ/Rất đầy đủ</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testing_site!$A$252:$A$257</c:f>
              <c:strCache>
                <c:ptCount val="6"/>
                <c:pt idx="0">
                  <c:v>Âm thanh (loa xã/phường, đài, loa tivi, sách nói, truyền miệng…)</c:v>
                </c:pt>
                <c:pt idx="1">
                  <c:v>Tranh ảnh, đồ họa</c:v>
                </c:pt>
                <c:pt idx="2">
                  <c:v>Văn bản trên máy tính/điện thoại/thiết bị công nghệ</c:v>
                </c:pt>
                <c:pt idx="3">
                  <c:v>Văn bản in</c:v>
                </c:pt>
                <c:pt idx="4">
                  <c:v>Ngôn ngữ ký hiệu</c:v>
                </c:pt>
                <c:pt idx="5">
                  <c:v>Chữ nổi</c:v>
                </c:pt>
              </c:strCache>
            </c:strRef>
          </c:cat>
          <c:val>
            <c:numRef>
              <c:f>testing_site!$D$252:$D$257</c:f>
              <c:numCache>
                <c:formatCode>0.0%</c:formatCode>
                <c:ptCount val="6"/>
                <c:pt idx="0">
                  <c:v>0.42215088282504015</c:v>
                </c:pt>
                <c:pt idx="1">
                  <c:v>0.3733974358974359</c:v>
                </c:pt>
                <c:pt idx="2">
                  <c:v>0.49342105263157893</c:v>
                </c:pt>
                <c:pt idx="3">
                  <c:v>0.37455830388692579</c:v>
                </c:pt>
                <c:pt idx="4">
                  <c:v>0.20547945205479451</c:v>
                </c:pt>
                <c:pt idx="5">
                  <c:v>0.3</c:v>
                </c:pt>
              </c:numCache>
            </c:numRef>
          </c:val>
          <c:extLst>
            <c:ext xmlns:c16="http://schemas.microsoft.com/office/drawing/2014/chart" uri="{C3380CC4-5D6E-409C-BE32-E72D297353CC}">
              <c16:uniqueId val="{00000002-725F-451E-8F20-C421456B1366}"/>
            </c:ext>
          </c:extLst>
        </c:ser>
        <c:ser>
          <c:idx val="3"/>
          <c:order val="3"/>
          <c:tx>
            <c:strRef>
              <c:f>testing_site!$E$251</c:f>
              <c:strCache>
                <c:ptCount val="1"/>
                <c:pt idx="0">
                  <c:v>KB/KMTL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testing_site!$A$252:$A$257</c:f>
              <c:strCache>
                <c:ptCount val="6"/>
                <c:pt idx="0">
                  <c:v>Âm thanh (loa xã/phường, đài, loa tivi, sách nói, truyền miệng…)</c:v>
                </c:pt>
                <c:pt idx="1">
                  <c:v>Tranh ảnh, đồ họa</c:v>
                </c:pt>
                <c:pt idx="2">
                  <c:v>Văn bản trên máy tính/điện thoại/thiết bị công nghệ</c:v>
                </c:pt>
                <c:pt idx="3">
                  <c:v>Văn bản in</c:v>
                </c:pt>
                <c:pt idx="4">
                  <c:v>Ngôn ngữ ký hiệu</c:v>
                </c:pt>
                <c:pt idx="5">
                  <c:v>Chữ nổi</c:v>
                </c:pt>
              </c:strCache>
            </c:strRef>
          </c:cat>
          <c:val>
            <c:numRef>
              <c:f>testing_site!$E$252:$E$257</c:f>
              <c:numCache>
                <c:formatCode>0.0%</c:formatCode>
                <c:ptCount val="6"/>
                <c:pt idx="0">
                  <c:v>0.20385232744783308</c:v>
                </c:pt>
                <c:pt idx="1">
                  <c:v>0.19871794871794871</c:v>
                </c:pt>
                <c:pt idx="2">
                  <c:v>9.6491228070175433E-2</c:v>
                </c:pt>
                <c:pt idx="3">
                  <c:v>0.16607773851590105</c:v>
                </c:pt>
                <c:pt idx="4">
                  <c:v>0.23972602739726026</c:v>
                </c:pt>
                <c:pt idx="5">
                  <c:v>0.1</c:v>
                </c:pt>
              </c:numCache>
            </c:numRef>
          </c:val>
          <c:extLst>
            <c:ext xmlns:c16="http://schemas.microsoft.com/office/drawing/2014/chart" uri="{C3380CC4-5D6E-409C-BE32-E72D297353CC}">
              <c16:uniqueId val="{00000003-725F-451E-8F20-C421456B1366}"/>
            </c:ext>
          </c:extLst>
        </c:ser>
        <c:dLbls>
          <c:dLblPos val="outEnd"/>
          <c:showLegendKey val="0"/>
          <c:showVal val="1"/>
          <c:showCatName val="0"/>
          <c:showSerName val="0"/>
          <c:showPercent val="0"/>
          <c:showBubbleSize val="0"/>
        </c:dLbls>
        <c:gapWidth val="182"/>
        <c:axId val="838160264"/>
        <c:axId val="838165664"/>
      </c:barChart>
      <c:catAx>
        <c:axId val="838160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200" b="0" i="0" u="none" strike="noStrike" kern="1200" baseline="0">
                <a:solidFill>
                  <a:schemeClr val="tx1"/>
                </a:solidFill>
                <a:latin typeface="Calibri" panose="020F0502020204030204" pitchFamily="34" charset="0"/>
                <a:ea typeface="+mn-ea"/>
                <a:cs typeface="+mn-cs"/>
              </a:defRPr>
            </a:pPr>
            <a:endParaRPr lang="en-US"/>
          </a:p>
        </c:txPr>
        <c:crossAx val="838165664"/>
        <c:crosses val="autoZero"/>
        <c:auto val="1"/>
        <c:lblAlgn val="ctr"/>
        <c:lblOffset val="100"/>
        <c:noMultiLvlLbl val="0"/>
      </c:catAx>
      <c:valAx>
        <c:axId val="838165664"/>
        <c:scaling>
          <c:orientation val="minMax"/>
        </c:scaling>
        <c:delete val="1"/>
        <c:axPos val="t"/>
        <c:numFmt formatCode="0.0%" sourceLinked="1"/>
        <c:majorTickMark val="none"/>
        <c:minorTickMark val="none"/>
        <c:tickLblPos val="nextTo"/>
        <c:crossAx val="838160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6C9-4C84-B403-267B2260F772}"/>
              </c:ext>
            </c:extLst>
          </c:dPt>
          <c:dPt>
            <c:idx val="1"/>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3-A6C9-4C84-B403-267B2260F77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C9-4C84-B403-267B2260F772}"/>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('Nhan TT'!$A$46,'Nhan TT'!$A$47,'Nhan TT'!$A$48)</c:f>
              <c:strCache>
                <c:ptCount val="3"/>
                <c:pt idx="0">
                  <c:v>Không</c:v>
                </c:pt>
                <c:pt idx="1">
                  <c:v>Có</c:v>
                </c:pt>
                <c:pt idx="2">
                  <c:v>KB/KMTL</c:v>
                </c:pt>
              </c:strCache>
            </c:strRef>
          </c:cat>
          <c:val>
            <c:numRef>
              <c:f>('Nhan TT'!$H$46,'Nhan TT'!$H$47,'Nhan TT'!$H$48)</c:f>
              <c:numCache>
                <c:formatCode>0.0%</c:formatCode>
                <c:ptCount val="3"/>
                <c:pt idx="0">
                  <c:v>0.38491295938104447</c:v>
                </c:pt>
                <c:pt idx="1">
                  <c:v>0.58027079303675044</c:v>
                </c:pt>
                <c:pt idx="2">
                  <c:v>3.4816247582205029E-2</c:v>
                </c:pt>
              </c:numCache>
            </c:numRef>
          </c:val>
          <c:extLst>
            <c:ext xmlns:c16="http://schemas.microsoft.com/office/drawing/2014/chart" uri="{C3380CC4-5D6E-409C-BE32-E72D297353CC}">
              <c16:uniqueId val="{00000006-A6C9-4C84-B403-267B2260F77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3"/>
          </a:solidFill>
          <a:latin typeface="+mn-lt"/>
          <a:ea typeface="+mn-ea"/>
          <a:cs typeface="+mn-cs"/>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1-08E9-493F-8CDD-949E494637D1}"/>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2-08E9-493F-8CDD-949E494637D1}"/>
              </c:ext>
            </c:extLst>
          </c:dPt>
          <c:dPt>
            <c:idx val="4"/>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08E9-493F-8CDD-949E494637D1}"/>
              </c:ext>
            </c:extLst>
          </c:dPt>
          <c:dPt>
            <c:idx val="5"/>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4-08E9-493F-8CDD-949E494637D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'Nhan TT'!$M$69:$R$69</c:f>
              <c:strCache>
                <c:ptCount val="6"/>
                <c:pt idx="0">
                  <c:v>Thần kinh - tâm thần</c:v>
                </c:pt>
                <c:pt idx="1">
                  <c:v>Trí tuệ</c:v>
                </c:pt>
                <c:pt idx="2">
                  <c:v>Nghe nói</c:v>
                </c:pt>
                <c:pt idx="3">
                  <c:v>Nhìn</c:v>
                </c:pt>
                <c:pt idx="4">
                  <c:v>Khác</c:v>
                </c:pt>
                <c:pt idx="5">
                  <c:v>Vận động</c:v>
                </c:pt>
              </c:strCache>
            </c:strRef>
          </c:cat>
          <c:val>
            <c:numRef>
              <c:f>'Nhan TT'!$M$70:$R$70</c:f>
              <c:numCache>
                <c:formatCode>0.0%</c:formatCode>
                <c:ptCount val="6"/>
                <c:pt idx="0">
                  <c:v>0.2613065326633166</c:v>
                </c:pt>
                <c:pt idx="1">
                  <c:v>0.23618090452261306</c:v>
                </c:pt>
                <c:pt idx="2">
                  <c:v>0.17587939698492464</c:v>
                </c:pt>
                <c:pt idx="3">
                  <c:v>0.15577889447236182</c:v>
                </c:pt>
                <c:pt idx="4">
                  <c:v>0.10050251256281408</c:v>
                </c:pt>
                <c:pt idx="5">
                  <c:v>7.0351758793969849E-2</c:v>
                </c:pt>
              </c:numCache>
            </c:numRef>
          </c:val>
          <c:extLst>
            <c:ext xmlns:c16="http://schemas.microsoft.com/office/drawing/2014/chart" uri="{C3380CC4-5D6E-409C-BE32-E72D297353CC}">
              <c16:uniqueId val="{00000000-08E9-493F-8CDD-949E494637D1}"/>
            </c:ext>
          </c:extLst>
        </c:ser>
        <c:dLbls>
          <c:dLblPos val="outEnd"/>
          <c:showLegendKey val="0"/>
          <c:showVal val="1"/>
          <c:showCatName val="0"/>
          <c:showSerName val="0"/>
          <c:showPercent val="0"/>
          <c:showBubbleSize val="0"/>
        </c:dLbls>
        <c:gapWidth val="219"/>
        <c:overlap val="-27"/>
        <c:axId val="2048854735"/>
        <c:axId val="1307784463"/>
      </c:barChart>
      <c:catAx>
        <c:axId val="20488547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307784463"/>
        <c:crosses val="autoZero"/>
        <c:auto val="1"/>
        <c:lblAlgn val="ctr"/>
        <c:lblOffset val="100"/>
        <c:noMultiLvlLbl val="0"/>
      </c:catAx>
      <c:valAx>
        <c:axId val="1307784463"/>
        <c:scaling>
          <c:orientation val="minMax"/>
        </c:scaling>
        <c:delete val="1"/>
        <c:axPos val="l"/>
        <c:numFmt formatCode="0.0%" sourceLinked="1"/>
        <c:majorTickMark val="out"/>
        <c:minorTickMark val="none"/>
        <c:tickLblPos val="nextTo"/>
        <c:crossAx val="20488547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188949416163554E-2"/>
          <c:y val="3.5358069913827977E-2"/>
          <c:w val="0.94966200214431939"/>
          <c:h val="0.6538378867329711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'TQ (1)'!$B$179:$B$184</c:f>
              <c:strCache>
                <c:ptCount val="6"/>
                <c:pt idx="0">
                  <c:v>Hỗ trợ nhu yếu phẩm</c:v>
                </c:pt>
                <c:pt idx="1">
                  <c:v>Cải tạo cơ sở vật chất</c:v>
                </c:pt>
                <c:pt idx="2">
                  <c:v>Tập huấn</c:v>
                </c:pt>
                <c:pt idx="3">
                  <c:v>Hỗ trợ vốn, tạo việc làm</c:v>
                </c:pt>
                <c:pt idx="4">
                  <c:v>Thông tin cảnh báo phù hợp</c:v>
                </c:pt>
                <c:pt idx="5">
                  <c:v>Nơi tránh trú</c:v>
                </c:pt>
              </c:strCache>
            </c:strRef>
          </c:cat>
          <c:val>
            <c:numRef>
              <c:f>'TQ (1)'!$E$179:$E$184</c:f>
              <c:numCache>
                <c:formatCode>0.0%</c:formatCode>
                <c:ptCount val="6"/>
                <c:pt idx="0">
                  <c:v>0.30357142857142855</c:v>
                </c:pt>
                <c:pt idx="1">
                  <c:v>0.22321428571428573</c:v>
                </c:pt>
                <c:pt idx="2">
                  <c:v>0.19642857142857142</c:v>
                </c:pt>
                <c:pt idx="3">
                  <c:v>0.14285714285714285</c:v>
                </c:pt>
                <c:pt idx="4">
                  <c:v>0.10714285714285714</c:v>
                </c:pt>
                <c:pt idx="5">
                  <c:v>8.9285714285714288E-2</c:v>
                </c:pt>
              </c:numCache>
            </c:numRef>
          </c:val>
          <c:extLst>
            <c:ext xmlns:c16="http://schemas.microsoft.com/office/drawing/2014/chart" uri="{C3380CC4-5D6E-409C-BE32-E72D297353CC}">
              <c16:uniqueId val="{00000000-367B-4F24-854B-D27D55235B3C}"/>
            </c:ext>
          </c:extLst>
        </c:ser>
        <c:dLbls>
          <c:dLblPos val="outEnd"/>
          <c:showLegendKey val="0"/>
          <c:showVal val="1"/>
          <c:showCatName val="0"/>
          <c:showSerName val="0"/>
          <c:showPercent val="0"/>
          <c:showBubbleSize val="0"/>
        </c:dLbls>
        <c:gapWidth val="219"/>
        <c:overlap val="-27"/>
        <c:axId val="327455696"/>
        <c:axId val="557264752"/>
      </c:barChart>
      <c:catAx>
        <c:axId val="32745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557264752"/>
        <c:crosses val="autoZero"/>
        <c:auto val="1"/>
        <c:lblAlgn val="ctr"/>
        <c:lblOffset val="100"/>
        <c:noMultiLvlLbl val="0"/>
      </c:catAx>
      <c:valAx>
        <c:axId val="557264752"/>
        <c:scaling>
          <c:orientation val="minMax"/>
        </c:scaling>
        <c:delete val="1"/>
        <c:axPos val="l"/>
        <c:numFmt formatCode="0.0%" sourceLinked="1"/>
        <c:majorTickMark val="none"/>
        <c:minorTickMark val="none"/>
        <c:tickLblPos val="nextTo"/>
        <c:crossAx val="327455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Tỷ lệ NKT đóng góp ý kiến trong công tác ứng phó RRTT, phân tổ theo</a:t>
            </a:r>
            <a:r>
              <a:rPr lang="vi-VN" sz="18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 nhóm tham gia/không tham gia tổ chức/hội</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'DGYK-TGTCXH'!$K$21</c:f>
              <c:strCache>
                <c:ptCount val="1"/>
                <c:pt idx="0">
                  <c:v>Có đóng góp ý kiến</c:v>
                </c:pt>
              </c:strCache>
            </c:strRef>
          </c:tx>
          <c:spPr>
            <a:solidFill>
              <a:schemeClr val="accent1"/>
            </a:solidFill>
            <a:ln>
              <a:noFill/>
            </a:ln>
            <a:effectLst/>
          </c:spPr>
          <c:invertIfNegative val="0"/>
          <c:cat>
            <c:strRef>
              <c:f>'DGYK-TGTCXH'!$J$22:$J$23</c:f>
              <c:strCache>
                <c:ptCount val="2"/>
                <c:pt idx="0">
                  <c:v>Có tham gia
tổ chức/hội</c:v>
                </c:pt>
                <c:pt idx="1">
                  <c:v>Không tham gia
tổ chức/hội</c:v>
                </c:pt>
              </c:strCache>
            </c:strRef>
          </c:cat>
          <c:val>
            <c:numRef>
              <c:f>'DGYK-TGTCXH'!$K$22:$K$23</c:f>
              <c:numCache>
                <c:formatCode>0.0%</c:formatCode>
                <c:ptCount val="2"/>
                <c:pt idx="0">
                  <c:v>0.12274368231046931</c:v>
                </c:pt>
                <c:pt idx="1">
                  <c:v>2.8205128205128206E-2</c:v>
                </c:pt>
              </c:numCache>
            </c:numRef>
          </c:val>
          <c:extLst>
            <c:ext xmlns:c16="http://schemas.microsoft.com/office/drawing/2014/chart" uri="{C3380CC4-5D6E-409C-BE32-E72D297353CC}">
              <c16:uniqueId val="{00000000-4FF2-4894-A254-01FDF5B68668}"/>
            </c:ext>
          </c:extLst>
        </c:ser>
        <c:ser>
          <c:idx val="1"/>
          <c:order val="1"/>
          <c:tx>
            <c:strRef>
              <c:f>'DGYK-TGTCXH'!$L$21</c:f>
              <c:strCache>
                <c:ptCount val="1"/>
                <c:pt idx="0">
                  <c:v>Không đóng góp ý kiến</c:v>
                </c:pt>
              </c:strCache>
            </c:strRef>
          </c:tx>
          <c:spPr>
            <a:solidFill>
              <a:schemeClr val="accent2"/>
            </a:solidFill>
            <a:ln>
              <a:noFill/>
            </a:ln>
            <a:effectLst/>
          </c:spPr>
          <c:invertIfNegative val="0"/>
          <c:cat>
            <c:strRef>
              <c:f>'DGYK-TGTCXH'!$J$22:$J$23</c:f>
              <c:strCache>
                <c:ptCount val="2"/>
                <c:pt idx="0">
                  <c:v>Có tham gia
tổ chức/hội</c:v>
                </c:pt>
                <c:pt idx="1">
                  <c:v>Không tham gia
tổ chức/hội</c:v>
                </c:pt>
              </c:strCache>
            </c:strRef>
          </c:cat>
          <c:val>
            <c:numRef>
              <c:f>'DGYK-TGTCXH'!$L$22:$L$23</c:f>
              <c:numCache>
                <c:formatCode>0.0%</c:formatCode>
                <c:ptCount val="2"/>
                <c:pt idx="0">
                  <c:v>0.82129963898916969</c:v>
                </c:pt>
                <c:pt idx="1">
                  <c:v>0.93717948717948718</c:v>
                </c:pt>
              </c:numCache>
            </c:numRef>
          </c:val>
          <c:extLst>
            <c:ext xmlns:c16="http://schemas.microsoft.com/office/drawing/2014/chart" uri="{C3380CC4-5D6E-409C-BE32-E72D297353CC}">
              <c16:uniqueId val="{00000001-4FF2-4894-A254-01FDF5B68668}"/>
            </c:ext>
          </c:extLst>
        </c:ser>
        <c:ser>
          <c:idx val="2"/>
          <c:order val="2"/>
          <c:tx>
            <c:strRef>
              <c:f>'DGYK-TGTCXH'!$M$21</c:f>
              <c:strCache>
                <c:ptCount val="1"/>
                <c:pt idx="0">
                  <c:v>KB/KMTL</c:v>
                </c:pt>
              </c:strCache>
            </c:strRef>
          </c:tx>
          <c:spPr>
            <a:solidFill>
              <a:schemeClr val="accent3"/>
            </a:solidFill>
            <a:ln>
              <a:noFill/>
            </a:ln>
            <a:effectLst/>
          </c:spPr>
          <c:invertIfNegative val="0"/>
          <c:cat>
            <c:strRef>
              <c:f>'DGYK-TGTCXH'!$J$22:$J$23</c:f>
              <c:strCache>
                <c:ptCount val="2"/>
                <c:pt idx="0">
                  <c:v>Có tham gia
tổ chức/hội</c:v>
                </c:pt>
                <c:pt idx="1">
                  <c:v>Không tham gia
tổ chức/hội</c:v>
                </c:pt>
              </c:strCache>
            </c:strRef>
          </c:cat>
          <c:val>
            <c:numRef>
              <c:f>'DGYK-TGTCXH'!$M$22:$M$23</c:f>
              <c:numCache>
                <c:formatCode>0.0%</c:formatCode>
                <c:ptCount val="2"/>
                <c:pt idx="0">
                  <c:v>5.5956678700361008E-2</c:v>
                </c:pt>
                <c:pt idx="1">
                  <c:v>3.4615384615384617E-2</c:v>
                </c:pt>
              </c:numCache>
            </c:numRef>
          </c:val>
          <c:extLst>
            <c:ext xmlns:c16="http://schemas.microsoft.com/office/drawing/2014/chart" uri="{C3380CC4-5D6E-409C-BE32-E72D297353CC}">
              <c16:uniqueId val="{00000002-4FF2-4894-A254-01FDF5B68668}"/>
            </c:ext>
          </c:extLst>
        </c:ser>
        <c:dLbls>
          <c:showLegendKey val="0"/>
          <c:showVal val="0"/>
          <c:showCatName val="0"/>
          <c:showSerName val="0"/>
          <c:showPercent val="0"/>
          <c:showBubbleSize val="0"/>
        </c:dLbls>
        <c:gapWidth val="150"/>
        <c:overlap val="100"/>
        <c:axId val="178752175"/>
        <c:axId val="399039919"/>
      </c:barChart>
      <c:catAx>
        <c:axId val="1787521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399039919"/>
        <c:crosses val="autoZero"/>
        <c:auto val="1"/>
        <c:lblAlgn val="ctr"/>
        <c:lblOffset val="100"/>
        <c:noMultiLvlLbl val="0"/>
      </c:catAx>
      <c:valAx>
        <c:axId val="3990399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17875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Trải</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nghiệm</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làm</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TTHC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NKT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12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tháng</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qua</a:t>
            </a:r>
          </a:p>
        </c:rich>
      </c:tx>
      <c:layout>
        <c:manualLayout>
          <c:xMode val="edge"/>
          <c:yMode val="edge"/>
          <c:x val="0.13685973881264443"/>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187709286884562"/>
          <c:y val="0.25229546147646897"/>
          <c:w val="0.51924491455452426"/>
          <c:h val="0.51081270959073144"/>
        </c:manualLayout>
      </c:layout>
      <c:pieChart>
        <c:varyColors val="1"/>
        <c:ser>
          <c:idx val="0"/>
          <c:order val="0"/>
          <c:tx>
            <c:strRef>
              <c:f>Sheet1!$B$1</c:f>
              <c:strCache>
                <c:ptCount val="1"/>
                <c:pt idx="0">
                  <c:v>Trải nghiệm làm TTHC của NKT trong 12 tháng qua</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966-4268-8B21-0041332FA0A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966-4268-8B21-0041332FA0A3}"/>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D966-4268-8B21-0041332FA0A3}"/>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D966-4268-8B21-0041332FA0A3}"/>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Gặp rất nhiều khó khăn</c:v>
                </c:pt>
                <c:pt idx="1">
                  <c:v>Gặp một số khó khăn</c:v>
                </c:pt>
                <c:pt idx="2">
                  <c:v>Không gặp khó khăn gì</c:v>
                </c:pt>
                <c:pt idx="3">
                  <c:v>Không biết</c:v>
                </c:pt>
              </c:strCache>
            </c:strRef>
          </c:cat>
          <c:val>
            <c:numRef>
              <c:f>Sheet1!$B$2:$B$5</c:f>
              <c:numCache>
                <c:formatCode>0.0%</c:formatCode>
                <c:ptCount val="4"/>
                <c:pt idx="0">
                  <c:v>9.1708542713567834E-2</c:v>
                </c:pt>
                <c:pt idx="1">
                  <c:v>0.12185929648241206</c:v>
                </c:pt>
                <c:pt idx="2">
                  <c:v>0.76633165829145733</c:v>
                </c:pt>
                <c:pt idx="3">
                  <c:v>2.0100502512562814E-2</c:v>
                </c:pt>
              </c:numCache>
            </c:numRef>
          </c:val>
          <c:extLst>
            <c:ext xmlns:c16="http://schemas.microsoft.com/office/drawing/2014/chart" uri="{C3380CC4-5D6E-409C-BE32-E72D297353CC}">
              <c16:uniqueId val="{00000008-D966-4268-8B21-0041332FA0A3}"/>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3.3642692450260706E-2"/>
          <c:y val="0.82466943824675731"/>
          <c:w val="0.93236735555050998"/>
          <c:h val="0.1434520110374142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Lý do chưa có giấy XNKT</a:t>
            </a:r>
          </a:p>
        </c:rich>
      </c:tx>
      <c:layout>
        <c:manualLayout>
          <c:xMode val="edge"/>
          <c:yMode val="edge"/>
          <c:x val="0.74280511759427414"/>
          <c:y val="0.83091784843319727"/>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manualLayout>
          <c:layoutTarget val="inner"/>
          <c:xMode val="edge"/>
          <c:yMode val="edge"/>
          <c:x val="1.1966202031975884E-2"/>
          <c:y val="7.2040677047711513E-2"/>
          <c:w val="0.97606759593604819"/>
          <c:h val="0.42878220101331566"/>
        </c:manualLayout>
      </c:layout>
      <c:barChart>
        <c:barDir val="col"/>
        <c:grouping val="clustered"/>
        <c:varyColors val="0"/>
        <c:ser>
          <c:idx val="0"/>
          <c:order val="0"/>
          <c:tx>
            <c:strRef>
              <c:f>Sheet1!$B$1</c:f>
              <c:strCache>
                <c:ptCount val="1"/>
                <c:pt idx="0">
                  <c:v>Lý do chưa có giấy XNKT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Đã có
hỗ trợ xã hội khác</c:v>
                </c:pt>
                <c:pt idx="1">
                  <c:v>Chưa biết thủ tục xin cấp giấy XNKT</c:v>
                </c:pt>
                <c:pt idx="2">
                  <c:v>Thấy mất thời gian và quá phức tạp</c:v>
                </c:pt>
                <c:pt idx="3">
                  <c:v>Không có ai hỗ trợ đưa đến ủy ban xã/ phường/ thị trấn để làm thủ tục</c:v>
                </c:pt>
                <c:pt idx="4">
                  <c:v>Thấy không có
lợi ích gì</c:v>
                </c:pt>
                <c:pt idx="5">
                  <c:v>Đơn không được
xử lý</c:v>
                </c:pt>
                <c:pt idx="6">
                  <c:v>Đơn đang chờ
được xử lý</c:v>
                </c:pt>
                <c:pt idx="7">
                  <c:v>Khác</c:v>
                </c:pt>
                <c:pt idx="8">
                  <c:v>Không biết lý do</c:v>
                </c:pt>
                <c:pt idx="9">
                  <c:v>KMTL</c:v>
                </c:pt>
              </c:strCache>
            </c:strRef>
          </c:cat>
          <c:val>
            <c:numRef>
              <c:f>Sheet1!$B$2:$B$11</c:f>
              <c:numCache>
                <c:formatCode>0.0%</c:formatCode>
                <c:ptCount val="10"/>
                <c:pt idx="0">
                  <c:v>0.43850267379679142</c:v>
                </c:pt>
                <c:pt idx="1">
                  <c:v>0.23796791443850268</c:v>
                </c:pt>
                <c:pt idx="2">
                  <c:v>1.871657754010695E-2</c:v>
                </c:pt>
                <c:pt idx="3">
                  <c:v>1.871657754010695E-2</c:v>
                </c:pt>
                <c:pt idx="4">
                  <c:v>8.0213903743315516E-3</c:v>
                </c:pt>
                <c:pt idx="5">
                  <c:v>6.1497326203208559E-2</c:v>
                </c:pt>
                <c:pt idx="6">
                  <c:v>4.2780748663101602E-2</c:v>
                </c:pt>
                <c:pt idx="7">
                  <c:v>4.5454545454545456E-2</c:v>
                </c:pt>
                <c:pt idx="8">
                  <c:v>0.12566844919786097</c:v>
                </c:pt>
                <c:pt idx="9">
                  <c:v>2.6737967914438501E-3</c:v>
                </c:pt>
              </c:numCache>
            </c:numRef>
          </c:val>
          <c:extLst>
            <c:ext xmlns:c16="http://schemas.microsoft.com/office/drawing/2014/chart" uri="{C3380CC4-5D6E-409C-BE32-E72D297353CC}">
              <c16:uniqueId val="{00000000-A548-4DD6-B361-7C6F2BF11D9A}"/>
            </c:ext>
          </c:extLst>
        </c:ser>
        <c:dLbls>
          <c:showLegendKey val="0"/>
          <c:showVal val="0"/>
          <c:showCatName val="0"/>
          <c:showSerName val="0"/>
          <c:showPercent val="0"/>
          <c:showBubbleSize val="0"/>
        </c:dLbls>
        <c:gapWidth val="219"/>
        <c:overlap val="-27"/>
        <c:axId val="1460893903"/>
        <c:axId val="678859871"/>
      </c:barChart>
      <c:catAx>
        <c:axId val="1460893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678859871"/>
        <c:crosses val="autoZero"/>
        <c:auto val="1"/>
        <c:lblAlgn val="ctr"/>
        <c:lblOffset val="100"/>
        <c:noMultiLvlLbl val="0"/>
      </c:catAx>
      <c:valAx>
        <c:axId val="678859871"/>
        <c:scaling>
          <c:orientation val="minMax"/>
        </c:scaling>
        <c:delete val="1"/>
        <c:axPos val="l"/>
        <c:numFmt formatCode="0.0%" sourceLinked="1"/>
        <c:majorTickMark val="none"/>
        <c:minorTickMark val="none"/>
        <c:tickLblPos val="nextTo"/>
        <c:crossAx val="1460893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55133163780054E-2"/>
          <c:y val="2.6221337510165286E-2"/>
          <c:w val="0.95628973367243986"/>
          <c:h val="0.755305885064341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0-10FC-4A7C-856D-BE5FD41AC613}"/>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10FC-4A7C-856D-BE5FD41AC613}"/>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2-10FC-4A7C-856D-BE5FD41AC61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Có thang máy </c:v>
                </c:pt>
                <c:pt idx="1">
                  <c:v>Có nhà vệ sinh đúng tiêu chuẩn cho người đi xe lăn</c:v>
                </c:pt>
                <c:pt idx="2">
                  <c:v>Có đường dốc dễ đi cho xe lăn</c:v>
                </c:pt>
                <c:pt idx="3">
                  <c:v>Không phải chờ đợi quá lâu mới được khám bệnh</c:v>
                </c:pt>
                <c:pt idx="4">
                  <c:v>Không phải trả phí ngoài quy định (‘lót tay') để được điều trị tốt hơn</c:v>
                </c:pt>
                <c:pt idx="5">
                  <c:v>Chi phí khám chữa bệnh hợp lý</c:v>
                </c:pt>
                <c:pt idx="6">
                  <c:v>Thái độ phục vụ bệnh nhân của y, bác sĩ tốt</c:v>
                </c:pt>
              </c:strCache>
            </c:strRef>
          </c:cat>
          <c:val>
            <c:numRef>
              <c:f>Sheet1!$B$2:$B$8</c:f>
              <c:numCache>
                <c:formatCode>0.0%</c:formatCode>
                <c:ptCount val="7"/>
                <c:pt idx="0">
                  <c:v>0.49</c:v>
                </c:pt>
                <c:pt idx="1">
                  <c:v>0.57199999999999995</c:v>
                </c:pt>
                <c:pt idx="2">
                  <c:v>0.72799999999999998</c:v>
                </c:pt>
                <c:pt idx="3">
                  <c:v>0.77400000000000002</c:v>
                </c:pt>
                <c:pt idx="4">
                  <c:v>0.88700000000000001</c:v>
                </c:pt>
                <c:pt idx="5">
                  <c:v>0.88800000000000001</c:v>
                </c:pt>
                <c:pt idx="6">
                  <c:v>0.89100000000000001</c:v>
                </c:pt>
              </c:numCache>
            </c:numRef>
          </c:val>
          <c:extLst>
            <c:ext xmlns:c16="http://schemas.microsoft.com/office/drawing/2014/chart" uri="{C3380CC4-5D6E-409C-BE32-E72D297353CC}">
              <c16:uniqueId val="{00000000-D360-457A-88F7-6BB629A06188}"/>
            </c:ext>
          </c:extLst>
        </c:ser>
        <c:dLbls>
          <c:showLegendKey val="0"/>
          <c:showVal val="1"/>
          <c:showCatName val="0"/>
          <c:showSerName val="0"/>
          <c:showPercent val="0"/>
          <c:showBubbleSize val="0"/>
        </c:dLbls>
        <c:gapWidth val="150"/>
        <c:overlap val="-25"/>
        <c:axId val="643502383"/>
        <c:axId val="648639375"/>
      </c:barChart>
      <c:catAx>
        <c:axId val="64350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5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48639375"/>
        <c:crosses val="autoZero"/>
        <c:auto val="1"/>
        <c:lblAlgn val="ctr"/>
        <c:lblOffset val="100"/>
        <c:noMultiLvlLbl val="0"/>
      </c:catAx>
      <c:valAx>
        <c:axId val="648639375"/>
        <c:scaling>
          <c:orientation val="minMax"/>
        </c:scaling>
        <c:delete val="1"/>
        <c:axPos val="l"/>
        <c:numFmt formatCode="0.0%" sourceLinked="1"/>
        <c:majorTickMark val="none"/>
        <c:minorTickMark val="none"/>
        <c:tickLblPos val="nextTo"/>
        <c:crossAx val="643502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367-4C04-8A07-831365C663F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367-4C04-8A07-831365C663F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367-4C04-8A07-831365C663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67-4C04-8A07-831365C663F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367-4C04-8A07-831365C663FE}"/>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367-4C04-8A07-831365C663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Không đúng</c:v>
                </c:pt>
                <c:pt idx="1">
                  <c:v>Đúng</c:v>
                </c:pt>
                <c:pt idx="2">
                  <c:v>Không biết</c:v>
                </c:pt>
              </c:strCache>
            </c:strRef>
          </c:cat>
          <c:val>
            <c:numRef>
              <c:f>Sheet1!$B$2:$B$4</c:f>
              <c:numCache>
                <c:formatCode>0.0%</c:formatCode>
                <c:ptCount val="3"/>
                <c:pt idx="0">
                  <c:v>7.9000000000000001E-2</c:v>
                </c:pt>
                <c:pt idx="1">
                  <c:v>0.89100000000000001</c:v>
                </c:pt>
                <c:pt idx="2">
                  <c:v>2.9000000000000001E-2</c:v>
                </c:pt>
              </c:numCache>
            </c:numRef>
          </c:val>
          <c:extLst>
            <c:ext xmlns:c16="http://schemas.microsoft.com/office/drawing/2014/chart" uri="{C3380CC4-5D6E-409C-BE32-E72D297353CC}">
              <c16:uniqueId val="{00000000-E499-4B76-B855-46B1A048FB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367-4C04-8A07-831365C663FE}"/>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8367-4C04-8A07-831365C663F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8367-4C04-8A07-831365C663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67-4C04-8A07-831365C663F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367-4C04-8A07-831365C663FE}"/>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367-4C04-8A07-831365C663F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Không đúng</c:v>
                </c:pt>
                <c:pt idx="1">
                  <c:v>Đúng</c:v>
                </c:pt>
                <c:pt idx="2">
                  <c:v>Không biết</c:v>
                </c:pt>
              </c:strCache>
            </c:strRef>
          </c:cat>
          <c:val>
            <c:numRef>
              <c:f>Sheet1!$B$2:$B$4</c:f>
              <c:numCache>
                <c:formatCode>0.0%</c:formatCode>
                <c:ptCount val="3"/>
                <c:pt idx="0">
                  <c:v>0.17899999999999999</c:v>
                </c:pt>
                <c:pt idx="1">
                  <c:v>0.77400000000000002</c:v>
                </c:pt>
                <c:pt idx="2">
                  <c:v>4.3999999999999997E-2</c:v>
                </c:pt>
              </c:numCache>
            </c:numRef>
          </c:val>
          <c:extLst>
            <c:ext xmlns:c16="http://schemas.microsoft.com/office/drawing/2014/chart" uri="{C3380CC4-5D6E-409C-BE32-E72D297353CC}">
              <c16:uniqueId val="{00000000-E499-4B76-B855-46B1A048FB3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55133163780054E-2"/>
          <c:y val="2.6221337510165286E-2"/>
          <c:w val="0.95628973367243986"/>
          <c:h val="0.68670136784392644"/>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1FBF-4766-96AC-E427B67CCA6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1FBF-4766-96AC-E427B67CCA65}"/>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1FBF-4766-96AC-E427B67CCA6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Vùng Trung du và Miền núi phía Bắc</c:v>
                </c:pt>
                <c:pt idx="1">
                  <c:v>Vùng Đồng bằng sông Hồng</c:v>
                </c:pt>
                <c:pt idx="2">
                  <c:v>Vùng Bắc Trung Bộ</c:v>
                </c:pt>
                <c:pt idx="3">
                  <c:v>Vùng Tây Nguyên</c:v>
                </c:pt>
                <c:pt idx="4">
                  <c:v>Vùng Đông Nam Bộ</c:v>
                </c:pt>
                <c:pt idx="5">
                  <c:v>Vùng Đồng bằng sôn Cửu Long</c:v>
                </c:pt>
              </c:strCache>
            </c:strRef>
          </c:cat>
          <c:val>
            <c:numRef>
              <c:f>Sheet1!$B$2:$B$7</c:f>
              <c:numCache>
                <c:formatCode>0.0%</c:formatCode>
                <c:ptCount val="6"/>
                <c:pt idx="0">
                  <c:v>0.09</c:v>
                </c:pt>
                <c:pt idx="1">
                  <c:v>0.13900000000000001</c:v>
                </c:pt>
                <c:pt idx="2">
                  <c:v>5.3999999999999999E-2</c:v>
                </c:pt>
                <c:pt idx="3">
                  <c:v>5.8000000000000003E-2</c:v>
                </c:pt>
                <c:pt idx="4">
                  <c:v>3.7999999999999999E-2</c:v>
                </c:pt>
                <c:pt idx="5">
                  <c:v>5.5E-2</c:v>
                </c:pt>
              </c:numCache>
            </c:numRef>
          </c:val>
          <c:extLst>
            <c:ext xmlns:c16="http://schemas.microsoft.com/office/drawing/2014/chart" uri="{C3380CC4-5D6E-409C-BE32-E72D297353CC}">
              <c16:uniqueId val="{00000006-1FBF-4766-96AC-E427B67CCA65}"/>
            </c:ext>
          </c:extLst>
        </c:ser>
        <c:dLbls>
          <c:showLegendKey val="0"/>
          <c:showVal val="1"/>
          <c:showCatName val="0"/>
          <c:showSerName val="0"/>
          <c:showPercent val="0"/>
          <c:showBubbleSize val="0"/>
        </c:dLbls>
        <c:gapWidth val="150"/>
        <c:overlap val="-25"/>
        <c:axId val="643502383"/>
        <c:axId val="648639375"/>
      </c:barChart>
      <c:catAx>
        <c:axId val="64350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48639375"/>
        <c:crosses val="autoZero"/>
        <c:auto val="1"/>
        <c:lblAlgn val="ctr"/>
        <c:lblOffset val="100"/>
        <c:noMultiLvlLbl val="0"/>
      </c:catAx>
      <c:valAx>
        <c:axId val="648639375"/>
        <c:scaling>
          <c:orientation val="minMax"/>
        </c:scaling>
        <c:delete val="1"/>
        <c:axPos val="l"/>
        <c:numFmt formatCode="0.0%" sourceLinked="1"/>
        <c:majorTickMark val="none"/>
        <c:minorTickMark val="none"/>
        <c:tickLblPos val="nextTo"/>
        <c:crossAx val="643502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explosion val="6"/>
            <c:spPr>
              <a:solidFill>
                <a:schemeClr val="accent5"/>
              </a:solidFill>
              <a:ln w="19050">
                <a:solidFill>
                  <a:schemeClr val="lt1"/>
                </a:solidFill>
              </a:ln>
              <a:effectLst/>
            </c:spPr>
            <c:extLst>
              <c:ext xmlns:c16="http://schemas.microsoft.com/office/drawing/2014/chart" uri="{C3380CC4-5D6E-409C-BE32-E72D297353CC}">
                <c16:uniqueId val="{00000002-CA1B-49AF-B970-AFD534148491}"/>
              </c:ext>
            </c:extLst>
          </c:dPt>
          <c:dPt>
            <c:idx val="1"/>
            <c:bubble3D val="0"/>
            <c:explosion val="6"/>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CA1B-49AF-B970-AFD534148491}"/>
              </c:ext>
            </c:extLst>
          </c:dPt>
          <c:dPt>
            <c:idx val="2"/>
            <c:bubble3D val="0"/>
            <c:explosion val="6"/>
            <c:spPr>
              <a:solidFill>
                <a:schemeClr val="accent1"/>
              </a:solidFill>
              <a:ln w="19050">
                <a:solidFill>
                  <a:schemeClr val="lt1"/>
                </a:solidFill>
              </a:ln>
              <a:effectLst/>
            </c:spPr>
            <c:extLst>
              <c:ext xmlns:c16="http://schemas.microsoft.com/office/drawing/2014/chart" uri="{C3380CC4-5D6E-409C-BE32-E72D297353CC}">
                <c16:uniqueId val="{00000001-CA1B-49AF-B970-AFD534148491}"/>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5EDA-418F-824F-776FEA86748A}"/>
              </c:ext>
            </c:extLst>
          </c:dPt>
          <c:dPt>
            <c:idx val="4"/>
            <c:bubble3D val="0"/>
            <c:spPr>
              <a:solidFill>
                <a:schemeClr val="bg2"/>
              </a:solidFill>
              <a:ln w="19050">
                <a:solidFill>
                  <a:schemeClr val="lt1"/>
                </a:solidFill>
              </a:ln>
              <a:effectLst/>
            </c:spPr>
            <c:extLst>
              <c:ext xmlns:c16="http://schemas.microsoft.com/office/drawing/2014/chart" uri="{C3380CC4-5D6E-409C-BE32-E72D297353CC}">
                <c16:uniqueId val="{00000006-5EDA-418F-824F-776FEA86748A}"/>
              </c:ext>
            </c:extLst>
          </c:dPt>
          <c:dLbls>
            <c:dLbl>
              <c:idx val="0"/>
              <c:layout>
                <c:manualLayout>
                  <c:x val="-7.5347258808702022E-2"/>
                  <c:y val="-8.3518931420398776E-2"/>
                </c:manualLayout>
              </c:layout>
              <c:tx>
                <c:rich>
                  <a:bodyPr/>
                  <a:lstStyle/>
                  <a:p>
                    <a:fld id="{4021E0E4-FC17-4832-995A-A8179FB4399F}" type="VALUE">
                      <a:rPr lang="en-US">
                        <a:solidFill>
                          <a:schemeClr val="tx1"/>
                        </a:solidFill>
                      </a:rPr>
                      <a:pPr/>
                      <a:t>[VALUE]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A1B-49AF-B970-AFD534148491}"/>
                </c:ext>
              </c:extLst>
            </c:dLbl>
            <c:dLbl>
              <c:idx val="1"/>
              <c:layout>
                <c:manualLayout>
                  <c:x val="1.5147471222746452E-2"/>
                  <c:y val="-0.10797321071671057"/>
                </c:manualLayout>
              </c:layout>
              <c:tx>
                <c:rich>
                  <a:bodyPr/>
                  <a:lstStyle/>
                  <a:p>
                    <a:fld id="{BFF04292-1CFB-420D-8B86-CBD8EBF3D6DC}" type="VALUE">
                      <a:rPr lang="en-US">
                        <a:solidFill>
                          <a:schemeClr val="tx1"/>
                        </a:solidFill>
                      </a:rPr>
                      <a:pPr/>
                      <a:t>[VALUE]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A1B-49AF-B970-AFD534148491}"/>
                </c:ext>
              </c:extLst>
            </c:dLbl>
            <c:dLbl>
              <c:idx val="2"/>
              <c:layout>
                <c:manualLayout>
                  <c:x val="9.7677655180012618E-2"/>
                  <c:y val="-3.992007093725094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A1B-49AF-B970-AFD534148491}"/>
                </c:ext>
              </c:extLst>
            </c:dLbl>
            <c:dLbl>
              <c:idx val="4"/>
              <c:layout>
                <c:manualLayout>
                  <c:x val="-0.13874858995335412"/>
                  <c:y val="-3.589349273715903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5EDA-418F-824F-776FEA86748A}"/>
                </c:ext>
              </c:extLst>
            </c:dLbl>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Có, nhân viên y tế Nhà nước đến nhà </c:v>
                </c:pt>
                <c:pt idx="1">
                  <c:v>Có, tại trung tâm phục hồi chức năng Nhà nước </c:v>
                </c:pt>
                <c:pt idx="2">
                  <c:v>Có, tại trạm y tế xã/phường/thị trấn </c:v>
                </c:pt>
                <c:pt idx="3">
                  <c:v>Không</c:v>
                </c:pt>
                <c:pt idx="4">
                  <c:v>Không biết</c:v>
                </c:pt>
              </c:strCache>
            </c:strRef>
          </c:cat>
          <c:val>
            <c:numRef>
              <c:f>Sheet1!$B$2:$B$6</c:f>
              <c:numCache>
                <c:formatCode>0.0%</c:formatCode>
                <c:ptCount val="5"/>
                <c:pt idx="0">
                  <c:v>5.0000000000000001E-3</c:v>
                </c:pt>
                <c:pt idx="1">
                  <c:v>1.2E-2</c:v>
                </c:pt>
                <c:pt idx="2">
                  <c:v>1.6E-2</c:v>
                </c:pt>
                <c:pt idx="3">
                  <c:v>0.94099999999999995</c:v>
                </c:pt>
                <c:pt idx="4">
                  <c:v>2.5999999999999999E-2</c:v>
                </c:pt>
              </c:numCache>
            </c:numRef>
          </c:val>
          <c:extLst>
            <c:ext xmlns:c16="http://schemas.microsoft.com/office/drawing/2014/chart" uri="{C3380CC4-5D6E-409C-BE32-E72D297353CC}">
              <c16:uniqueId val="{00000000-CA1B-49AF-B970-AFD534148491}"/>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72859744990891E-2"/>
          <c:y val="1.6677401923416581E-2"/>
          <c:w val="0.91985428051001816"/>
          <c:h val="0.7412222040565482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0-62E3-4857-AC9E-A845C0CE532B}"/>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1-62E3-4857-AC9E-A845C0CE532B}"/>
              </c:ext>
            </c:extLst>
          </c:dPt>
          <c:dPt>
            <c:idx val="2"/>
            <c:invertIfNegative val="0"/>
            <c:bubble3D val="0"/>
            <c:spPr>
              <a:solidFill>
                <a:schemeClr val="accent5">
                  <a:lumMod val="75000"/>
                </a:schemeClr>
              </a:solidFill>
              <a:ln>
                <a:noFill/>
              </a:ln>
              <a:effectLst/>
            </c:spPr>
            <c:extLst>
              <c:ext xmlns:c16="http://schemas.microsoft.com/office/drawing/2014/chart" uri="{C3380CC4-5D6E-409C-BE32-E72D297353CC}">
                <c16:uniqueId val="{00000004-2A7B-420D-BDC2-26B423A15BF1}"/>
              </c:ext>
            </c:extLst>
          </c:dPt>
          <c:dPt>
            <c:idx val="3"/>
            <c:invertIfNegative val="0"/>
            <c:bubble3D val="0"/>
            <c:spPr>
              <a:solidFill>
                <a:schemeClr val="accent5">
                  <a:lumMod val="75000"/>
                </a:schemeClr>
              </a:solidFill>
              <a:ln>
                <a:noFill/>
              </a:ln>
              <a:effectLst/>
            </c:spPr>
            <c:extLst>
              <c:ext xmlns:c16="http://schemas.microsoft.com/office/drawing/2014/chart" uri="{C3380CC4-5D6E-409C-BE32-E72D297353CC}">
                <c16:uniqueId val="{00000005-2A7B-420D-BDC2-26B423A15BF1}"/>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'NTT-DDTT'!$T$29:$T$32</c:f>
              <c:strCache>
                <c:ptCount val="4"/>
                <c:pt idx="0">
                  <c:v>Ti vi</c:v>
                </c:pt>
                <c:pt idx="1">
                  <c:v>Loa phát thanh phường /xã</c:v>
                </c:pt>
                <c:pt idx="2">
                  <c:v>Người thân/hàng xóm</c:v>
                </c:pt>
                <c:pt idx="3">
                  <c:v>Cán bộ địa phương</c:v>
                </c:pt>
              </c:strCache>
            </c:strRef>
          </c:cat>
          <c:val>
            <c:numRef>
              <c:f>'NTT-DDTT'!$AB$29:$AB$32</c:f>
              <c:numCache>
                <c:formatCode>0.0%</c:formatCode>
                <c:ptCount val="4"/>
                <c:pt idx="0">
                  <c:v>0.50666666666666671</c:v>
                </c:pt>
                <c:pt idx="1">
                  <c:v>0.41333333333333333</c:v>
                </c:pt>
                <c:pt idx="2">
                  <c:v>0.29333333333333333</c:v>
                </c:pt>
                <c:pt idx="3">
                  <c:v>0.17</c:v>
                </c:pt>
              </c:numCache>
            </c:numRef>
          </c:val>
          <c:extLst>
            <c:ext xmlns:c16="http://schemas.microsoft.com/office/drawing/2014/chart" uri="{C3380CC4-5D6E-409C-BE32-E72D297353CC}">
              <c16:uniqueId val="{00000000-C46E-4DB5-8405-63234BD38B01}"/>
            </c:ext>
          </c:extLst>
        </c:ser>
        <c:dLbls>
          <c:dLblPos val="outEnd"/>
          <c:showLegendKey val="0"/>
          <c:showVal val="1"/>
          <c:showCatName val="0"/>
          <c:showSerName val="0"/>
          <c:showPercent val="0"/>
          <c:showBubbleSize val="0"/>
        </c:dLbls>
        <c:gapWidth val="219"/>
        <c:overlap val="-27"/>
        <c:axId val="1994396639"/>
        <c:axId val="2003610111"/>
      </c:barChart>
      <c:catAx>
        <c:axId val="1994396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2003610111"/>
        <c:crosses val="autoZero"/>
        <c:auto val="1"/>
        <c:lblAlgn val="ctr"/>
        <c:lblOffset val="100"/>
        <c:noMultiLvlLbl val="0"/>
      </c:catAx>
      <c:valAx>
        <c:axId val="2003610111"/>
        <c:scaling>
          <c:orientation val="minMax"/>
        </c:scaling>
        <c:delete val="1"/>
        <c:axPos val="l"/>
        <c:numFmt formatCode="0.0%" sourceLinked="1"/>
        <c:majorTickMark val="none"/>
        <c:minorTickMark val="none"/>
        <c:tickLblPos val="nextTo"/>
        <c:crossAx val="1994396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3"/>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0.32683</cdr:x>
      <cdr:y>0.75097</cdr:y>
    </cdr:from>
    <cdr:to>
      <cdr:x>0.93363</cdr:x>
      <cdr:y>0.88825</cdr:y>
    </cdr:to>
    <cdr:sp macro="" textlink="">
      <cdr:nvSpPr>
        <cdr:cNvPr id="2" name="Rectangle 1">
          <a:extLst xmlns:a="http://schemas.openxmlformats.org/drawingml/2006/main">
            <a:ext uri="{FF2B5EF4-FFF2-40B4-BE49-F238E27FC236}">
              <a16:creationId xmlns:a16="http://schemas.microsoft.com/office/drawing/2014/main" id="{309F2CC3-7BB8-18E0-737F-86B0591D2A14}"/>
            </a:ext>
          </a:extLst>
        </cdr:cNvPr>
        <cdr:cNvSpPr/>
      </cdr:nvSpPr>
      <cdr:spPr>
        <a:xfrm xmlns:a="http://schemas.openxmlformats.org/drawingml/2006/main">
          <a:off x="1877254" y="3226232"/>
          <a:ext cx="3485352" cy="589770"/>
        </a:xfrm>
        <a:prstGeom xmlns:a="http://schemas.openxmlformats.org/drawingml/2006/main" prst="rect">
          <a:avLst/>
        </a:prstGeom>
        <a:noFill xmlns:a="http://schemas.openxmlformats.org/drawingml/2006/main"/>
        <a:ln xmlns:a="http://schemas.openxmlformats.org/drawingml/2006/main">
          <a:solidFill>
            <a:schemeClr val="accent2"/>
          </a:solidFill>
          <a:prstDash val="dash"/>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7" name="Google Shape;2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8" name="Google Shape;6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948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endParaRPr lang="en-GB"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extLst>
      <p:ext uri="{BB962C8B-B14F-4D97-AF65-F5344CB8AC3E}">
        <p14:creationId xmlns:p14="http://schemas.microsoft.com/office/powerpoint/2010/main" val="3968832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b="0" i="0"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extLst>
      <p:ext uri="{BB962C8B-B14F-4D97-AF65-F5344CB8AC3E}">
        <p14:creationId xmlns:p14="http://schemas.microsoft.com/office/powerpoint/2010/main" val="164714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 typeface="Wingdings" panose="05000000000000000000" pitchFamily="2" charset="2"/>
              <a:buNone/>
            </a:pPr>
            <a:endParaRPr lang="en-GB"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extLst>
      <p:ext uri="{BB962C8B-B14F-4D97-AF65-F5344CB8AC3E}">
        <p14:creationId xmlns:p14="http://schemas.microsoft.com/office/powerpoint/2010/main" val="3334473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endParaRPr lang="en-GB"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extLst>
      <p:ext uri="{BB962C8B-B14F-4D97-AF65-F5344CB8AC3E}">
        <p14:creationId xmlns:p14="http://schemas.microsoft.com/office/powerpoint/2010/main" val="3460707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panose="020B0604020202020204" pitchFamily="34" charset="0"/>
              <a:buNone/>
            </a:pPr>
            <a:endParaRPr lang="en-GB" b="0" i="0"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extLst>
      <p:ext uri="{BB962C8B-B14F-4D97-AF65-F5344CB8AC3E}">
        <p14:creationId xmlns:p14="http://schemas.microsoft.com/office/powerpoint/2010/main" val="2666022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GB" b="0" i="0" dirty="0"/>
          </a:p>
        </p:txBody>
      </p:sp>
      <p:sp>
        <p:nvSpPr>
          <p:cNvPr id="762" name="Google Shape;76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extLst>
      <p:ext uri="{BB962C8B-B14F-4D97-AF65-F5344CB8AC3E}">
        <p14:creationId xmlns:p14="http://schemas.microsoft.com/office/powerpoint/2010/main" val="1581968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230420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543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b="0" i="0"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9124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619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7570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91" name="Google Shape;10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3604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4879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9" name="Google Shape;114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extLst>
      <p:ext uri="{BB962C8B-B14F-4D97-AF65-F5344CB8AC3E}">
        <p14:creationId xmlns:p14="http://schemas.microsoft.com/office/powerpoint/2010/main" val="1238128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SzPts val="2000"/>
              <a:buFontTx/>
              <a:buNone/>
            </a:pPr>
            <a:endParaRPr lang="vi-VN" sz="12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3990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SzPts val="2000"/>
              <a:buFontTx/>
              <a:buNone/>
            </a:pPr>
            <a:endParaRPr lang="vi-VN" sz="1200" b="0" i="1" u="none" strike="noStrike" cap="none" dirty="0">
              <a:solidFill>
                <a:srgbClr val="000000"/>
              </a:solidFill>
              <a:effectLst/>
              <a:latin typeface="Arial" panose="020B0604020202020204" pitchFamily="34" charset="0"/>
              <a:ea typeface="Calibri"/>
              <a:cs typeface="Calibri"/>
              <a:sym typeface="Calibri"/>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194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05" name="Google Shape;3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454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endParaRPr lang="vi-VN" b="0" i="0" dirty="0">
              <a:solidFill>
                <a:srgbClr val="222222"/>
              </a:solidFill>
              <a:effectLst/>
              <a:latin typeface="Roboto" panose="02000000000000000000" pitchFamily="2" charset="0"/>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8341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SzPts val="2000"/>
              <a:buFontTx/>
              <a:buNone/>
            </a:pPr>
            <a:endParaRPr lang="vi-VN" sz="12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4920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rgbClr val="000000"/>
              </a:buClr>
              <a:buSzPts val="2000"/>
              <a:buFontTx/>
              <a:buNone/>
              <a:tabLst/>
              <a:defRPr/>
            </a:pPr>
            <a:endParaRPr lang="vi-VN" sz="1200" b="0" i="0" u="none" strike="noStrike" cap="none" dirty="0">
              <a:solidFill>
                <a:srgbClr val="131313"/>
              </a:solidFill>
              <a:latin typeface="Calibri"/>
              <a:ea typeface="Calibri"/>
              <a:cs typeface="Calibri"/>
              <a:sym typeface="Calibri"/>
            </a:endParaRPr>
          </a:p>
        </p:txBody>
      </p:sp>
      <p:sp>
        <p:nvSpPr>
          <p:cNvPr id="527" name="Google Shape;527;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337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6" name="Google Shape;11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860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66" name="Google Shape;106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4330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2" name="Google Shape;122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extLst>
      <p:ext uri="{BB962C8B-B14F-4D97-AF65-F5344CB8AC3E}">
        <p14:creationId xmlns:p14="http://schemas.microsoft.com/office/powerpoint/2010/main" val="3880340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0" name="Google Shape;3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5" name="Google Shape;40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extLst>
      <p:ext uri="{BB962C8B-B14F-4D97-AF65-F5344CB8AC3E}">
        <p14:creationId xmlns:p14="http://schemas.microsoft.com/office/powerpoint/2010/main" val="180940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42" name="Google Shape;74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4083491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vi-VN" sz="1200" dirty="0">
              <a:latin typeface="Calibri" panose="020F0502020204030204" pitchFamily="34" charset="0"/>
              <a:ea typeface="SimSun" panose="02010600030101010101" pitchFamily="2" charset="-122"/>
              <a:cs typeface="Times New Roman" panose="02020603050405020304" pitchFamily="18" charset="0"/>
            </a:endParaRPr>
          </a:p>
        </p:txBody>
      </p:sp>
      <p:sp>
        <p:nvSpPr>
          <p:cNvPr id="489" name="Google Shape;48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115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6"/>
        <p:cNvGrpSpPr/>
        <p:nvPr/>
      </p:nvGrpSpPr>
      <p:grpSpPr>
        <a:xfrm>
          <a:off x="0" y="0"/>
          <a:ext cx="0" cy="0"/>
          <a:chOff x="0" y="0"/>
          <a:chExt cx="0" cy="0"/>
        </a:xfrm>
      </p:grpSpPr>
      <p:sp>
        <p:nvSpPr>
          <p:cNvPr id="47" name="Google Shape;47;p54"/>
          <p:cNvSpPr/>
          <p:nvPr/>
        </p:nvSpPr>
        <p:spPr>
          <a:xfrm>
            <a:off x="254950" y="262784"/>
            <a:ext cx="11682101" cy="63324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 name="Google Shape;48;p54"/>
          <p:cNvSpPr txBox="1">
            <a:spLocks noGrp="1"/>
          </p:cNvSpPr>
          <p:nvPr>
            <p:ph type="title"/>
          </p:nvPr>
        </p:nvSpPr>
        <p:spPr>
          <a:xfrm>
            <a:off x="549570" y="435327"/>
            <a:ext cx="6943344" cy="6217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2F2F2"/>
              </a:buClr>
              <a:buSzPts val="2800"/>
              <a:buFont typeface="Quattrocento Sans"/>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
        <p:cNvGrpSpPr/>
        <p:nvPr/>
      </p:nvGrpSpPr>
      <p:grpSpPr>
        <a:xfrm>
          <a:off x="0" y="0"/>
          <a:ext cx="0" cy="0"/>
          <a:chOff x="0" y="0"/>
          <a:chExt cx="0" cy="0"/>
        </a:xfrm>
      </p:grpSpPr>
      <p:sp>
        <p:nvSpPr>
          <p:cNvPr id="36" name="Google Shape;36;p62"/>
          <p:cNvSpPr/>
          <p:nvPr/>
        </p:nvSpPr>
        <p:spPr>
          <a:xfrm>
            <a:off x="254950" y="262784"/>
            <a:ext cx="11682101" cy="63324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37" name="Google Shape;37;p62"/>
          <p:cNvSpPr txBox="1">
            <a:spLocks noGrp="1"/>
          </p:cNvSpPr>
          <p:nvPr>
            <p:ph type="title"/>
          </p:nvPr>
        </p:nvSpPr>
        <p:spPr>
          <a:xfrm>
            <a:off x="533403" y="328180"/>
            <a:ext cx="6652491" cy="650875"/>
          </a:xfrm>
          <a:prstGeom prst="rect">
            <a:avLst/>
          </a:prstGeom>
          <a:noFill/>
          <a:ln>
            <a:noFill/>
          </a:ln>
        </p:spPr>
        <p:txBody>
          <a:bodyPr spcFirstLastPara="1" wrap="square" lIns="91425" tIns="45700" rIns="91425" bIns="45700" anchor="ctr" anchorCtr="0">
            <a:noAutofit/>
          </a:bodyPr>
          <a:lstStyle>
            <a:lvl1pPr lvl="0" algn="l">
              <a:lnSpc>
                <a:spcPct val="150000"/>
              </a:lnSpc>
              <a:spcBef>
                <a:spcPts val="0"/>
              </a:spcBef>
              <a:spcAft>
                <a:spcPts val="0"/>
              </a:spcAft>
              <a:buClr>
                <a:srgbClr val="F2F2F2"/>
              </a:buClr>
              <a:buSzPts val="3200"/>
              <a:buFont typeface="Quattrocento Sans"/>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018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D177F-A91F-447C-9E17-CA315D243420}"/>
              </a:ext>
            </a:extLst>
          </p:cNvPr>
          <p:cNvSpPr>
            <a:spLocks noGrp="1"/>
          </p:cNvSpPr>
          <p:nvPr>
            <p:ph type="title" hasCustomPrompt="1"/>
          </p:nvPr>
        </p:nvSpPr>
        <p:spPr>
          <a:xfrm>
            <a:off x="598057" y="3429000"/>
            <a:ext cx="6652491" cy="1272310"/>
          </a:xfrm>
        </p:spPr>
        <p:txBody>
          <a:bodyPr>
            <a:noAutofit/>
          </a:bodyPr>
          <a:lstStyle>
            <a:lvl1pPr>
              <a:lnSpc>
                <a:spcPct val="135000"/>
              </a:lnSpc>
              <a:defRPr sz="4400" b="1">
                <a:solidFill>
                  <a:schemeClr val="tx1">
                    <a:lumMod val="90000"/>
                    <a:lumOff val="10000"/>
                  </a:schemeClr>
                </a:solidFill>
              </a:defRPr>
            </a:lvl1pPr>
          </a:lstStyle>
          <a:p>
            <a:r>
              <a:rPr lang="en-US"/>
              <a:t>Click here to add title</a:t>
            </a:r>
            <a:endParaRPr lang="en-US" dirty="0"/>
          </a:p>
        </p:txBody>
      </p:sp>
    </p:spTree>
    <p:extLst>
      <p:ext uri="{BB962C8B-B14F-4D97-AF65-F5344CB8AC3E}">
        <p14:creationId xmlns:p14="http://schemas.microsoft.com/office/powerpoint/2010/main" val="1385334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0BC16-7479-4301-A1A7-F8A8661888A6}"/>
              </a:ext>
            </a:extLst>
          </p:cNvPr>
          <p:cNvSpPr>
            <a:spLocks noGrp="1"/>
          </p:cNvSpPr>
          <p:nvPr>
            <p:ph type="title"/>
          </p:nvPr>
        </p:nvSpPr>
        <p:spPr>
          <a:xfrm>
            <a:off x="533403" y="328180"/>
            <a:ext cx="8305797" cy="650875"/>
          </a:xfrm>
        </p:spPr>
        <p:txBody>
          <a:bodyPr>
            <a:noAutofit/>
          </a:bodyPr>
          <a:lstStyle>
            <a:lvl1pPr>
              <a:defRPr sz="2800" b="1">
                <a:solidFill>
                  <a:schemeClr val="tx1">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6889997E-3CA9-46D2-873E-C79449500EF8}"/>
              </a:ext>
            </a:extLst>
          </p:cNvPr>
          <p:cNvSpPr>
            <a:spLocks noGrp="1"/>
          </p:cNvSpPr>
          <p:nvPr>
            <p:ph type="dt" sz="half" idx="10"/>
          </p:nvPr>
        </p:nvSpPr>
        <p:spPr/>
        <p:txBody>
          <a:bodyPr/>
          <a:lstStyle/>
          <a:p>
            <a:fld id="{E437E989-440C-4DD3-B8F9-44A99B7CD053}" type="datetimeFigureOut">
              <a:rPr lang="en-US" smtClean="0"/>
              <a:t>12/16/2023</a:t>
            </a:fld>
            <a:endParaRPr lang="en-US"/>
          </a:p>
        </p:txBody>
      </p:sp>
      <p:sp>
        <p:nvSpPr>
          <p:cNvPr id="4" name="Footer Placeholder 3">
            <a:extLst>
              <a:ext uri="{FF2B5EF4-FFF2-40B4-BE49-F238E27FC236}">
                <a16:creationId xmlns:a16="http://schemas.microsoft.com/office/drawing/2014/main" id="{FEC64772-6038-469F-9AB5-DA3F0526F5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71D12-B76E-45F6-B7FB-6B0CD1BB436F}"/>
              </a:ext>
            </a:extLst>
          </p:cNvPr>
          <p:cNvSpPr>
            <a:spLocks noGrp="1"/>
          </p:cNvSpPr>
          <p:nvPr>
            <p:ph type="sldNum" sz="quarter" idx="12"/>
          </p:nvPr>
        </p:nvSpPr>
        <p:spPr/>
        <p:txBody>
          <a:bodyPr/>
          <a:lstStyle/>
          <a:p>
            <a:fld id="{8D7B4899-4D5A-4416-BC8A-D8C5D03F3833}" type="slidenum">
              <a:rPr lang="en-US" smtClean="0"/>
              <a:t>‹#›</a:t>
            </a:fld>
            <a:endParaRPr lang="en-US"/>
          </a:p>
        </p:txBody>
      </p:sp>
      <p:sp>
        <p:nvSpPr>
          <p:cNvPr id="6" name="Content Placeholder 2">
            <a:extLst>
              <a:ext uri="{FF2B5EF4-FFF2-40B4-BE49-F238E27FC236}">
                <a16:creationId xmlns:a16="http://schemas.microsoft.com/office/drawing/2014/main" id="{C05FF8B0-DBD0-4959-9571-148AE751E141}"/>
              </a:ext>
            </a:extLst>
          </p:cNvPr>
          <p:cNvSpPr>
            <a:spLocks noGrp="1"/>
          </p:cNvSpPr>
          <p:nvPr>
            <p:ph sz="quarter" idx="13"/>
          </p:nvPr>
        </p:nvSpPr>
        <p:spPr>
          <a:xfrm>
            <a:off x="533403" y="1435608"/>
            <a:ext cx="8305796" cy="3977640"/>
          </a:xfrm>
        </p:spPr>
        <p:txBody>
          <a:bodyPr vert="horz" lIns="91440" tIns="45720" rIns="91440" bIns="45720" rtlCol="0">
            <a:noAutofit/>
          </a:bodyPr>
          <a:lstStyle>
            <a:lvl1pPr>
              <a:defRPr lang="en-US" sz="1800" smtClean="0">
                <a:solidFill>
                  <a:schemeClr val="tx1">
                    <a:lumMod val="90000"/>
                    <a:lumOff val="10000"/>
                  </a:schemeClr>
                </a:solidFill>
              </a:defRPr>
            </a:lvl1pPr>
            <a:lvl2pPr>
              <a:defRPr lang="en-US" sz="1600" smtClean="0">
                <a:solidFill>
                  <a:schemeClr val="tx1">
                    <a:lumMod val="90000"/>
                    <a:lumOff val="10000"/>
                  </a:schemeClr>
                </a:solidFill>
              </a:defRPr>
            </a:lvl2pPr>
            <a:lvl3pPr>
              <a:defRPr lang="en-US" sz="1400" smtClean="0">
                <a:solidFill>
                  <a:schemeClr val="tx1">
                    <a:lumMod val="90000"/>
                    <a:lumOff val="10000"/>
                  </a:schemeClr>
                </a:solidFill>
              </a:defRPr>
            </a:lvl3pPr>
            <a:lvl4pPr>
              <a:defRPr lang="en-US" sz="1200" smtClean="0">
                <a:solidFill>
                  <a:schemeClr val="tx1">
                    <a:lumMod val="90000"/>
                    <a:lumOff val="10000"/>
                  </a:schemeClr>
                </a:solidFill>
              </a:defRPr>
            </a:lvl4pPr>
            <a:lvl5pPr>
              <a:defRPr lang="en-US"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19862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4264318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p:cSld name="1_Custom">
    <p:spTree>
      <p:nvGrpSpPr>
        <p:cNvPr id="1" name="Shape 17"/>
        <p:cNvGrpSpPr/>
        <p:nvPr/>
      </p:nvGrpSpPr>
      <p:grpSpPr>
        <a:xfrm>
          <a:off x="0" y="0"/>
          <a:ext cx="0" cy="0"/>
          <a:chOff x="0" y="0"/>
          <a:chExt cx="0" cy="0"/>
        </a:xfrm>
      </p:grpSpPr>
      <p:sp>
        <p:nvSpPr>
          <p:cNvPr id="18" name="Google Shape;18;p31"/>
          <p:cNvSpPr txBox="1">
            <a:spLocks noGrp="1"/>
          </p:cNvSpPr>
          <p:nvPr>
            <p:ph type="title"/>
          </p:nvPr>
        </p:nvSpPr>
        <p:spPr>
          <a:xfrm>
            <a:off x="533403" y="328180"/>
            <a:ext cx="8305797" cy="650875"/>
          </a:xfrm>
          <a:prstGeom prst="rect">
            <a:avLst/>
          </a:prstGeom>
          <a:noFill/>
          <a:ln>
            <a:noFill/>
          </a:ln>
        </p:spPr>
        <p:txBody>
          <a:bodyPr spcFirstLastPara="1" wrap="square" lIns="91425" tIns="45700" rIns="91425" bIns="45700" anchor="ctr" anchorCtr="0">
            <a:noAutofit/>
          </a:bodyPr>
          <a:lstStyle>
            <a:lvl1pPr lvl="0" algn="l">
              <a:lnSpc>
                <a:spcPct val="150000"/>
              </a:lnSpc>
              <a:spcBef>
                <a:spcPts val="0"/>
              </a:spcBef>
              <a:spcAft>
                <a:spcPts val="0"/>
              </a:spcAft>
              <a:buClr>
                <a:srgbClr val="2A2A2A"/>
              </a:buClr>
              <a:buSzPts val="2800"/>
              <a:buFont typeface="Quattrocento Sans"/>
              <a:buNone/>
              <a:defRPr sz="2800" b="1">
                <a:solidFill>
                  <a:srgbClr val="2A2A2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1"/>
          <p:cNvSpPr txBox="1">
            <a:spLocks noGrp="1"/>
          </p:cNvSpPr>
          <p:nvPr>
            <p:ph type="dt" idx="10"/>
          </p:nvPr>
        </p:nvSpPr>
        <p:spPr>
          <a:xfrm>
            <a:off x="533403"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1"/>
          <p:cNvSpPr txBox="1">
            <a:spLocks noGrp="1"/>
          </p:cNvSpPr>
          <p:nvPr>
            <p:ph type="sldNum" idx="12"/>
          </p:nvPr>
        </p:nvSpPr>
        <p:spPr>
          <a:xfrm>
            <a:off x="891539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31"/>
          <p:cNvSpPr txBox="1">
            <a:spLocks noGrp="1"/>
          </p:cNvSpPr>
          <p:nvPr>
            <p:ph type="body" idx="1"/>
          </p:nvPr>
        </p:nvSpPr>
        <p:spPr>
          <a:xfrm>
            <a:off x="533403" y="1435608"/>
            <a:ext cx="8305796" cy="3977640"/>
          </a:xfrm>
          <a:prstGeom prst="rect">
            <a:avLst/>
          </a:prstGeom>
          <a:noFill/>
          <a:ln>
            <a:noFill/>
          </a:ln>
        </p:spPr>
        <p:txBody>
          <a:bodyPr spcFirstLastPara="1" wrap="square" lIns="91425" tIns="45700" rIns="91425" bIns="45700" anchor="t" anchorCtr="0">
            <a:noAutofit/>
          </a:bodyPr>
          <a:lstStyle>
            <a:lvl1pPr marL="457200" lvl="0" indent="-342900" algn="l">
              <a:lnSpc>
                <a:spcPct val="135000"/>
              </a:lnSpc>
              <a:spcBef>
                <a:spcPts val="1000"/>
              </a:spcBef>
              <a:spcAft>
                <a:spcPts val="0"/>
              </a:spcAft>
              <a:buClr>
                <a:srgbClr val="2A2A2A"/>
              </a:buClr>
              <a:buSzPts val="1800"/>
              <a:buChar char="•"/>
              <a:defRPr sz="1800">
                <a:solidFill>
                  <a:srgbClr val="2A2A2A"/>
                </a:solidFill>
              </a:defRPr>
            </a:lvl1pPr>
            <a:lvl2pPr marL="914400" lvl="1" indent="-330200" algn="l">
              <a:lnSpc>
                <a:spcPct val="135000"/>
              </a:lnSpc>
              <a:spcBef>
                <a:spcPts val="500"/>
              </a:spcBef>
              <a:spcAft>
                <a:spcPts val="0"/>
              </a:spcAft>
              <a:buClr>
                <a:srgbClr val="2A2A2A"/>
              </a:buClr>
              <a:buSzPts val="1600"/>
              <a:buChar char="•"/>
              <a:defRPr sz="1600">
                <a:solidFill>
                  <a:srgbClr val="2A2A2A"/>
                </a:solidFill>
              </a:defRPr>
            </a:lvl2pPr>
            <a:lvl3pPr marL="1371600" lvl="2" indent="-317500" algn="l">
              <a:lnSpc>
                <a:spcPct val="135000"/>
              </a:lnSpc>
              <a:spcBef>
                <a:spcPts val="500"/>
              </a:spcBef>
              <a:spcAft>
                <a:spcPts val="0"/>
              </a:spcAft>
              <a:buClr>
                <a:srgbClr val="2A2A2A"/>
              </a:buClr>
              <a:buSzPts val="1400"/>
              <a:buChar char="•"/>
              <a:defRPr sz="1400">
                <a:solidFill>
                  <a:srgbClr val="2A2A2A"/>
                </a:solidFill>
              </a:defRPr>
            </a:lvl3pPr>
            <a:lvl4pPr marL="1828800" lvl="3" indent="-304800" algn="l">
              <a:lnSpc>
                <a:spcPct val="135000"/>
              </a:lnSpc>
              <a:spcBef>
                <a:spcPts val="500"/>
              </a:spcBef>
              <a:spcAft>
                <a:spcPts val="0"/>
              </a:spcAft>
              <a:buClr>
                <a:srgbClr val="2A2A2A"/>
              </a:buClr>
              <a:buSzPts val="1200"/>
              <a:buChar char="•"/>
              <a:defRPr sz="1200">
                <a:solidFill>
                  <a:srgbClr val="2A2A2A"/>
                </a:solidFill>
              </a:defRPr>
            </a:lvl4pPr>
            <a:lvl5pPr marL="2286000" lvl="4" indent="-304800" algn="l">
              <a:lnSpc>
                <a:spcPct val="135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7562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BD49A-6B2C-4826-9879-74EEF6FAD007}"/>
              </a:ext>
            </a:extLst>
          </p:cNvPr>
          <p:cNvSpPr>
            <a:spLocks noGrp="1"/>
          </p:cNvSpPr>
          <p:nvPr>
            <p:ph type="title"/>
          </p:nvPr>
        </p:nvSpPr>
        <p:spPr>
          <a:xfrm>
            <a:off x="853440" y="236004"/>
            <a:ext cx="10515600" cy="661755"/>
          </a:xfrm>
        </p:spPr>
        <p:txBody>
          <a:bodyPr>
            <a:normAutofit/>
          </a:bodyPr>
          <a:lstStyle>
            <a:lvl1pPr>
              <a:defRPr sz="2800" b="1">
                <a:solidFill>
                  <a:srgbClr val="2AA06B"/>
                </a:solidFill>
                <a:latin typeface="Myriad Pro" panose="020B0503030403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AFDCDB5-E1EA-4A0E-888A-4D15B5A801D4}"/>
              </a:ext>
            </a:extLst>
          </p:cNvPr>
          <p:cNvSpPr>
            <a:spLocks noGrp="1"/>
          </p:cNvSpPr>
          <p:nvPr>
            <p:ph idx="1"/>
          </p:nvPr>
        </p:nvSpPr>
        <p:spPr>
          <a:xfrm>
            <a:off x="853440" y="1121254"/>
            <a:ext cx="10515600" cy="4963661"/>
          </a:xfrm>
        </p:spPr>
        <p:txBody>
          <a:bodyPr>
            <a:normAutofit/>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C33923-936F-4B4B-A97B-02188987B847}"/>
              </a:ext>
            </a:extLst>
          </p:cNvPr>
          <p:cNvSpPr>
            <a:spLocks noGrp="1"/>
          </p:cNvSpPr>
          <p:nvPr>
            <p:ph type="dt" sz="half" idx="10"/>
          </p:nvPr>
        </p:nvSpPr>
        <p:spPr/>
        <p:txBody>
          <a:bodyPr/>
          <a:lstStyle/>
          <a:p>
            <a:fld id="{D3A9BFFE-E794-4019-B965-62FC7D699342}" type="datetimeFigureOut">
              <a:rPr lang="en-US" smtClean="0"/>
              <a:t>12/16/2023</a:t>
            </a:fld>
            <a:endParaRPr lang="en-US"/>
          </a:p>
        </p:txBody>
      </p:sp>
      <p:sp>
        <p:nvSpPr>
          <p:cNvPr id="5" name="Footer Placeholder 4">
            <a:extLst>
              <a:ext uri="{FF2B5EF4-FFF2-40B4-BE49-F238E27FC236}">
                <a16:creationId xmlns:a16="http://schemas.microsoft.com/office/drawing/2014/main" id="{130B4F9B-234E-4837-A26D-D4B7A02A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FCB3D-A674-4D92-8B50-980F1D8B3273}"/>
              </a:ext>
            </a:extLst>
          </p:cNvPr>
          <p:cNvSpPr>
            <a:spLocks noGrp="1"/>
          </p:cNvSpPr>
          <p:nvPr>
            <p:ph type="sldNum" sz="quarter" idx="12"/>
          </p:nvPr>
        </p:nvSpPr>
        <p:spPr/>
        <p:txBody>
          <a:bodyPr/>
          <a:lstStyle/>
          <a:p>
            <a:fld id="{B8968703-01EC-4EAD-A599-A4BBC07DD0B6}" type="slidenum">
              <a:rPr lang="en-US" smtClean="0"/>
              <a:t>‹#›</a:t>
            </a:fld>
            <a:endParaRPr lang="en-US"/>
          </a:p>
        </p:txBody>
      </p:sp>
    </p:spTree>
    <p:extLst>
      <p:ext uri="{BB962C8B-B14F-4D97-AF65-F5344CB8AC3E}">
        <p14:creationId xmlns:p14="http://schemas.microsoft.com/office/powerpoint/2010/main" val="244304049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67551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sp>
        <p:nvSpPr>
          <p:cNvPr id="50" name="Google Shape;50;p63"/>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51" name="Google Shape;51;p63"/>
          <p:cNvCxnSpPr/>
          <p:nvPr/>
        </p:nvCxnSpPr>
        <p:spPr>
          <a:xfrm>
            <a:off x="604434" y="1196392"/>
            <a:ext cx="10983132"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p63"/>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2800"/>
              <a:buFont typeface="Quattrocento Sans"/>
              <a:buNone/>
              <a:defRPr sz="2800">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3"/>
          <p:cNvSpPr txBox="1">
            <a:spLocks noGrp="1"/>
          </p:cNvSpPr>
          <p:nvPr>
            <p:ph type="body" idx="1"/>
          </p:nvPr>
        </p:nvSpPr>
        <p:spPr>
          <a:xfrm>
            <a:off x="539496" y="1435608"/>
            <a:ext cx="4416552" cy="3977640"/>
          </a:xfrm>
          <a:prstGeom prst="rect">
            <a:avLst/>
          </a:prstGeom>
          <a:noFill/>
          <a:ln>
            <a:noFill/>
          </a:ln>
        </p:spPr>
        <p:txBody>
          <a:bodyPr spcFirstLastPara="1" wrap="square" lIns="91425" tIns="45700" rIns="91425" bIns="45700" anchor="t" anchorCtr="0">
            <a:normAutofit/>
          </a:bodyPr>
          <a:lstStyle>
            <a:lvl1pPr marL="457200" lvl="0" indent="-304800" algn="l">
              <a:lnSpc>
                <a:spcPct val="90000"/>
              </a:lnSpc>
              <a:spcBef>
                <a:spcPts val="1000"/>
              </a:spcBef>
              <a:spcAft>
                <a:spcPts val="0"/>
              </a:spcAft>
              <a:buClr>
                <a:srgbClr val="4D4D4D"/>
              </a:buClr>
              <a:buSzPts val="1200"/>
              <a:buChar char="•"/>
              <a:defRPr sz="1200">
                <a:solidFill>
                  <a:srgbClr val="4D4D4D"/>
                </a:solidFill>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63"/>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3"/>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3"/>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7"/>
        <p:cNvGrpSpPr/>
        <p:nvPr/>
      </p:nvGrpSpPr>
      <p:grpSpPr>
        <a:xfrm>
          <a:off x="0" y="0"/>
          <a:ext cx="0" cy="0"/>
          <a:chOff x="0" y="0"/>
          <a:chExt cx="0" cy="0"/>
        </a:xfrm>
      </p:grpSpPr>
      <p:sp>
        <p:nvSpPr>
          <p:cNvPr id="58" name="Google Shape;58;p64"/>
          <p:cNvSpPr/>
          <p:nvPr/>
        </p:nvSpPr>
        <p:spPr>
          <a:xfrm>
            <a:off x="254951" y="262784"/>
            <a:ext cx="11683049" cy="6332433"/>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 name="Google Shape;59;p64"/>
          <p:cNvSpPr/>
          <p:nvPr/>
        </p:nvSpPr>
        <p:spPr>
          <a:xfrm>
            <a:off x="254950" y="262784"/>
            <a:ext cx="11682101" cy="20726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0" name="Google Shape;60;p64"/>
          <p:cNvSpPr txBox="1">
            <a:spLocks noGrp="1"/>
          </p:cNvSpPr>
          <p:nvPr>
            <p:ph type="title"/>
          </p:nvPr>
        </p:nvSpPr>
        <p:spPr>
          <a:xfrm>
            <a:off x="521208" y="1536192"/>
            <a:ext cx="6876288" cy="6400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Quattrocento Sans"/>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4"/>
          <p:cNvSpPr txBox="1">
            <a:spLocks noGrp="1"/>
          </p:cNvSpPr>
          <p:nvPr>
            <p:ph type="body" idx="1"/>
          </p:nvPr>
        </p:nvSpPr>
        <p:spPr>
          <a:xfrm>
            <a:off x="539496" y="2560320"/>
            <a:ext cx="9445752" cy="397764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4D4D4D"/>
              </a:buClr>
              <a:buSzPts val="2400"/>
              <a:buChar char="•"/>
              <a:defRPr sz="2400">
                <a:solidFill>
                  <a:srgbClr val="4D4D4D"/>
                </a:solidFill>
                <a:latin typeface="Quattrocento Sans"/>
                <a:ea typeface="Quattrocento Sans"/>
                <a:cs typeface="Quattrocento Sans"/>
                <a:sym typeface="Quattrocento Sans"/>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2"/>
        <p:cNvGrpSpPr/>
        <p:nvPr/>
      </p:nvGrpSpPr>
      <p:grpSpPr>
        <a:xfrm>
          <a:off x="0" y="0"/>
          <a:ext cx="0" cy="0"/>
          <a:chOff x="0" y="0"/>
          <a:chExt cx="0" cy="0"/>
        </a:xfrm>
      </p:grpSpPr>
      <p:sp>
        <p:nvSpPr>
          <p:cNvPr id="63" name="Google Shape;63;p65"/>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64" name="Google Shape;64;p65"/>
          <p:cNvCxnSpPr/>
          <p:nvPr/>
        </p:nvCxnSpPr>
        <p:spPr>
          <a:xfrm>
            <a:off x="604434" y="1196392"/>
            <a:ext cx="10983132" cy="0"/>
          </a:xfrm>
          <a:prstGeom prst="straightConnector1">
            <a:avLst/>
          </a:prstGeom>
          <a:noFill/>
          <a:ln w="25400" cap="flat" cmpd="sng">
            <a:solidFill>
              <a:schemeClr val="accent1"/>
            </a:solidFill>
            <a:prstDash val="solid"/>
            <a:miter lim="800000"/>
            <a:headEnd type="none" w="sm" len="sm"/>
            <a:tailEnd type="none" w="sm" len="sm"/>
          </a:ln>
        </p:spPr>
      </p:cxnSp>
      <p:sp>
        <p:nvSpPr>
          <p:cNvPr id="65" name="Google Shape;65;p65"/>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2800"/>
              <a:buFont typeface="Quattrocento Sans"/>
              <a:buNone/>
              <a:defRPr sz="2800">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5"/>
          <p:cNvSpPr txBox="1">
            <a:spLocks noGrp="1"/>
          </p:cNvSpPr>
          <p:nvPr>
            <p:ph type="body" idx="1"/>
          </p:nvPr>
        </p:nvSpPr>
        <p:spPr>
          <a:xfrm>
            <a:off x="539496" y="1435607"/>
            <a:ext cx="11109030" cy="450797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4D4D4D"/>
              </a:buClr>
              <a:buSzPts val="2400"/>
              <a:buChar char="•"/>
              <a:defRPr sz="2400">
                <a:solidFill>
                  <a:srgbClr val="4D4D4D"/>
                </a:solidFill>
                <a:latin typeface="Quattrocento Sans"/>
                <a:ea typeface="Quattrocento Sans"/>
                <a:cs typeface="Quattrocento Sans"/>
                <a:sym typeface="Quattrocento Sans"/>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5"/>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5"/>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5"/>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0"/>
        <p:cNvGrpSpPr/>
        <p:nvPr/>
      </p:nvGrpSpPr>
      <p:grpSpPr>
        <a:xfrm>
          <a:off x="0" y="0"/>
          <a:ext cx="0" cy="0"/>
          <a:chOff x="0" y="0"/>
          <a:chExt cx="0" cy="0"/>
        </a:xfrm>
      </p:grpSpPr>
      <p:sp>
        <p:nvSpPr>
          <p:cNvPr id="71" name="Google Shape;71;p66"/>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2" name="Google Shape;72;p66"/>
          <p:cNvSpPr txBox="1">
            <a:spLocks noGrp="1"/>
          </p:cNvSpPr>
          <p:nvPr>
            <p:ph type="title"/>
          </p:nvPr>
        </p:nvSpPr>
        <p:spPr>
          <a:xfrm>
            <a:off x="521207" y="448056"/>
            <a:ext cx="6877119" cy="6400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A2A2A"/>
              </a:buClr>
              <a:buSzPts val="2800"/>
              <a:buFont typeface="Quattrocento Sans"/>
              <a:buNone/>
              <a:defRPr sz="2800">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6"/>
          <p:cNvSpPr txBox="1">
            <a:spLocks noGrp="1"/>
          </p:cNvSpPr>
          <p:nvPr>
            <p:ph type="body" idx="1"/>
          </p:nvPr>
        </p:nvSpPr>
        <p:spPr>
          <a:xfrm>
            <a:off x="539496" y="1435607"/>
            <a:ext cx="11109030" cy="450797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4D4D4D"/>
              </a:buClr>
              <a:buSzPts val="2400"/>
              <a:buChar char="•"/>
              <a:defRPr sz="2400">
                <a:solidFill>
                  <a:srgbClr val="4D4D4D"/>
                </a:solidFill>
                <a:latin typeface="Calibri"/>
                <a:ea typeface="Calibri"/>
                <a:cs typeface="Calibri"/>
                <a:sym typeface="Calibri"/>
              </a:defRPr>
            </a:lvl1pPr>
            <a:lvl2pPr marL="914400" lvl="1" indent="-304800" algn="l">
              <a:lnSpc>
                <a:spcPct val="90000"/>
              </a:lnSpc>
              <a:spcBef>
                <a:spcPts val="500"/>
              </a:spcBef>
              <a:spcAft>
                <a:spcPts val="0"/>
              </a:spcAft>
              <a:buClr>
                <a:srgbClr val="4D4D4D"/>
              </a:buClr>
              <a:buSzPts val="1200"/>
              <a:buChar char="•"/>
              <a:defRPr sz="1200">
                <a:solidFill>
                  <a:srgbClr val="4D4D4D"/>
                </a:solidFill>
              </a:defRPr>
            </a:lvl2pPr>
            <a:lvl3pPr marL="1371600" lvl="2" indent="-304800" algn="l">
              <a:lnSpc>
                <a:spcPct val="90000"/>
              </a:lnSpc>
              <a:spcBef>
                <a:spcPts val="500"/>
              </a:spcBef>
              <a:spcAft>
                <a:spcPts val="0"/>
              </a:spcAft>
              <a:buClr>
                <a:srgbClr val="4D4D4D"/>
              </a:buClr>
              <a:buSzPts val="1200"/>
              <a:buChar char="•"/>
              <a:defRPr sz="1200">
                <a:solidFill>
                  <a:srgbClr val="4D4D4D"/>
                </a:solidFill>
              </a:defRPr>
            </a:lvl3pPr>
            <a:lvl4pPr marL="1828800" lvl="3" indent="-304800" algn="l">
              <a:lnSpc>
                <a:spcPct val="90000"/>
              </a:lnSpc>
              <a:spcBef>
                <a:spcPts val="500"/>
              </a:spcBef>
              <a:spcAft>
                <a:spcPts val="0"/>
              </a:spcAft>
              <a:buClr>
                <a:srgbClr val="4D4D4D"/>
              </a:buClr>
              <a:buSzPts val="1200"/>
              <a:buChar char="•"/>
              <a:defRPr sz="1200">
                <a:solidFill>
                  <a:srgbClr val="4D4D4D"/>
                </a:solidFill>
              </a:defRPr>
            </a:lvl4pPr>
            <a:lvl5pPr marL="2286000" lvl="4" indent="-304800" algn="l">
              <a:lnSpc>
                <a:spcPct val="90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6"/>
          <p:cNvSpPr txBox="1">
            <a:spLocks noGrp="1"/>
          </p:cNvSpPr>
          <p:nvPr>
            <p:ph type="dt" idx="10"/>
          </p:nvPr>
        </p:nvSpPr>
        <p:spPr>
          <a:xfrm>
            <a:off x="539496" y="6203952"/>
            <a:ext cx="3276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6"/>
          <p:cNvSpPr txBox="1">
            <a:spLocks noGrp="1"/>
          </p:cNvSpPr>
          <p:nvPr>
            <p:ph type="ftr" idx="11"/>
          </p:nvPr>
        </p:nvSpPr>
        <p:spPr>
          <a:xfrm>
            <a:off x="4648200" y="62039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200">
                <a:solidFill>
                  <a:srgbClr val="65656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6"/>
          <p:cNvSpPr txBox="1">
            <a:spLocks noGrp="1"/>
          </p:cNvSpPr>
          <p:nvPr>
            <p:ph type="sldNum" idx="12"/>
          </p:nvPr>
        </p:nvSpPr>
        <p:spPr>
          <a:xfrm>
            <a:off x="8371926" y="6203952"/>
            <a:ext cx="3276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1pPr>
            <a:lvl2pPr marL="0" marR="0" lvl="1"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2pPr>
            <a:lvl3pPr marL="0" marR="0" lvl="2"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3pPr>
            <a:lvl4pPr marL="0" marR="0" lvl="3"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4pPr>
            <a:lvl5pPr marL="0" marR="0" lvl="4"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5pPr>
            <a:lvl6pPr marL="0" marR="0" lvl="5"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6pPr>
            <a:lvl7pPr marL="0" marR="0" lvl="6"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7pPr>
            <a:lvl8pPr marL="0" marR="0" lvl="7"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8pPr>
            <a:lvl9pPr marL="0" marR="0" lvl="8" indent="0" algn="r">
              <a:lnSpc>
                <a:spcPct val="100000"/>
              </a:lnSpc>
              <a:spcBef>
                <a:spcPts val="0"/>
              </a:spcBef>
              <a:spcAft>
                <a:spcPts val="0"/>
              </a:spcAft>
              <a:buClr>
                <a:srgbClr val="595959"/>
              </a:buClr>
              <a:buSzPts val="1200"/>
              <a:buFont typeface="Calibri"/>
              <a:buNone/>
              <a:defRPr sz="1200" b="0" i="0" u="none" strike="noStrike" cap="none">
                <a:solidFill>
                  <a:srgbClr val="59595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rt Layout">
  <p:cSld name="Chart Layout">
    <p:spTree>
      <p:nvGrpSpPr>
        <p:cNvPr id="1" name="Shape 77"/>
        <p:cNvGrpSpPr/>
        <p:nvPr/>
      </p:nvGrpSpPr>
      <p:grpSpPr>
        <a:xfrm>
          <a:off x="0" y="0"/>
          <a:ext cx="0" cy="0"/>
          <a:chOff x="0" y="0"/>
          <a:chExt cx="0" cy="0"/>
        </a:xfrm>
      </p:grpSpPr>
      <p:grpSp>
        <p:nvGrpSpPr>
          <p:cNvPr id="78" name="Google Shape;78;p67"/>
          <p:cNvGrpSpPr/>
          <p:nvPr/>
        </p:nvGrpSpPr>
        <p:grpSpPr>
          <a:xfrm>
            <a:off x="-12700" y="-12700"/>
            <a:ext cx="12217400" cy="6883400"/>
            <a:chOff x="-12700" y="-12700"/>
            <a:chExt cx="12217400" cy="6883400"/>
          </a:xfrm>
        </p:grpSpPr>
        <p:sp>
          <p:nvSpPr>
            <p:cNvPr id="79" name="Google Shape;79;p67"/>
            <p:cNvSpPr/>
            <p:nvPr/>
          </p:nvSpPr>
          <p:spPr>
            <a:xfrm>
              <a:off x="-12700" y="-12700"/>
              <a:ext cx="12217400" cy="6883400"/>
            </a:xfrm>
            <a:custGeom>
              <a:avLst/>
              <a:gdLst/>
              <a:ahLst/>
              <a:cxnLst/>
              <a:rect l="l" t="t" r="r" b="b"/>
              <a:pathLst>
                <a:path w="12217400" h="6883400" extrusionOk="0">
                  <a:moveTo>
                    <a:pt x="12700" y="12700"/>
                  </a:moveTo>
                  <a:lnTo>
                    <a:pt x="12700" y="6870700"/>
                  </a:lnTo>
                  <a:lnTo>
                    <a:pt x="12205970" y="6870700"/>
                  </a:lnTo>
                  <a:lnTo>
                    <a:pt x="12205970" y="12700"/>
                  </a:lnTo>
                  <a:lnTo>
                    <a:pt x="12700" y="1270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67"/>
            <p:cNvSpPr/>
            <p:nvPr/>
          </p:nvSpPr>
          <p:spPr>
            <a:xfrm>
              <a:off x="542021" y="-12700"/>
              <a:ext cx="7289800" cy="6883400"/>
            </a:xfrm>
            <a:custGeom>
              <a:avLst/>
              <a:gdLst/>
              <a:ahLst/>
              <a:cxnLst/>
              <a:rect l="l" t="t" r="r" b="b"/>
              <a:pathLst>
                <a:path w="7289800" h="6883400" extrusionOk="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lt2">
                <a:alpha val="1450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1" name="Google Shape;81;p67"/>
          <p:cNvSpPr txBox="1">
            <a:spLocks noGrp="1"/>
          </p:cNvSpPr>
          <p:nvPr>
            <p:ph type="sldNum" idx="12"/>
          </p:nvPr>
        </p:nvSpPr>
        <p:spPr>
          <a:xfrm>
            <a:off x="8899230" y="6155436"/>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67"/>
          <p:cNvSpPr/>
          <p:nvPr/>
        </p:nvSpPr>
        <p:spPr>
          <a:xfrm>
            <a:off x="11292630" y="6103003"/>
            <a:ext cx="910800" cy="144000"/>
          </a:xfrm>
          <a:custGeom>
            <a:avLst/>
            <a:gdLst/>
            <a:ahLst/>
            <a:cxnLst/>
            <a:rect l="l" t="t" r="r" b="b"/>
            <a:pathLst>
              <a:path w="695325" h="114300" extrusionOk="0">
                <a:moveTo>
                  <a:pt x="689134" y="7144"/>
                </a:moveTo>
                <a:lnTo>
                  <a:pt x="689134" y="115729"/>
                </a:lnTo>
                <a:lnTo>
                  <a:pt x="78581" y="115729"/>
                </a:lnTo>
                <a:lnTo>
                  <a:pt x="7144" y="714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67"/>
          <p:cNvSpPr>
            <a:spLocks noGrp="1"/>
          </p:cNvSpPr>
          <p:nvPr>
            <p:ph type="chart" idx="2"/>
          </p:nvPr>
        </p:nvSpPr>
        <p:spPr>
          <a:xfrm>
            <a:off x="6096001" y="1246188"/>
            <a:ext cx="5170034" cy="4365625"/>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rgbClr val="888888"/>
              </a:buClr>
              <a:buSzPts val="1600"/>
              <a:buFont typeface="Arial"/>
              <a:buNone/>
              <a:defRPr sz="1600" b="0" i="0" u="none" strike="noStrike" cap="none">
                <a:solidFill>
                  <a:srgbClr val="888888"/>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67"/>
          <p:cNvSpPr txBox="1">
            <a:spLocks noGrp="1"/>
          </p:cNvSpPr>
          <p:nvPr>
            <p:ph type="title"/>
          </p:nvPr>
        </p:nvSpPr>
        <p:spPr>
          <a:xfrm>
            <a:off x="774032" y="1317173"/>
            <a:ext cx="2825496" cy="15241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Quattrocento San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7"/>
          <p:cNvSpPr txBox="1">
            <a:spLocks noGrp="1"/>
          </p:cNvSpPr>
          <p:nvPr>
            <p:ph type="body" idx="1"/>
          </p:nvPr>
        </p:nvSpPr>
        <p:spPr>
          <a:xfrm>
            <a:off x="774032" y="3198228"/>
            <a:ext cx="2825496" cy="21547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200"/>
              <a:buNone/>
              <a:defRPr sz="2200">
                <a:solidFill>
                  <a:schemeClr val="dk2"/>
                </a:solidFill>
              </a:defRPr>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67"/>
          <p:cNvSpPr/>
          <p:nvPr/>
        </p:nvSpPr>
        <p:spPr>
          <a:xfrm>
            <a:off x="-11173" y="2899869"/>
            <a:ext cx="2628000" cy="73100"/>
          </a:xfrm>
          <a:custGeom>
            <a:avLst/>
            <a:gdLst/>
            <a:ahLst/>
            <a:cxnLst/>
            <a:rect l="l" t="t" r="r" b="b"/>
            <a:pathLst>
              <a:path w="5056083" h="73099" extrusionOk="0">
                <a:moveTo>
                  <a:pt x="9138" y="9137"/>
                </a:moveTo>
                <a:lnTo>
                  <a:pt x="9138" y="67617"/>
                </a:lnTo>
                <a:lnTo>
                  <a:pt x="5018925" y="67617"/>
                </a:lnTo>
                <a:lnTo>
                  <a:pt x="5057911" y="9137"/>
                </a:lnTo>
                <a:close/>
              </a:path>
            </a:pathLst>
          </a:custGeom>
          <a:solidFill>
            <a:schemeClr val="lt2">
              <a:alpha val="6941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68"/>
          <p:cNvSpPr txBox="1">
            <a:spLocks noGrp="1"/>
          </p:cNvSpPr>
          <p:nvPr>
            <p:ph type="title"/>
          </p:nvPr>
        </p:nvSpPr>
        <p:spPr>
          <a:xfrm>
            <a:off x="838200" y="525818"/>
            <a:ext cx="10515600" cy="498598"/>
          </a:xfrm>
          <a:prstGeom prst="rect">
            <a:avLst/>
          </a:prstGeom>
          <a:noFill/>
          <a:ln>
            <a:noFill/>
          </a:ln>
        </p:spPr>
        <p:txBody>
          <a:bodyPr spcFirstLastPara="1" wrap="square" lIns="0" tIns="0" rIns="0" bIns="0" anchor="t" anchorCtr="0">
            <a:spAutoFit/>
          </a:bodyPr>
          <a:lstStyle>
            <a:lvl1pPr lvl="0" algn="ctr">
              <a:lnSpc>
                <a:spcPct val="90000"/>
              </a:lnSpc>
              <a:spcBef>
                <a:spcPts val="0"/>
              </a:spcBef>
              <a:spcAft>
                <a:spcPts val="0"/>
              </a:spcAft>
              <a:buClr>
                <a:srgbClr val="4D4D4D"/>
              </a:buClr>
              <a:buSzPts val="3600"/>
              <a:buFont typeface="Quattrocento Sans"/>
              <a:buNone/>
              <a:defRPr sz="3600" cap="none">
                <a:solidFill>
                  <a:srgbClr val="4D4D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8"/>
          <p:cNvSpPr txBox="1">
            <a:spLocks noGrp="1"/>
          </p:cNvSpPr>
          <p:nvPr>
            <p:ph type="ftr" idx="11"/>
          </p:nvPr>
        </p:nvSpPr>
        <p:spPr>
          <a:xfrm>
            <a:off x="10263187" y="6509710"/>
            <a:ext cx="1561696" cy="276999"/>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4D4D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8"/>
          <p:cNvSpPr/>
          <p:nvPr/>
        </p:nvSpPr>
        <p:spPr>
          <a:xfrm>
            <a:off x="0" y="6511448"/>
            <a:ext cx="10263189" cy="27352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 name="Google Shape;91;p68"/>
          <p:cNvSpPr/>
          <p:nvPr/>
        </p:nvSpPr>
        <p:spPr>
          <a:xfrm>
            <a:off x="11620500" y="525817"/>
            <a:ext cx="571500" cy="492443"/>
          </a:xfrm>
          <a:prstGeom prst="rect">
            <a:avLst/>
          </a:prstGeom>
          <a:solidFill>
            <a:srgbClr val="1E1E1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3F3F3F"/>
              </a:solidFill>
              <a:latin typeface="Calibri"/>
              <a:ea typeface="Calibri"/>
              <a:cs typeface="Calibri"/>
              <a:sym typeface="Calibri"/>
            </a:endParaRPr>
          </a:p>
        </p:txBody>
      </p:sp>
      <p:sp>
        <p:nvSpPr>
          <p:cNvPr id="92" name="Google Shape;92;p68"/>
          <p:cNvSpPr/>
          <p:nvPr/>
        </p:nvSpPr>
        <p:spPr>
          <a:xfrm>
            <a:off x="11824884" y="6511448"/>
            <a:ext cx="367116" cy="273523"/>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3" name="Google Shape;93;p68"/>
          <p:cNvSpPr txBox="1">
            <a:spLocks noGrp="1"/>
          </p:cNvSpPr>
          <p:nvPr>
            <p:ph type="sldNum" idx="12"/>
          </p:nvPr>
        </p:nvSpPr>
        <p:spPr>
          <a:xfrm>
            <a:off x="11677650" y="589475"/>
            <a:ext cx="4191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1pPr>
            <a:lvl2pPr marL="0" marR="0" lvl="1"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2pPr>
            <a:lvl3pPr marL="0" marR="0" lvl="2"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3pPr>
            <a:lvl4pPr marL="0" marR="0" lvl="3"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4pPr>
            <a:lvl5pPr marL="0" marR="0" lvl="4"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5pPr>
            <a:lvl6pPr marL="0" marR="0" lvl="5"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6pPr>
            <a:lvl7pPr marL="0" marR="0" lvl="6"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7pPr>
            <a:lvl8pPr marL="0" marR="0" lvl="7"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8pPr>
            <a:lvl9pPr marL="0" marR="0" lvl="8" indent="0" algn="ctr">
              <a:lnSpc>
                <a:spcPct val="100000"/>
              </a:lnSpc>
              <a:spcBef>
                <a:spcPts val="0"/>
              </a:spcBef>
              <a:spcAft>
                <a:spcPts val="0"/>
              </a:spcAft>
              <a:buClr>
                <a:srgbClr val="888888"/>
              </a:buClr>
              <a:buSzPts val="1200"/>
              <a:buFont typeface="Calibri"/>
              <a:buNone/>
              <a:defRPr sz="1000" b="0" i="0" u="none" strike="noStrike" cap="none">
                <a:solidFill>
                  <a:srgbClr val="FFFFFF"/>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grpSp>
        <p:nvGrpSpPr>
          <p:cNvPr id="94" name="Google Shape;94;p68"/>
          <p:cNvGrpSpPr/>
          <p:nvPr/>
        </p:nvGrpSpPr>
        <p:grpSpPr>
          <a:xfrm>
            <a:off x="304800" y="6548085"/>
            <a:ext cx="1143225" cy="200250"/>
            <a:chOff x="304800" y="6460866"/>
            <a:chExt cx="1143225" cy="200250"/>
          </a:xfrm>
        </p:grpSpPr>
        <p:sp>
          <p:nvSpPr>
            <p:cNvPr id="95" name="Google Shape;95;p68"/>
            <p:cNvSpPr/>
            <p:nvPr/>
          </p:nvSpPr>
          <p:spPr>
            <a:xfrm rot="-2700000" flipH="1">
              <a:off x="334126" y="6490192"/>
              <a:ext cx="141598" cy="141598"/>
            </a:xfrm>
            <a:prstGeom prst="roundRect">
              <a:avLst>
                <a:gd name="adj" fmla="val 11080"/>
              </a:avLst>
            </a:prstGeom>
            <a:solidFill>
              <a:srgbClr val="CE29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 name="Google Shape;96;p68"/>
            <p:cNvSpPr/>
            <p:nvPr/>
          </p:nvSpPr>
          <p:spPr>
            <a:xfrm rot="-2700000" flipH="1">
              <a:off x="648451" y="6490192"/>
              <a:ext cx="141598" cy="141598"/>
            </a:xfrm>
            <a:prstGeom prst="roundRect">
              <a:avLst>
                <a:gd name="adj" fmla="val 11080"/>
              </a:avLst>
            </a:prstGeom>
            <a:solidFill>
              <a:srgbClr val="4D4D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 name="Google Shape;97;p68"/>
            <p:cNvSpPr/>
            <p:nvPr/>
          </p:nvSpPr>
          <p:spPr>
            <a:xfrm rot="-2700000" flipH="1">
              <a:off x="962776" y="6490192"/>
              <a:ext cx="141598" cy="141598"/>
            </a:xfrm>
            <a:prstGeom prst="roundRect">
              <a:avLst>
                <a:gd name="adj" fmla="val 11080"/>
              </a:avLst>
            </a:prstGeom>
            <a:solidFill>
              <a:srgbClr val="8888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 name="Google Shape;98;p68"/>
            <p:cNvSpPr/>
            <p:nvPr/>
          </p:nvSpPr>
          <p:spPr>
            <a:xfrm rot="-2700000" flipH="1">
              <a:off x="1277101" y="6490192"/>
              <a:ext cx="141598" cy="141598"/>
            </a:xfrm>
            <a:prstGeom prst="roundRect">
              <a:avLst>
                <a:gd name="adj" fmla="val 11080"/>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17"/>
        <p:cNvGrpSpPr/>
        <p:nvPr/>
      </p:nvGrpSpPr>
      <p:grpSpPr>
        <a:xfrm>
          <a:off x="0" y="0"/>
          <a:ext cx="0" cy="0"/>
          <a:chOff x="0" y="0"/>
          <a:chExt cx="0" cy="0"/>
        </a:xfrm>
      </p:grpSpPr>
      <p:sp>
        <p:nvSpPr>
          <p:cNvPr id="18" name="Google Shape;18;p55"/>
          <p:cNvSpPr txBox="1">
            <a:spLocks noGrp="1"/>
          </p:cNvSpPr>
          <p:nvPr>
            <p:ph type="title"/>
          </p:nvPr>
        </p:nvSpPr>
        <p:spPr>
          <a:xfrm>
            <a:off x="533403" y="328180"/>
            <a:ext cx="8305797" cy="650875"/>
          </a:xfrm>
          <a:prstGeom prst="rect">
            <a:avLst/>
          </a:prstGeom>
          <a:noFill/>
          <a:ln>
            <a:noFill/>
          </a:ln>
        </p:spPr>
        <p:txBody>
          <a:bodyPr spcFirstLastPara="1" wrap="square" lIns="91425" tIns="45700" rIns="91425" bIns="45700" anchor="ctr" anchorCtr="0">
            <a:noAutofit/>
          </a:bodyPr>
          <a:lstStyle>
            <a:lvl1pPr lvl="0" algn="l">
              <a:lnSpc>
                <a:spcPct val="150000"/>
              </a:lnSpc>
              <a:spcBef>
                <a:spcPts val="0"/>
              </a:spcBef>
              <a:spcAft>
                <a:spcPts val="0"/>
              </a:spcAft>
              <a:buClr>
                <a:srgbClr val="2A2A2A"/>
              </a:buClr>
              <a:buSzPts val="2800"/>
              <a:buFont typeface="Quattrocento Sans"/>
              <a:buNone/>
              <a:defRPr sz="2800" b="1">
                <a:solidFill>
                  <a:srgbClr val="2A2A2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5"/>
          <p:cNvSpPr txBox="1">
            <a:spLocks noGrp="1"/>
          </p:cNvSpPr>
          <p:nvPr>
            <p:ph type="dt" idx="10"/>
          </p:nvPr>
        </p:nvSpPr>
        <p:spPr>
          <a:xfrm>
            <a:off x="533403"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5"/>
          <p:cNvSpPr txBox="1">
            <a:spLocks noGrp="1"/>
          </p:cNvSpPr>
          <p:nvPr>
            <p:ph type="sldNum" idx="12"/>
          </p:nvPr>
        </p:nvSpPr>
        <p:spPr>
          <a:xfrm>
            <a:off x="8915397"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2" name="Google Shape;22;p55"/>
          <p:cNvSpPr txBox="1">
            <a:spLocks noGrp="1"/>
          </p:cNvSpPr>
          <p:nvPr>
            <p:ph type="body" idx="1"/>
          </p:nvPr>
        </p:nvSpPr>
        <p:spPr>
          <a:xfrm>
            <a:off x="533403" y="1435608"/>
            <a:ext cx="8305796" cy="3977640"/>
          </a:xfrm>
          <a:prstGeom prst="rect">
            <a:avLst/>
          </a:prstGeom>
          <a:noFill/>
          <a:ln>
            <a:noFill/>
          </a:ln>
        </p:spPr>
        <p:txBody>
          <a:bodyPr spcFirstLastPara="1" wrap="square" lIns="91425" tIns="45700" rIns="91425" bIns="45700" anchor="t" anchorCtr="0">
            <a:noAutofit/>
          </a:bodyPr>
          <a:lstStyle>
            <a:lvl1pPr marL="457200" lvl="0" indent="-342900" algn="l">
              <a:lnSpc>
                <a:spcPct val="135000"/>
              </a:lnSpc>
              <a:spcBef>
                <a:spcPts val="1000"/>
              </a:spcBef>
              <a:spcAft>
                <a:spcPts val="0"/>
              </a:spcAft>
              <a:buClr>
                <a:srgbClr val="2A2A2A"/>
              </a:buClr>
              <a:buSzPts val="1800"/>
              <a:buChar char="•"/>
              <a:defRPr sz="1800">
                <a:solidFill>
                  <a:srgbClr val="2A2A2A"/>
                </a:solidFill>
              </a:defRPr>
            </a:lvl1pPr>
            <a:lvl2pPr marL="914400" lvl="1" indent="-330200" algn="l">
              <a:lnSpc>
                <a:spcPct val="135000"/>
              </a:lnSpc>
              <a:spcBef>
                <a:spcPts val="500"/>
              </a:spcBef>
              <a:spcAft>
                <a:spcPts val="0"/>
              </a:spcAft>
              <a:buClr>
                <a:srgbClr val="2A2A2A"/>
              </a:buClr>
              <a:buSzPts val="1600"/>
              <a:buChar char="•"/>
              <a:defRPr sz="1600">
                <a:solidFill>
                  <a:srgbClr val="2A2A2A"/>
                </a:solidFill>
              </a:defRPr>
            </a:lvl2pPr>
            <a:lvl3pPr marL="1371600" lvl="2" indent="-317500" algn="l">
              <a:lnSpc>
                <a:spcPct val="135000"/>
              </a:lnSpc>
              <a:spcBef>
                <a:spcPts val="500"/>
              </a:spcBef>
              <a:spcAft>
                <a:spcPts val="0"/>
              </a:spcAft>
              <a:buClr>
                <a:srgbClr val="2A2A2A"/>
              </a:buClr>
              <a:buSzPts val="1400"/>
              <a:buChar char="•"/>
              <a:defRPr sz="1400">
                <a:solidFill>
                  <a:srgbClr val="2A2A2A"/>
                </a:solidFill>
              </a:defRPr>
            </a:lvl3pPr>
            <a:lvl4pPr marL="1828800" lvl="3" indent="-304800" algn="l">
              <a:lnSpc>
                <a:spcPct val="135000"/>
              </a:lnSpc>
              <a:spcBef>
                <a:spcPts val="500"/>
              </a:spcBef>
              <a:spcAft>
                <a:spcPts val="0"/>
              </a:spcAft>
              <a:buClr>
                <a:srgbClr val="2A2A2A"/>
              </a:buClr>
              <a:buSzPts val="1200"/>
              <a:buChar char="•"/>
              <a:defRPr sz="1200">
                <a:solidFill>
                  <a:srgbClr val="2A2A2A"/>
                </a:solidFill>
              </a:defRPr>
            </a:lvl4pPr>
            <a:lvl5pPr marL="2286000" lvl="4" indent="-304800" algn="l">
              <a:lnSpc>
                <a:spcPct val="135000"/>
              </a:lnSpc>
              <a:spcBef>
                <a:spcPts val="500"/>
              </a:spcBef>
              <a:spcAft>
                <a:spcPts val="0"/>
              </a:spcAft>
              <a:buClr>
                <a:srgbClr val="4D4D4D"/>
              </a:buClr>
              <a:buSzPts val="1200"/>
              <a:buChar char="•"/>
              <a:defRPr sz="1200">
                <a:solidFill>
                  <a:srgbClr val="4D4D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7920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Blank">
  <p:cSld name="Title Blank">
    <p:spTree>
      <p:nvGrpSpPr>
        <p:cNvPr id="1" name="Shape 15"/>
        <p:cNvGrpSpPr/>
        <p:nvPr/>
      </p:nvGrpSpPr>
      <p:grpSpPr>
        <a:xfrm>
          <a:off x="0" y="0"/>
          <a:ext cx="0" cy="0"/>
          <a:chOff x="0" y="0"/>
          <a:chExt cx="0" cy="0"/>
        </a:xfrm>
      </p:grpSpPr>
      <p:sp>
        <p:nvSpPr>
          <p:cNvPr id="16" name="Google Shape;16;p49"/>
          <p:cNvSpPr txBox="1">
            <a:spLocks noGrp="1"/>
          </p:cNvSpPr>
          <p:nvPr>
            <p:ph type="title"/>
          </p:nvPr>
        </p:nvSpPr>
        <p:spPr>
          <a:xfrm>
            <a:off x="598057" y="3429000"/>
            <a:ext cx="6652491" cy="1272310"/>
          </a:xfrm>
          <a:prstGeom prst="rect">
            <a:avLst/>
          </a:prstGeom>
          <a:noFill/>
          <a:ln>
            <a:noFill/>
          </a:ln>
        </p:spPr>
        <p:txBody>
          <a:bodyPr spcFirstLastPara="1" wrap="square" lIns="91425" tIns="45700" rIns="91425" bIns="45700" anchor="ctr" anchorCtr="0">
            <a:noAutofit/>
          </a:bodyPr>
          <a:lstStyle>
            <a:lvl1pPr lvl="0" algn="l">
              <a:lnSpc>
                <a:spcPct val="135000"/>
              </a:lnSpc>
              <a:spcBef>
                <a:spcPts val="0"/>
              </a:spcBef>
              <a:spcAft>
                <a:spcPts val="0"/>
              </a:spcAft>
              <a:buClr>
                <a:srgbClr val="2A2A2A"/>
              </a:buClr>
              <a:buSzPts val="4400"/>
              <a:buFont typeface="Quattrocento Sans"/>
              <a:buNone/>
              <a:defRPr sz="4400" b="1">
                <a:solidFill>
                  <a:srgbClr val="2A2A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5624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53"/>
          <p:cNvSpPr/>
          <p:nvPr/>
        </p:nvSpPr>
        <p:spPr>
          <a:xfrm>
            <a:off x="256032" y="265176"/>
            <a:ext cx="11683049" cy="6332433"/>
          </a:xfrm>
          <a:prstGeom prst="rect">
            <a:avLst/>
          </a:prstGeom>
          <a:solidFill>
            <a:srgbClr val="F5F5F5"/>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0" name="Google Shape;40;p53"/>
          <p:cNvSpPr txBox="1">
            <a:spLocks noGrp="1"/>
          </p:cNvSpPr>
          <p:nvPr>
            <p:ph type="title"/>
          </p:nvPr>
        </p:nvSpPr>
        <p:spPr>
          <a:xfrm>
            <a:off x="549570" y="435327"/>
            <a:ext cx="6943344" cy="621791"/>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Quattrocento Sans"/>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53"/>
          <p:cNvSpPr txBox="1">
            <a:spLocks noGrp="1"/>
          </p:cNvSpPr>
          <p:nvPr>
            <p:ph type="body" idx="1"/>
          </p:nvPr>
        </p:nvSpPr>
        <p:spPr>
          <a:xfrm>
            <a:off x="549570" y="1310270"/>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53"/>
          <p:cNvSpPr txBox="1">
            <a:spLocks noGrp="1"/>
          </p:cNvSpPr>
          <p:nvPr>
            <p:ph type="dt" idx="10"/>
          </p:nvPr>
        </p:nvSpPr>
        <p:spPr>
          <a:xfrm>
            <a:off x="549570" y="618420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53"/>
          <p:cNvSpPr txBox="1">
            <a:spLocks noGrp="1"/>
          </p:cNvSpPr>
          <p:nvPr>
            <p:ph type="ftr" idx="11"/>
          </p:nvPr>
        </p:nvSpPr>
        <p:spPr>
          <a:xfrm>
            <a:off x="3749970" y="61842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53"/>
          <p:cNvSpPr txBox="1">
            <a:spLocks noGrp="1"/>
          </p:cNvSpPr>
          <p:nvPr>
            <p:ph type="sldNum" idx="12"/>
          </p:nvPr>
        </p:nvSpPr>
        <p:spPr>
          <a:xfrm>
            <a:off x="8899230" y="6155436"/>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45" name="Google Shape;45;p53"/>
          <p:cNvCxnSpPr/>
          <p:nvPr/>
        </p:nvCxnSpPr>
        <p:spPr>
          <a:xfrm>
            <a:off x="604434" y="1196392"/>
            <a:ext cx="10983132" cy="0"/>
          </a:xfrm>
          <a:prstGeom prst="straightConnector1">
            <a:avLst/>
          </a:prstGeom>
          <a:noFill/>
          <a:ln w="25400" cap="flat" cmpd="sng">
            <a:solidFill>
              <a:schemeClr val="accent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708" r:id="rId8"/>
    <p:sldLayoutId id="2147483709" r:id="rId9"/>
    <p:sldLayoutId id="214748371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738DB-5C1C-4098-A57F-897DC4AF42C8}"/>
              </a:ext>
            </a:extLst>
          </p:cNvPr>
          <p:cNvSpPr>
            <a:spLocks noGrp="1"/>
          </p:cNvSpPr>
          <p:nvPr>
            <p:ph type="title"/>
          </p:nvPr>
        </p:nvSpPr>
        <p:spPr>
          <a:xfrm>
            <a:off x="533403" y="328180"/>
            <a:ext cx="6652491" cy="65087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B31AAD17-416E-4913-AC1B-1965D65AFAFE}"/>
              </a:ext>
            </a:extLst>
          </p:cNvPr>
          <p:cNvSpPr>
            <a:spLocks noGrp="1"/>
          </p:cNvSpPr>
          <p:nvPr>
            <p:ph type="body" idx="1"/>
          </p:nvPr>
        </p:nvSpPr>
        <p:spPr>
          <a:xfrm>
            <a:off x="533403" y="1253331"/>
            <a:ext cx="438958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01D7F9-5C26-42DC-BD4E-52957F80E00E}"/>
              </a:ext>
            </a:extLst>
          </p:cNvPr>
          <p:cNvSpPr>
            <a:spLocks noGrp="1"/>
          </p:cNvSpPr>
          <p:nvPr>
            <p:ph type="dt" sz="half" idx="2"/>
          </p:nvPr>
        </p:nvSpPr>
        <p:spPr>
          <a:xfrm>
            <a:off x="533403"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7E989-440C-4DD3-B8F9-44A99B7CD053}" type="datetimeFigureOut">
              <a:rPr lang="en-US" smtClean="0"/>
              <a:t>12/16/2023</a:t>
            </a:fld>
            <a:endParaRPr lang="en-US" dirty="0"/>
          </a:p>
        </p:txBody>
      </p:sp>
      <p:sp>
        <p:nvSpPr>
          <p:cNvPr id="5" name="Footer Placeholder 4">
            <a:extLst>
              <a:ext uri="{FF2B5EF4-FFF2-40B4-BE49-F238E27FC236}">
                <a16:creationId xmlns:a16="http://schemas.microsoft.com/office/drawing/2014/main" id="{DCB74AF6-2174-4808-97BA-7DD9972B5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6487B4-47E3-49F8-9DFA-EC2C61A1D22C}"/>
              </a:ext>
            </a:extLst>
          </p:cNvPr>
          <p:cNvSpPr>
            <a:spLocks noGrp="1"/>
          </p:cNvSpPr>
          <p:nvPr>
            <p:ph type="sldNum" sz="quarter" idx="4"/>
          </p:nvPr>
        </p:nvSpPr>
        <p:spPr>
          <a:xfrm>
            <a:off x="8915397"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B4899-4D5A-4416-BC8A-D8C5D03F3833}" type="slidenum">
              <a:rPr lang="en-US" smtClean="0"/>
              <a:t>‹#›</a:t>
            </a:fld>
            <a:endParaRPr lang="en-US"/>
          </a:p>
        </p:txBody>
      </p:sp>
    </p:spTree>
    <p:extLst>
      <p:ext uri="{BB962C8B-B14F-4D97-AF65-F5344CB8AC3E}">
        <p14:creationId xmlns:p14="http://schemas.microsoft.com/office/powerpoint/2010/main" val="302930088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150000"/>
        </a:lnSpc>
        <a:spcBef>
          <a:spcPct val="0"/>
        </a:spcBef>
        <a:buNone/>
        <a:defRPr sz="3200" kern="1200">
          <a:solidFill>
            <a:schemeClr val="tx1">
              <a:lumMod val="90000"/>
              <a:lumOff val="10000"/>
            </a:schemeClr>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135000"/>
        </a:lnSpc>
        <a:spcBef>
          <a:spcPts val="1000"/>
        </a:spcBef>
        <a:buFont typeface="Arial" panose="020B0604020202020204" pitchFamily="34" charset="0"/>
        <a:buChar char="•"/>
        <a:defRPr sz="1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135000"/>
        </a:lnSpc>
        <a:spcBef>
          <a:spcPts val="500"/>
        </a:spcBef>
        <a:buFont typeface="Arial" panose="020B0604020202020204" pitchFamily="34" charset="0"/>
        <a:buChar char="•"/>
        <a:defRPr sz="16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135000"/>
        </a:lnSpc>
        <a:spcBef>
          <a:spcPts val="500"/>
        </a:spcBef>
        <a:buFont typeface="Arial" panose="020B0604020202020204" pitchFamily="34" charset="0"/>
        <a:buChar char="•"/>
        <a:defRPr sz="14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135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135000"/>
        </a:lnSpc>
        <a:spcBef>
          <a:spcPts val="500"/>
        </a:spcBef>
        <a:buFont typeface="Arial" panose="020B0604020202020204" pitchFamily="34" charset="0"/>
        <a:buChar char="•"/>
        <a:defRPr sz="12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1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chart" Target="../charts/chart11.xml"/><Relationship Id="rId4" Type="http://schemas.openxmlformats.org/officeDocument/2006/relationships/chart" Target="../charts/char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sv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image" Target="../media/image34.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21.svg"/><Relationship Id="rId1" Type="http://schemas.openxmlformats.org/officeDocument/2006/relationships/slideLayout" Target="../slideLayouts/slideLayout8.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 name="Slide number">
            <a:extLst>
              <a:ext uri="{FF2B5EF4-FFF2-40B4-BE49-F238E27FC236}">
                <a16:creationId xmlns:a16="http://schemas.microsoft.com/office/drawing/2014/main" id="{9D946064-167B-627C-B54B-67D3408731C1}"/>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270" name="Decorations">
            <a:extLst>
              <a:ext uri="{C183D7F6-B498-43B3-948B-1728B52AA6E4}">
                <adec:decorative xmlns:adec="http://schemas.microsoft.com/office/drawing/2017/decorative" val="1"/>
              </a:ext>
            </a:extLst>
          </p:cNvPr>
          <p:cNvSpPr/>
          <p:nvPr/>
        </p:nvSpPr>
        <p:spPr>
          <a:xfrm>
            <a:off x="11219746" y="3251525"/>
            <a:ext cx="580792" cy="60047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Quattrocento Sans"/>
              <a:ea typeface="Quattrocento Sans"/>
              <a:cs typeface="Quattrocento Sans"/>
              <a:sym typeface="Quattrocento Sans"/>
            </a:endParaRPr>
          </a:p>
        </p:txBody>
      </p:sp>
      <p:sp>
        <p:nvSpPr>
          <p:cNvPr id="273" name="Title box" descr="Tiêu đề báo cáo: Nghiên cứu về việc thực thi các tiền đề hòa nhập người khuyết tật"/>
          <p:cNvSpPr txBox="1">
            <a:spLocks noGrp="1"/>
          </p:cNvSpPr>
          <p:nvPr>
            <p:ph type="title" idx="4294967295"/>
          </p:nvPr>
        </p:nvSpPr>
        <p:spPr>
          <a:xfrm>
            <a:off x="1828800" y="2324100"/>
            <a:ext cx="9883405" cy="1436464"/>
          </a:xfrm>
          <a:prstGeom prst="rect">
            <a:avLst/>
          </a:prstGeom>
          <a:solidFill>
            <a:schemeClr val="accent3"/>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14000"/>
              </a:lnSpc>
              <a:spcBef>
                <a:spcPts val="0"/>
              </a:spcBef>
              <a:spcAft>
                <a:spcPts val="0"/>
              </a:spcAft>
              <a:buClr>
                <a:schemeClr val="lt1"/>
              </a:buClr>
              <a:buSzPts val="2500"/>
              <a:buFont typeface="Quattrocento Sans"/>
              <a:buNone/>
              <a:tabLst/>
              <a:defRPr/>
            </a:pPr>
            <a:r>
              <a:rPr lang="en-US" sz="2800" b="1" dirty="0" err="1">
                <a:solidFill>
                  <a:schemeClr val="bg1"/>
                </a:solidFill>
                <a:effectLst/>
                <a:latin typeface="Quattrocento Sans" panose="020B0502050000020003" pitchFamily="34" charset="0"/>
                <a:ea typeface="SimSun" panose="02010600030101010101" pitchFamily="2" charset="-122"/>
                <a:cs typeface="Times New Roman" panose="02020603050405020304" pitchFamily="18" charset="0"/>
              </a:rPr>
              <a:t>Nghiên</a:t>
            </a:r>
            <a:r>
              <a:rPr lang="en-US" sz="2800" b="1" dirty="0">
                <a:solidFill>
                  <a:schemeClr val="bg1"/>
                </a:solidFill>
                <a:effectLst/>
                <a:latin typeface="Quattrocento Sans" panose="020B0502050000020003" pitchFamily="34" charset="0"/>
                <a:ea typeface="SimSun" panose="02010600030101010101" pitchFamily="2" charset="-122"/>
                <a:cs typeface="Times New Roman" panose="02020603050405020304" pitchFamily="18" charset="0"/>
              </a:rPr>
              <a:t> </a:t>
            </a:r>
            <a:r>
              <a:rPr lang="en-US" sz="2800" b="1" dirty="0" err="1">
                <a:solidFill>
                  <a:schemeClr val="bg1"/>
                </a:solidFill>
                <a:effectLst/>
                <a:latin typeface="Quattrocento Sans" panose="020B0502050000020003" pitchFamily="34" charset="0"/>
                <a:ea typeface="SimSun" panose="02010600030101010101" pitchFamily="2" charset="-122"/>
                <a:cs typeface="Times New Roman" panose="02020603050405020304" pitchFamily="18" charset="0"/>
              </a:rPr>
              <a:t>cứu</a:t>
            </a:r>
            <a:r>
              <a:rPr lang="en-US" sz="2800" b="1" dirty="0">
                <a:solidFill>
                  <a:schemeClr val="bg1"/>
                </a:solidFill>
                <a:effectLst/>
                <a:latin typeface="Quattrocento Sans" panose="020B0502050000020003" pitchFamily="34" charset="0"/>
                <a:ea typeface="SimSun" panose="02010600030101010101" pitchFamily="2" charset="-122"/>
                <a:cs typeface="Times New Roman" panose="02020603050405020304" pitchFamily="18" charset="0"/>
              </a:rPr>
              <a:t> </a:t>
            </a:r>
            <a:r>
              <a:rPr lang="en-US" sz="2800" b="1" dirty="0" err="1">
                <a:solidFill>
                  <a:schemeClr val="bg1"/>
                </a:solidFill>
                <a:effectLst/>
                <a:latin typeface="Quattrocento Sans" panose="020B0502050000020003" pitchFamily="34" charset="0"/>
                <a:ea typeface="SimSun" panose="02010600030101010101" pitchFamily="2" charset="-122"/>
                <a:cs typeface="Times New Roman" panose="02020603050405020304" pitchFamily="18" charset="0"/>
              </a:rPr>
              <a:t>đánh</a:t>
            </a:r>
            <a:r>
              <a:rPr lang="en-US" sz="2800" b="1" dirty="0">
                <a:solidFill>
                  <a:schemeClr val="bg1"/>
                </a:solidFill>
                <a:effectLst/>
                <a:latin typeface="Quattrocento Sans" panose="020B0502050000020003" pitchFamily="34" charset="0"/>
                <a:ea typeface="SimSun" panose="02010600030101010101" pitchFamily="2" charset="-122"/>
                <a:cs typeface="Times New Roman" panose="02020603050405020304" pitchFamily="18" charset="0"/>
              </a:rPr>
              <a:t> </a:t>
            </a:r>
            <a:r>
              <a:rPr lang="vi-VN" sz="2800" b="1"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giá mức độ hòa nhập của </a:t>
            </a:r>
            <a:br>
              <a:rPr lang="vi-VN" sz="2800" b="1"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br>
            <a:r>
              <a:rPr lang="vi-VN" sz="2800" b="1" dirty="0">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người khuyết tật (NKT) trong quản trị địa phương năm 2023</a:t>
            </a:r>
            <a:endParaRPr kumimoji="0" lang="vi-VN" sz="2800" b="1" i="0" u="none" strike="noStrike" kern="0" cap="none" spc="0" normalizeH="0" baseline="0" noProof="0" dirty="0">
              <a:ln>
                <a:noFill/>
              </a:ln>
              <a:solidFill>
                <a:schemeClr val="bg1"/>
              </a:solidFill>
              <a:effectLst/>
              <a:uLnTx/>
              <a:uFillTx/>
              <a:sym typeface="Quattrocento Sans"/>
            </a:endParaRPr>
          </a:p>
        </p:txBody>
      </p:sp>
      <p:sp>
        <p:nvSpPr>
          <p:cNvPr id="269" name="Logo background">
            <a:extLst>
              <a:ext uri="{C183D7F6-B498-43B3-948B-1728B52AA6E4}">
                <adec:decorative xmlns:adec="http://schemas.microsoft.com/office/drawing/2017/decorative" val="1"/>
              </a:ext>
            </a:extLst>
          </p:cNvPr>
          <p:cNvSpPr/>
          <p:nvPr/>
        </p:nvSpPr>
        <p:spPr>
          <a:xfrm>
            <a:off x="0" y="5509549"/>
            <a:ext cx="12192000" cy="1348451"/>
          </a:xfrm>
          <a:prstGeom prst="rect">
            <a:avLst/>
          </a:prstGeom>
          <a:solidFill>
            <a:srgbClr val="F2F2F2">
              <a:alpha val="8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pic>
        <p:nvPicPr>
          <p:cNvPr id="274" name="AUS" descr="Logo của Australian Aid"/>
          <p:cNvPicPr preferRelativeResize="0"/>
          <p:nvPr/>
        </p:nvPicPr>
        <p:blipFill rotWithShape="1">
          <a:blip r:embed="rId3">
            <a:alphaModFix/>
          </a:blip>
          <a:srcRect/>
          <a:stretch/>
        </p:blipFill>
        <p:spPr>
          <a:xfrm>
            <a:off x="5420551" y="5802357"/>
            <a:ext cx="2262554" cy="762832"/>
          </a:xfrm>
          <a:prstGeom prst="rect">
            <a:avLst/>
          </a:prstGeom>
          <a:noFill/>
          <a:ln>
            <a:noFill/>
          </a:ln>
        </p:spPr>
      </p:pic>
      <p:pic>
        <p:nvPicPr>
          <p:cNvPr id="271" name="MDRI" descr="Logo của Viện Nghiên cứu Phát triển Mekong"/>
          <p:cNvPicPr preferRelativeResize="0"/>
          <p:nvPr/>
        </p:nvPicPr>
        <p:blipFill rotWithShape="1">
          <a:blip r:embed="rId4">
            <a:alphaModFix/>
          </a:blip>
          <a:srcRect/>
          <a:stretch/>
        </p:blipFill>
        <p:spPr>
          <a:xfrm>
            <a:off x="8244049" y="5713141"/>
            <a:ext cx="1930696" cy="847481"/>
          </a:xfrm>
          <a:prstGeom prst="rect">
            <a:avLst/>
          </a:prstGeom>
          <a:noFill/>
          <a:ln>
            <a:noFill/>
          </a:ln>
        </p:spPr>
      </p:pic>
      <p:pic>
        <p:nvPicPr>
          <p:cNvPr id="272" name="UNDP" descr="Logo của Chương trình Phát triển Liên Hợp Quốc"/>
          <p:cNvPicPr preferRelativeResize="0"/>
          <p:nvPr/>
        </p:nvPicPr>
        <p:blipFill rotWithShape="1">
          <a:blip r:embed="rId5">
            <a:alphaModFix/>
          </a:blip>
          <a:srcRect/>
          <a:stretch/>
        </p:blipFill>
        <p:spPr>
          <a:xfrm>
            <a:off x="10525525" y="5364597"/>
            <a:ext cx="1105531" cy="1638353"/>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14" name="Slide number">
            <a:extLst>
              <a:ext uri="{FF2B5EF4-FFF2-40B4-BE49-F238E27FC236}">
                <a16:creationId xmlns:a16="http://schemas.microsoft.com/office/drawing/2014/main" id="{6CFF1FA8-9804-9CD4-5745-7A79EBCAF09A}"/>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10</a:t>
            </a:fld>
            <a:endParaRPr sz="1200" b="0" i="0" u="none" strike="noStrike" cap="none" dirty="0">
              <a:solidFill>
                <a:srgbClr val="FFFFFF"/>
              </a:solidFill>
              <a:latin typeface="Arial"/>
              <a:ea typeface="Arial"/>
              <a:cs typeface="Arial"/>
              <a:sym typeface="Arial"/>
            </a:endParaRPr>
          </a:p>
        </p:txBody>
      </p:sp>
      <p:sp>
        <p:nvSpPr>
          <p:cNvPr id="650"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1" name="Slide title" descr="Tiêu đề slide: TỔNG QUAN ĐẶC ĐIỂM CỦA MẪU KHẢO SÁT&#10;"/>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TỔNG QUAN ĐẶC ĐIỂM CỦA MẪU KHẢO SÁT</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659" name="Sub-heading" descr="Tiểu mục: CÁC ĐỊNH DẠNG THÔNG TIN DỄ TIẾP CẬN VỚI NKT"/>
          <p:cNvSpPr txBox="1">
            <a:spLocks noGrp="1"/>
          </p:cNvSpPr>
          <p:nvPr>
            <p:ph type="title"/>
          </p:nvPr>
        </p:nvSpPr>
        <p:spPr>
          <a:xfrm>
            <a:off x="545521" y="1184057"/>
            <a:ext cx="5550479"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
                <a:srgbClr val="4E617A"/>
              </a:buClr>
              <a:buSzPts val="1800"/>
              <a:buFont typeface="Calibri"/>
              <a:buNone/>
              <a:tabLst/>
              <a:defRPr/>
            </a:pP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CÁC ĐỊNH DẠNG</a:t>
            </a: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 THÔNG TIN </a:t>
            </a: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DỄ TIẾP CẬN</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Comment 1" descr="Âm thanh là định dạng thông tin phổ biến nhất.">
            <a:extLst>
              <a:ext uri="{FF2B5EF4-FFF2-40B4-BE49-F238E27FC236}">
                <a16:creationId xmlns:a16="http://schemas.microsoft.com/office/drawing/2014/main" id="{5E93CBC7-9999-5372-7417-6CE7C8E82663}"/>
              </a:ext>
            </a:extLst>
          </p:cNvPr>
          <p:cNvGrpSpPr/>
          <p:nvPr/>
        </p:nvGrpSpPr>
        <p:grpSpPr>
          <a:xfrm>
            <a:off x="545521" y="2050778"/>
            <a:ext cx="4921929" cy="369332"/>
            <a:chOff x="614136" y="2024103"/>
            <a:chExt cx="4921929" cy="369332"/>
          </a:xfrm>
        </p:grpSpPr>
        <p:sp>
          <p:nvSpPr>
            <p:cNvPr id="10" name="Google Shape;662;p23">
              <a:extLst>
                <a:ext uri="{FF2B5EF4-FFF2-40B4-BE49-F238E27FC236}">
                  <a16:creationId xmlns:a16="http://schemas.microsoft.com/office/drawing/2014/main" id="{BFE4015F-E073-2F25-57D0-F405DC172892}"/>
                </a:ext>
                <a:ext uri="{C183D7F6-B498-43B3-948B-1728B52AA6E4}">
                  <adec:decorative xmlns:adec="http://schemas.microsoft.com/office/drawing/2017/decorative" val="1"/>
                </a:ext>
              </a:extLst>
            </p:cNvPr>
            <p:cNvSpPr/>
            <p:nvPr/>
          </p:nvSpPr>
          <p:spPr>
            <a:xfrm>
              <a:off x="883849" y="2024103"/>
              <a:ext cx="4652216" cy="369332"/>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buClr>
                  <a:srgbClr val="000000"/>
                </a:buClr>
                <a:buSzPts val="1500"/>
                <a:buFont typeface="Arial"/>
                <a:buNone/>
                <a:tabLst/>
                <a:defRPr/>
              </a:pPr>
              <a:r>
                <a:rPr kumimoji="0" lang="vi-VN" sz="1800" b="1" i="0" u="none" strike="noStrike" kern="0" cap="none" spc="0" normalizeH="0" baseline="0" noProof="0" dirty="0">
                  <a:ln>
                    <a:noFill/>
                  </a:ln>
                  <a:solidFill>
                    <a:schemeClr val="accent1"/>
                  </a:solidFill>
                  <a:effectLst/>
                  <a:uLnTx/>
                  <a:uFillTx/>
                  <a:latin typeface="Calibri"/>
                  <a:ea typeface="Calibri"/>
                  <a:cs typeface="Calibri"/>
                  <a:sym typeface="Calibri"/>
                </a:rPr>
                <a:t>Âm thanh</a:t>
              </a:r>
              <a:r>
                <a:rPr kumimoji="0" lang="vi-VN" sz="1800" b="0" i="0" u="none" strike="noStrike" kern="0" cap="none" spc="0" normalizeH="0" baseline="0" noProof="0" dirty="0">
                  <a:ln>
                    <a:noFill/>
                  </a:ln>
                  <a:solidFill>
                    <a:srgbClr val="131313"/>
                  </a:solidFill>
                  <a:effectLst/>
                  <a:uLnTx/>
                  <a:uFillTx/>
                  <a:latin typeface="Calibri"/>
                  <a:ea typeface="Calibri"/>
                  <a:cs typeface="Calibri"/>
                  <a:sym typeface="Calibri"/>
                </a:rPr>
                <a:t> là định dạng thông tin </a:t>
              </a:r>
              <a:r>
                <a:rPr kumimoji="0" lang="vi-VN" sz="1800" b="1" i="0" u="none" strike="noStrike" kern="0" cap="none" spc="0" normalizeH="0" baseline="0" noProof="0" dirty="0">
                  <a:ln>
                    <a:noFill/>
                  </a:ln>
                  <a:solidFill>
                    <a:schemeClr val="accent1"/>
                  </a:solidFill>
                  <a:effectLst/>
                  <a:uLnTx/>
                  <a:uFillTx/>
                  <a:latin typeface="Calibri"/>
                  <a:ea typeface="Calibri"/>
                  <a:cs typeface="Calibri"/>
                  <a:sym typeface="Calibri"/>
                </a:rPr>
                <a:t>phổ biến nhất</a:t>
              </a:r>
              <a:r>
                <a:rPr kumimoji="0" lang="en-US" sz="1800" i="0" u="none" strike="noStrike" kern="0" cap="none" spc="0" normalizeH="0" baseline="0" noProof="0" dirty="0">
                  <a:ln>
                    <a:noFill/>
                  </a:ln>
                  <a:solidFill>
                    <a:srgbClr val="131313"/>
                  </a:solidFill>
                  <a:effectLst/>
                  <a:uLnTx/>
                  <a:uFillTx/>
                  <a:latin typeface="Calibri"/>
                  <a:ea typeface="Calibri"/>
                  <a:cs typeface="Calibri"/>
                  <a:sym typeface="Calibri"/>
                </a:rPr>
                <a:t>.</a:t>
              </a:r>
            </a:p>
          </p:txBody>
        </p:sp>
        <p:pic>
          <p:nvPicPr>
            <p:cNvPr id="2" name="Google Shape;666;p23">
              <a:extLst>
                <a:ext uri="{FF2B5EF4-FFF2-40B4-BE49-F238E27FC236}">
                  <a16:creationId xmlns:a16="http://schemas.microsoft.com/office/drawing/2014/main" id="{95548CEE-1B74-BB2D-ECB8-391D97E14D1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4136" y="2042524"/>
              <a:ext cx="317148" cy="317148"/>
            </a:xfrm>
            <a:prstGeom prst="rect">
              <a:avLst/>
            </a:prstGeom>
            <a:noFill/>
            <a:ln>
              <a:noFill/>
            </a:ln>
          </p:spPr>
        </p:pic>
      </p:grpSp>
      <p:grpSp>
        <p:nvGrpSpPr>
          <p:cNvPr id="8" name="Comment 2" descr="Thông tin ở định dạng văn bản trên máy tính/điện thoại/thiết bị công nghệ và  âm thanh được đánh giá Đủ/Rất đầy đủ nhiều nhất.&#10;&#10;Thông tin ở định dạng chữ nổi được đánh giá Rất khan hiếm/Thiếu nhiều nhất.">
            <a:extLst>
              <a:ext uri="{FF2B5EF4-FFF2-40B4-BE49-F238E27FC236}">
                <a16:creationId xmlns:a16="http://schemas.microsoft.com/office/drawing/2014/main" id="{6C15BFBB-8F2F-8DC6-EA76-14A46E1C46EE}"/>
              </a:ext>
            </a:extLst>
          </p:cNvPr>
          <p:cNvGrpSpPr/>
          <p:nvPr/>
        </p:nvGrpSpPr>
        <p:grpSpPr>
          <a:xfrm>
            <a:off x="545521" y="3241343"/>
            <a:ext cx="4921929" cy="2031325"/>
            <a:chOff x="613062" y="3973070"/>
            <a:chExt cx="4921929" cy="2031325"/>
          </a:xfrm>
        </p:grpSpPr>
        <p:sp>
          <p:nvSpPr>
            <p:cNvPr id="11" name="TextBox 10">
              <a:extLst>
                <a:ext uri="{FF2B5EF4-FFF2-40B4-BE49-F238E27FC236}">
                  <a16:creationId xmlns:a16="http://schemas.microsoft.com/office/drawing/2014/main" id="{97DC8373-9A8E-8BBE-6481-D0D8647AC2F1}"/>
                </a:ext>
              </a:extLst>
            </p:cNvPr>
            <p:cNvSpPr txBox="1"/>
            <p:nvPr/>
          </p:nvSpPr>
          <p:spPr>
            <a:xfrm>
              <a:off x="883849" y="3973070"/>
              <a:ext cx="4651142" cy="2031325"/>
            </a:xfrm>
            <a:prstGeom prst="rect">
              <a:avLst/>
            </a:prstGeom>
            <a:noFill/>
          </p:spPr>
          <p:txBody>
            <a:bodyPr wrap="square">
              <a:spAutoFit/>
            </a:bodyPr>
            <a:lstStyle/>
            <a:p>
              <a:pPr algn="just">
                <a:defRPr/>
              </a:pP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Thông tin ở định dạng </a:t>
              </a:r>
              <a:r>
                <a:rPr kumimoji="0" lang="vi-VN" sz="18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văn bản trên máy tính/điện thoại/thiết bị công nghệ</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và  </a:t>
              </a:r>
              <a:r>
                <a:rPr kumimoji="0" lang="vi-VN" sz="1800" b="1" i="0"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âm thanh </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được đánh giá </a:t>
              </a:r>
              <a:r>
                <a:rPr kumimoji="0" lang="vi-VN" sz="1800" b="1" i="1" u="none" strike="noStrike" kern="0" cap="none" spc="0" normalizeH="0" baseline="0" noProof="0" dirty="0">
                  <a:ln>
                    <a:noFill/>
                  </a:ln>
                  <a:solidFill>
                    <a:schemeClr val="accent1"/>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Đủ/Rất đầy đủ </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nhiều nhất</a:t>
              </a:r>
              <a:r>
                <a:rPr lang="en-US"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rPr>
                <a:t>.</a:t>
              </a:r>
            </a:p>
            <a:p>
              <a:pPr algn="just">
                <a:defRPr/>
              </a:pPr>
              <a:endParaRPr lang="en-US"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endParaRPr>
            </a:p>
            <a:p>
              <a:pPr algn="just">
                <a:defRPr/>
              </a:pPr>
              <a:r>
                <a:rPr kumimoji="0" lang="en-US"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T</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hông tin ở định dạng </a:t>
              </a:r>
              <a:r>
                <a:rPr kumimoji="0" lang="vi-VN" sz="1800" b="1" i="0"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chữ nổi</a:t>
              </a:r>
              <a:r>
                <a:rPr kumimoji="0" lang="vi-VN" sz="1800" b="1"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được </a:t>
              </a:r>
              <a:r>
                <a:rPr lang="vi-VN"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rPr>
                <a:t>đánh giá </a:t>
              </a:r>
              <a:r>
                <a:rPr kumimoji="0" lang="vi-VN" sz="1800" b="1" i="1" u="none" strike="noStrike" kern="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Rất khan hiếm/Thiếu</a:t>
              </a:r>
              <a:r>
                <a:rPr kumimoji="0" lang="vi-VN" sz="1800" b="0" i="1"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nhiều </a:t>
              </a:r>
              <a:r>
                <a:rPr kumimoji="0" lang="vi-VN" sz="1800" b="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nhất.</a:t>
              </a:r>
              <a:r>
                <a:rPr kumimoji="0" lang="vi-VN" sz="1800" b="0" i="0"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 </a:t>
              </a:r>
              <a:endParaRPr lang="vi-VN" sz="1800" dirty="0">
                <a:solidFill>
                  <a:srgbClr val="131313"/>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 name="Google Shape;666;p23">
              <a:extLst>
                <a:ext uri="{FF2B5EF4-FFF2-40B4-BE49-F238E27FC236}">
                  <a16:creationId xmlns:a16="http://schemas.microsoft.com/office/drawing/2014/main" id="{1DC95512-DAA8-4310-169C-18570AE1AE6A}"/>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3062" y="4015695"/>
              <a:ext cx="317148" cy="317148"/>
            </a:xfrm>
            <a:prstGeom prst="rect">
              <a:avLst/>
            </a:prstGeom>
            <a:noFill/>
            <a:ln>
              <a:noFill/>
            </a:ln>
          </p:spPr>
        </p:pic>
        <p:pic>
          <p:nvPicPr>
            <p:cNvPr id="4" name="Google Shape;666;p23">
              <a:extLst>
                <a:ext uri="{FF2B5EF4-FFF2-40B4-BE49-F238E27FC236}">
                  <a16:creationId xmlns:a16="http://schemas.microsoft.com/office/drawing/2014/main" id="{668B03CF-B5C7-4EFE-7A11-695AE0107902}"/>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613062" y="5357927"/>
              <a:ext cx="317148" cy="317148"/>
            </a:xfrm>
            <a:prstGeom prst="rect">
              <a:avLst/>
            </a:prstGeom>
            <a:noFill/>
            <a:ln>
              <a:noFill/>
            </a:ln>
          </p:spPr>
        </p:pic>
      </p:grpSp>
      <p:sp>
        <p:nvSpPr>
          <p:cNvPr id="12" name="Title">
            <a:extLst>
              <a:ext uri="{FF2B5EF4-FFF2-40B4-BE49-F238E27FC236}">
                <a16:creationId xmlns:a16="http://schemas.microsoft.com/office/drawing/2014/main" id="{66555D05-AC51-81BF-A0EF-2573F0C68A4B}"/>
              </a:ext>
            </a:extLst>
          </p:cNvPr>
          <p:cNvSpPr txBox="1"/>
          <p:nvPr/>
        </p:nvSpPr>
        <p:spPr>
          <a:xfrm>
            <a:off x="5886908" y="1503366"/>
            <a:ext cx="5550479" cy="369332"/>
          </a:xfrm>
          <a:prstGeom prst="rect">
            <a:avLst/>
          </a:prstGeom>
          <a:noFill/>
        </p:spPr>
        <p:txBody>
          <a:bodyPr wrap="square">
            <a:spAutoFit/>
          </a:bodyPr>
          <a:lstStyle/>
          <a:p>
            <a:pPr algn="ctr" rtl="0">
              <a:defRPr sz="1600" b="0" i="0" u="none" strike="noStrike" kern="1200" spc="0" baseline="0">
                <a:solidFill>
                  <a:srgbClr val="131313">
                    <a:lumMod val="65000"/>
                    <a:lumOff val="35000"/>
                  </a:srgbClr>
                </a:solidFill>
                <a:latin typeface="+mn-lt"/>
                <a:ea typeface="+mn-ea"/>
                <a:cs typeface="+mn-cs"/>
              </a:defRPr>
            </a:pP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Đánh giá mức độ đầy đủ của thông tin ở mỗi định dạng</a:t>
            </a:r>
            <a:endPar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Chart" descr="Biểu đồ cột nằm ngang, tiêu đề &quot;Đánh giá mức độ đầy đủ của thông tin ở mỗi định dạng&quot;. Theo đó, âm thanh (loa xã/phường, đài, loa tivi, sách nói, truyền miệng…) có 15,2% rất khan hiếm/thiếu; có 22,2% bình thường; có 42,2% đủ/rất đầy đủ; 20,4% không biết hoặc không muốn trả lời. Tranh ảnh, đồ họa có 16,5% rất khan hiếm/thiếu; 26,3% bình thường; 37,3% đủ/rất đầy đủ; 19,9% không biết hoặc không muốn trả lời. Văn bản trên máy tính/điện thoại/thiết bị công nghệ có 11,8% rất khan hiếm/thiếu; 29,2% bình thường; 49,3% đủ/rất đầy đủ; 9,6% không biết hoặc không muốn trả lời. Văn bản in có 19,8% rất khan hiếm/thiếu; 26,1% bình thường; 37,5% đủ/rất đầy đủ; 16,6% không biết hoặc không muốn trả lời. Ngôn ngữ ký hiệu có 16,4% rất khan hiếm/thiếu; 39,0% bình thường; 20,5% đủ/rất đầy đủ; 24,0% không biết hoặc không muốn trả lời. Chữ nổi có 41,3% rất khan hiếm/thiếu; 18,8% bình thường; 30,0% đủ/rất đầy đủ; 10,0% không biết hoặc không muốn trả lời.">
            <a:extLst>
              <a:ext uri="{FF2B5EF4-FFF2-40B4-BE49-F238E27FC236}">
                <a16:creationId xmlns:a16="http://schemas.microsoft.com/office/drawing/2014/main" id="{47AE78D6-9F95-3879-3D39-FA9D55D4B740}"/>
              </a:ext>
            </a:extLst>
          </p:cNvPr>
          <p:cNvGraphicFramePr>
            <a:graphicFrameLocks/>
          </p:cNvGraphicFramePr>
          <p:nvPr>
            <p:extLst>
              <p:ext uri="{D42A27DB-BD31-4B8C-83A1-F6EECF244321}">
                <p14:modId xmlns:p14="http://schemas.microsoft.com/office/powerpoint/2010/main" val="1407277032"/>
              </p:ext>
            </p:extLst>
          </p:nvPr>
        </p:nvGraphicFramePr>
        <p:xfrm>
          <a:off x="5886908" y="1872699"/>
          <a:ext cx="5743824" cy="42960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182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11</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0837410"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KHẢ NĂNG TIẾP CẬN THỦ TỤC HÀNH CHÍNH CÔNG</a:t>
            </a:r>
            <a:endParaRPr sz="2400" dirty="0">
              <a:solidFill>
                <a:schemeClr val="dk2"/>
              </a:solidFill>
              <a:latin typeface="Calibri"/>
              <a:ea typeface="Calibri"/>
              <a:cs typeface="Calibri"/>
              <a:sym typeface="Calibri"/>
            </a:endParaRPr>
          </a:p>
        </p:txBody>
      </p:sp>
      <p:grpSp>
        <p:nvGrpSpPr>
          <p:cNvPr id="746" name="Section 1" descr="XÁC NHẬN KHUYẾT TẬT"/>
          <p:cNvGrpSpPr/>
          <p:nvPr/>
        </p:nvGrpSpPr>
        <p:grpSpPr>
          <a:xfrm>
            <a:off x="545521" y="3637892"/>
            <a:ext cx="6465401" cy="338514"/>
            <a:chOff x="572127" y="2884753"/>
            <a:chExt cx="6465401" cy="338514"/>
          </a:xfrm>
        </p:grpSpPr>
        <p:sp>
          <p:nvSpPr>
            <p:cNvPr id="747" name="Google Shape;747;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8" name="Google Shape;748;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9" name="Google Shape;749;p25"/>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600" b="1" i="0" u="none" strike="noStrike" cap="none" dirty="0">
                  <a:solidFill>
                    <a:srgbClr val="4E617A"/>
                  </a:solidFill>
                  <a:latin typeface="Calibri"/>
                  <a:ea typeface="Calibri"/>
                  <a:cs typeface="Calibri"/>
                  <a:sym typeface="Calibri"/>
                </a:rPr>
                <a:t>XÁC NHẬN KHUYẾT TẬT</a:t>
              </a:r>
              <a:endParaRPr lang="en-GB" sz="1400" b="0" i="0" u="none" strike="noStrike" cap="none" dirty="0">
                <a:solidFill>
                  <a:srgbClr val="000000"/>
                </a:solidFill>
                <a:latin typeface="Arial"/>
                <a:ea typeface="Arial"/>
                <a:cs typeface="Arial"/>
                <a:sym typeface="Arial"/>
              </a:endParaRPr>
            </a:p>
          </p:txBody>
        </p:sp>
      </p:grpSp>
      <p:grpSp>
        <p:nvGrpSpPr>
          <p:cNvPr id="754" name="Section 2" descr="TRẢI NGHIỆM LÀM THỦ TỤC HÀNH CHÍNH CÔNG"/>
          <p:cNvGrpSpPr/>
          <p:nvPr/>
        </p:nvGrpSpPr>
        <p:grpSpPr>
          <a:xfrm>
            <a:off x="545521" y="3023325"/>
            <a:ext cx="6465401" cy="338554"/>
            <a:chOff x="572127" y="2884753"/>
            <a:chExt cx="6465401" cy="338554"/>
          </a:xfrm>
        </p:grpSpPr>
        <p:sp>
          <p:nvSpPr>
            <p:cNvPr id="755" name="Google Shape;755;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6" name="Google Shape;756;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7" name="Google Shape;757;p25"/>
            <p:cNvSpPr txBox="1"/>
            <p:nvPr/>
          </p:nvSpPr>
          <p:spPr>
            <a:xfrm>
              <a:off x="943008" y="2884753"/>
              <a:ext cx="6094520" cy="3385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600" b="1" i="0" u="none" strike="noStrike" cap="none" dirty="0">
                  <a:solidFill>
                    <a:srgbClr val="4E617A"/>
                  </a:solidFill>
                  <a:latin typeface="Calibri"/>
                  <a:ea typeface="Calibri"/>
                  <a:cs typeface="Calibri"/>
                  <a:sym typeface="Calibri"/>
                </a:rPr>
                <a:t>TRẢI NGHIỆM LÀM THỦ TỤC HÀNH CHÍNH CÔNG</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12</a:t>
            </a:fld>
            <a:endParaRPr sz="1200" b="0" i="0" u="none" strike="noStrike" cap="none">
              <a:solidFill>
                <a:schemeClr val="lt1"/>
              </a:solidFill>
              <a:latin typeface="Quattrocento Sans"/>
              <a:ea typeface="Quattrocento Sans"/>
              <a:cs typeface="Quattrocento Sans"/>
              <a:sym typeface="Quattrocento Sans"/>
            </a:endParaRPr>
          </a:p>
        </p:txBody>
      </p:sp>
      <p:sp>
        <p:nvSpPr>
          <p:cNvPr id="764"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Slide title"/>
          <p:cNvSpPr txBox="1">
            <a:spLocks noGrp="1"/>
          </p:cNvSpPr>
          <p:nvPr>
            <p:ph type="title"/>
          </p:nvPr>
        </p:nvSpPr>
        <p:spPr>
          <a:xfrm>
            <a:off x="613063" y="320506"/>
            <a:ext cx="830579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KHẢ NĂNG TIẾP CẬN THỦ TỤC HÀNH CHÍNH CÔNG</a:t>
            </a:r>
            <a:endParaRPr sz="2400" dirty="0"/>
          </a:p>
        </p:txBody>
      </p:sp>
      <p:sp>
        <p:nvSpPr>
          <p:cNvPr id="766" name="Sub-heading"/>
          <p:cNvSpPr txBox="1"/>
          <p:nvPr/>
        </p:nvSpPr>
        <p:spPr>
          <a:xfrm>
            <a:off x="545521" y="1223286"/>
            <a:ext cx="8731386" cy="369291"/>
          </a:xfrm>
          <a:prstGeom prst="rect">
            <a:avLst/>
          </a:prstGeom>
          <a:solidFill>
            <a:schemeClr val="tx2"/>
          </a:solidFill>
          <a:ln>
            <a:noFill/>
          </a:ln>
          <a:effectLst/>
        </p:spPr>
        <p:style>
          <a:lnRef idx="0">
            <a:scrgbClr r="0" g="0" b="0"/>
          </a:lnRef>
          <a:fillRef idx="0">
            <a:scrgbClr r="0" g="0" b="0"/>
          </a:fillRef>
          <a:effectRef idx="0">
            <a:scrgbClr r="0" g="0" b="0"/>
          </a:effectRef>
          <a:fontRef idx="minor">
            <a:schemeClr val="accent3"/>
          </a:fontRef>
        </p:style>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en-GB" sz="1800" b="1" dirty="0">
                <a:solidFill>
                  <a:schemeClr val="bg2"/>
                </a:solidFill>
                <a:latin typeface="Calibri"/>
                <a:ea typeface="Calibri"/>
                <a:cs typeface="Calibri"/>
                <a:sym typeface="Calibri"/>
              </a:rPr>
              <a:t>TRẢI NGHIỆM LÀM THỦ TỤC HÀNH CHÍNH </a:t>
            </a:r>
            <a:r>
              <a:rPr lang="en-GB" sz="1800" b="1" dirty="0">
                <a:solidFill>
                  <a:schemeClr val="bg2"/>
                </a:solidFill>
                <a:latin typeface="Calibri"/>
                <a:cs typeface="Calibri"/>
                <a:sym typeface="Calibri"/>
              </a:rPr>
              <a:t>CÔNG (TTHC) </a:t>
            </a:r>
            <a:endParaRPr sz="1800" b="1" dirty="0">
              <a:solidFill>
                <a:schemeClr val="bg2"/>
              </a:solidFill>
              <a:latin typeface="Calibri"/>
              <a:cs typeface="Calibri"/>
            </a:endParaRPr>
          </a:p>
        </p:txBody>
      </p:sp>
      <p:graphicFrame>
        <p:nvGraphicFramePr>
          <p:cNvPr id="2" name="Chart" descr="Biểu đồ tiêu đề Trải nghiệm làm TTHC của NKT trong 12 tháng qua. Trong đó, Gặp rất nhiều khó khăn 9.2%&#10;Gặp một số khó khăn 12.2%&#10;Không gặp khó khăn gì 76.6%&#10;Không biết 2.0%">
            <a:extLst>
              <a:ext uri="{FF2B5EF4-FFF2-40B4-BE49-F238E27FC236}">
                <a16:creationId xmlns:a16="http://schemas.microsoft.com/office/drawing/2014/main" id="{F34BB5DA-4447-BDD3-5659-C504BB8798CC}"/>
              </a:ext>
            </a:extLst>
          </p:cNvPr>
          <p:cNvGraphicFramePr/>
          <p:nvPr>
            <p:extLst>
              <p:ext uri="{D42A27DB-BD31-4B8C-83A1-F6EECF244321}">
                <p14:modId xmlns:p14="http://schemas.microsoft.com/office/powerpoint/2010/main" val="3077800016"/>
              </p:ext>
            </p:extLst>
          </p:nvPr>
        </p:nvGraphicFramePr>
        <p:xfrm>
          <a:off x="556649" y="1766449"/>
          <a:ext cx="4483678" cy="477104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6">
            <a:extLst>
              <a:ext uri="{FF2B5EF4-FFF2-40B4-BE49-F238E27FC236}">
                <a16:creationId xmlns:a16="http://schemas.microsoft.com/office/drawing/2014/main" id="{52F53808-B549-8678-1883-CC45D0BC3E1A}"/>
              </a:ext>
            </a:extLst>
          </p:cNvPr>
          <p:cNvSpPr/>
          <p:nvPr/>
        </p:nvSpPr>
        <p:spPr>
          <a:xfrm>
            <a:off x="613063" y="2548328"/>
            <a:ext cx="1305118" cy="814677"/>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PAPI</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b="1" dirty="0">
                <a:solidFill>
                  <a:srgbClr val="00B0F0"/>
                </a:solidFill>
                <a:latin typeface="Calibri" panose="020F0502020204030204" pitchFamily="34" charset="0"/>
                <a:ea typeface="Calibri" panose="020F0502020204030204" pitchFamily="34" charset="0"/>
                <a:cs typeface="Calibri" panose="020F0502020204030204" pitchFamily="34" charset="0"/>
              </a:rPr>
              <a:t>202</a:t>
            </a:r>
            <a:r>
              <a:rPr lang="en-US" b="1" dirty="0">
                <a:solidFill>
                  <a:srgbClr val="00B0F0"/>
                </a:solidFill>
                <a:latin typeface="Calibri" panose="020F0502020204030204" pitchFamily="34" charset="0"/>
                <a:ea typeface="Calibri" panose="020F0502020204030204" pitchFamily="34" charset="0"/>
                <a:cs typeface="Calibri" panose="020F0502020204030204" pitchFamily="34" charset="0"/>
              </a:rPr>
              <a:t>2</a:t>
            </a:r>
            <a:endParaRPr lang="en-US" sz="11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algn="ctr"/>
            <a:r>
              <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rPr>
              <a:t>4,2/5</a:t>
            </a:r>
            <a:endParaRPr lang="en-GB" sz="1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algn="ctr"/>
            <a:r>
              <a:rPr lang="en-GB" sz="1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Mức</a:t>
            </a:r>
            <a:r>
              <a:rPr lang="en-GB" sz="1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1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GB" sz="1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1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hài</a:t>
            </a:r>
            <a:r>
              <a:rPr lang="en-GB" sz="12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GB" sz="12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lòng</a:t>
            </a:r>
            <a:endPar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ummary">
            <a:extLst>
              <a:ext uri="{FF2B5EF4-FFF2-40B4-BE49-F238E27FC236}">
                <a16:creationId xmlns:a16="http://schemas.microsoft.com/office/drawing/2014/main" id="{480ED05B-0B68-D6C7-E401-9468C6305391}"/>
              </a:ext>
            </a:extLst>
          </p:cNvPr>
          <p:cNvSpPr txBox="1"/>
          <p:nvPr/>
        </p:nvSpPr>
        <p:spPr>
          <a:xfrm>
            <a:off x="5456188" y="1828562"/>
            <a:ext cx="6435171" cy="4616648"/>
          </a:xfrm>
          <a:prstGeom prst="rect">
            <a:avLst/>
          </a:prstGeom>
          <a:noFill/>
        </p:spPr>
        <p:txBody>
          <a:bodyPr wrap="square" rtlCol="0">
            <a:spAutoFit/>
          </a:bodyPr>
          <a:lstStyle/>
          <a:p>
            <a:pPr>
              <a:spcBef>
                <a:spcPts val="600"/>
              </a:spcBef>
              <a:spcAft>
                <a:spcPts val="600"/>
              </a:spcAft>
            </a:pP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Yếu</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tố</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con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người</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 Vai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trò</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CBCC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địa</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phương</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Kiến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thức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nhận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thức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CBCC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địa</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phương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về</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NKT =&gt;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thái</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độ</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ứng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xử</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mức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độ</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hỗ</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trợ</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đối</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với</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NKT</a:t>
            </a:r>
          </a:p>
          <a:p>
            <a:pPr marL="285750" indent="-285750">
              <a:spcBef>
                <a:spcPts val="600"/>
              </a:spcBef>
              <a:spcAft>
                <a:spcPts val="600"/>
              </a:spcAft>
              <a:buFont typeface="Arial" panose="020B0604020202020204" pitchFamily="34" charset="0"/>
              <a:buChar char="•"/>
            </a:pPr>
            <a:r>
              <a:rPr lang="en-GB"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Tốt</a:t>
            </a:r>
            <a:r>
              <a:rPr lang="en-GB"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nhiệt</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tình</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lắm</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làm</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nhanh</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lắm</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ưu</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tiên</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làm</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từ</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cái</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1"/>
                </a:solidFill>
                <a:latin typeface="Calibri" panose="020F0502020204030204" pitchFamily="34" charset="0"/>
                <a:ea typeface="Calibri" panose="020F0502020204030204" pitchFamily="34" charset="0"/>
                <a:cs typeface="Calibri" panose="020F0502020204030204" pitchFamily="34" charset="0"/>
              </a:rPr>
              <a:t>tâm</a:t>
            </a:r>
            <a:r>
              <a:rPr lang="en-GB" sz="1800"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pPr marL="285750" indent="-285750">
              <a:spcBef>
                <a:spcPts val="600"/>
              </a:spcBef>
              <a:spcAft>
                <a:spcPts val="600"/>
              </a:spcAft>
              <a:buFont typeface="Arial" panose="020B0604020202020204" pitchFamily="34" charset="0"/>
              <a:buChar char="•"/>
            </a:pP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Chưa</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tốt</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họ</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không</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tin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mình</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bị</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KT]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đâu</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thái</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độ</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khó</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chịu</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và</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lơ</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kể</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cả</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lúc</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ấy</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không</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ai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họ</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cũng</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không</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chịu</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accent2"/>
                </a:solidFill>
                <a:latin typeface="Calibri" panose="020F0502020204030204" pitchFamily="34" charset="0"/>
                <a:ea typeface="Calibri" panose="020F0502020204030204" pitchFamily="34" charset="0"/>
                <a:cs typeface="Calibri" panose="020F0502020204030204" pitchFamily="34" charset="0"/>
              </a:rPr>
              <a:t>tiếp</a:t>
            </a:r>
            <a:r>
              <a:rPr lang="en-GB" sz="1800" dirty="0">
                <a:solidFill>
                  <a:schemeClr val="accent2"/>
                </a:solidFill>
                <a:latin typeface="Calibri" panose="020F0502020204030204" pitchFamily="34" charset="0"/>
                <a:ea typeface="Calibri" panose="020F0502020204030204" pitchFamily="34" charset="0"/>
                <a:cs typeface="Calibri" panose="020F0502020204030204" pitchFamily="34" charset="0"/>
              </a:rPr>
              <a:t> [NKT]”</a:t>
            </a:r>
            <a:endPar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Trở</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ngại</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về</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tiếp</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cận</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CNTT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hạ</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tầng</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kỹ</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thuật</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285750" lvl="1" indent="-285750">
              <a:spcBef>
                <a:spcPts val="600"/>
              </a:spcBef>
              <a:spcAft>
                <a:spcPts val="600"/>
              </a:spcAft>
              <a:buFont typeface="Arial" panose="020B0604020202020204" pitchFamily="34" charset="0"/>
              <a:buChar char="•"/>
            </a:pP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Đa</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số</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NKT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thực</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hiện</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TTHC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trên</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môi</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trường</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điện</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tử</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qua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cổng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TTĐT do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chưa</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tiếp</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cận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công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nghệ</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thông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tin (VD: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kỹ</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năng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không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phương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tiện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lvl="1" indent="-285750">
              <a:spcBef>
                <a:spcPts val="600"/>
              </a:spcBef>
              <a:spcAft>
                <a:spcPts val="600"/>
              </a:spcAft>
              <a:buFont typeface="Arial" panose="020B0604020202020204" pitchFamily="34" charset="0"/>
              <a:buChar char="•"/>
            </a:pP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Hệ</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thống</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hạ</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tầng</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kỹ</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thuật</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chưa</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phát</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triển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đồng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chưa</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đủ</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tiện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dụng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NKT.</a:t>
            </a:r>
          </a:p>
        </p:txBody>
      </p:sp>
      <p:pic>
        <p:nvPicPr>
          <p:cNvPr id="5" name="Check 1">
            <a:extLst>
              <a:ext uri="{FF2B5EF4-FFF2-40B4-BE49-F238E27FC236}">
                <a16:creationId xmlns:a16="http://schemas.microsoft.com/office/drawing/2014/main" id="{0E6CFA15-616A-93EA-88D8-D2AC7FB11353}"/>
              </a:ext>
              <a:ext uri="{C183D7F6-B498-43B3-948B-1728B52AA6E4}">
                <adec:decorative xmlns:adec="http://schemas.microsoft.com/office/drawing/2017/decorative" val="1"/>
              </a:ext>
            </a:extLst>
          </p:cNvPr>
          <p:cNvPicPr preferRelativeResize="0"/>
          <p:nvPr/>
        </p:nvPicPr>
        <p:blipFill rotWithShape="1">
          <a:blip r:embed="rId4">
            <a:alphaModFix/>
            <a:biLevel thresh="75000"/>
          </a:blip>
          <a:srcRect/>
          <a:stretch/>
        </p:blipFill>
        <p:spPr>
          <a:xfrm>
            <a:off x="5178947" y="1844482"/>
            <a:ext cx="326390" cy="324256"/>
          </a:xfrm>
          <a:prstGeom prst="rect">
            <a:avLst/>
          </a:prstGeom>
          <a:noFill/>
          <a:ln>
            <a:noFill/>
          </a:ln>
        </p:spPr>
      </p:pic>
      <p:pic>
        <p:nvPicPr>
          <p:cNvPr id="6" name="Check 2">
            <a:extLst>
              <a:ext uri="{FF2B5EF4-FFF2-40B4-BE49-F238E27FC236}">
                <a16:creationId xmlns:a16="http://schemas.microsoft.com/office/drawing/2014/main" id="{D3298EE4-6D7A-B4DD-843C-C359462F2483}"/>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5178947" y="4365007"/>
            <a:ext cx="326390" cy="324256"/>
          </a:xfrm>
          <a:prstGeom prst="rect">
            <a:avLst/>
          </a:prstGeom>
          <a:noFill/>
          <a:ln>
            <a:noFill/>
          </a:ln>
        </p:spPr>
      </p:pic>
    </p:spTree>
    <p:extLst>
      <p:ext uri="{BB962C8B-B14F-4D97-AF65-F5344CB8AC3E}">
        <p14:creationId xmlns:p14="http://schemas.microsoft.com/office/powerpoint/2010/main" val="3186386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13</a:t>
            </a:fld>
            <a:endParaRPr sz="1200" b="0" i="0" u="none" strike="noStrike" cap="none">
              <a:solidFill>
                <a:schemeClr val="lt1"/>
              </a:solidFill>
              <a:latin typeface="Quattrocento Sans"/>
              <a:ea typeface="Quattrocento Sans"/>
              <a:cs typeface="Quattrocento Sans"/>
              <a:sym typeface="Quattrocento Sans"/>
            </a:endParaRPr>
          </a:p>
        </p:txBody>
      </p:sp>
      <p:sp>
        <p:nvSpPr>
          <p:cNvPr id="10" name="Decor">
            <a:extLst>
              <a:ext uri="{FF2B5EF4-FFF2-40B4-BE49-F238E27FC236}">
                <a16:creationId xmlns:a16="http://schemas.microsoft.com/office/drawing/2014/main" id="{BF4C6021-674D-6EC0-DE7B-6A767310D689}"/>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lide title" descr="Tiêu đề slide: TỔNG QUAN ĐẶC ĐIỂM CỦA MẪU KHẢO SÁT&#10;">
            <a:extLst>
              <a:ext uri="{FF2B5EF4-FFF2-40B4-BE49-F238E27FC236}">
                <a16:creationId xmlns:a16="http://schemas.microsoft.com/office/drawing/2014/main" id="{BD60611E-793B-282A-9641-9DCE070E6D30}"/>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KHẢ NĂNG TIẾP CẬN THỦ TỤC HÀNH CHÍNH CÔNG</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2" name="Topic">
            <a:extLst>
              <a:ext uri="{FF2B5EF4-FFF2-40B4-BE49-F238E27FC236}">
                <a16:creationId xmlns:a16="http://schemas.microsoft.com/office/drawing/2014/main" id="{AC04DB09-75DC-5CE1-3ED9-55D910E55DC3}"/>
              </a:ext>
            </a:extLst>
          </p:cNvPr>
          <p:cNvSpPr txBox="1">
            <a:spLocks noGrp="1"/>
          </p:cNvSpPr>
          <p:nvPr>
            <p:ph type="title" idx="4294967295"/>
          </p:nvPr>
        </p:nvSpPr>
        <p:spPr>
          <a:xfrm>
            <a:off x="530281" y="1218177"/>
            <a:ext cx="6721137" cy="408623"/>
          </a:xfrm>
          <a:prstGeom prst="roundRect">
            <a:avLst/>
          </a:prstGeom>
          <a:noFill/>
          <a:ln w="9525" cap="flat" cmpd="sng" algn="ctr">
            <a:noFill/>
            <a:prstDash val="solid"/>
          </a:ln>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rtl="0">
              <a:lnSpc>
                <a:spcPct val="100000"/>
              </a:lnSpc>
              <a:spcBef>
                <a:spcPts val="0"/>
              </a:spcBef>
              <a:spcAft>
                <a:spcPts val="0"/>
              </a:spcAft>
              <a:buClr>
                <a:schemeClr val="dk2"/>
              </a:buClr>
              <a:buSzPts val="1800"/>
              <a:buFont typeface="Calibri"/>
              <a:buNone/>
            </a:pPr>
            <a:r>
              <a:rPr lang="en-GB" sz="1800" b="1" dirty="0">
                <a:solidFill>
                  <a:schemeClr val="bg2"/>
                </a:solidFill>
                <a:latin typeface="Calibri"/>
                <a:ea typeface="Calibri"/>
                <a:cs typeface="Calibri"/>
                <a:sym typeface="Calibri"/>
              </a:rPr>
              <a:t>TRẢI NGHIỆM LÀM THỦ TỤC HÀNH CHÍNH </a:t>
            </a:r>
            <a:r>
              <a:rPr lang="en-GB" sz="1800" b="1" dirty="0">
                <a:solidFill>
                  <a:schemeClr val="bg2"/>
                </a:solidFill>
                <a:latin typeface="Calibri"/>
                <a:cs typeface="Calibri"/>
                <a:sym typeface="Calibri"/>
              </a:rPr>
              <a:t>CÔNG</a:t>
            </a:r>
            <a:endParaRPr lang="en-GB" sz="1800" b="1" dirty="0">
              <a:solidFill>
                <a:schemeClr val="bg2"/>
              </a:solidFill>
              <a:latin typeface="Calibri"/>
              <a:cs typeface="Calibri"/>
            </a:endParaRPr>
          </a:p>
        </p:txBody>
      </p:sp>
      <p:sp>
        <p:nvSpPr>
          <p:cNvPr id="5" name="Text area">
            <a:extLst>
              <a:ext uri="{FF2B5EF4-FFF2-40B4-BE49-F238E27FC236}">
                <a16:creationId xmlns:a16="http://schemas.microsoft.com/office/drawing/2014/main" id="{BB4FB79F-C3D8-5038-E27B-1A7B4F3C22B6}"/>
              </a:ext>
            </a:extLst>
          </p:cNvPr>
          <p:cNvSpPr txBox="1"/>
          <p:nvPr/>
        </p:nvSpPr>
        <p:spPr>
          <a:xfrm>
            <a:off x="881359" y="2032185"/>
            <a:ext cx="4943997" cy="4062651"/>
          </a:xfrm>
          <a:prstGeom prst="rect">
            <a:avLst/>
          </a:prstGeom>
          <a:noFill/>
        </p:spPr>
        <p:txBody>
          <a:bodyPr wrap="square" rtlCol="0">
            <a:spAutoFit/>
          </a:bodyPr>
          <a:lstStyle/>
          <a:p>
            <a:pPr>
              <a:spcBef>
                <a:spcPts val="600"/>
              </a:spcBef>
              <a:spcAft>
                <a:spcPts val="600"/>
              </a:spcAft>
            </a:pPr>
            <a:r>
              <a:rPr lang="en-GB" sz="1800" b="1" dirty="0" err="1">
                <a:latin typeface="Calibri" panose="020F0502020204030204" pitchFamily="34" charset="0"/>
                <a:ea typeface="Calibri" panose="020F0502020204030204" pitchFamily="34" charset="0"/>
                <a:cs typeface="Calibri" panose="020F0502020204030204" pitchFamily="34" charset="0"/>
              </a:rPr>
              <a:t>Kênh</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tìm</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kiếm</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thông</a:t>
            </a:r>
            <a:r>
              <a:rPr lang="en-GB" sz="1800" b="1" dirty="0">
                <a:latin typeface="Calibri" panose="020F0502020204030204" pitchFamily="34" charset="0"/>
                <a:ea typeface="Calibri" panose="020F0502020204030204" pitchFamily="34" charset="0"/>
                <a:cs typeface="Calibri" panose="020F0502020204030204" pitchFamily="34" charset="0"/>
              </a:rPr>
              <a:t> tin </a:t>
            </a:r>
            <a:r>
              <a:rPr lang="en-GB" sz="1800" dirty="0" err="1">
                <a:latin typeface="Calibri" panose="020F0502020204030204" pitchFamily="34" charset="0"/>
                <a:ea typeface="Calibri" panose="020F0502020204030204" pitchFamily="34" charset="0"/>
                <a:cs typeface="Calibri" panose="020F0502020204030204" pitchFamily="34" charset="0"/>
              </a:rPr>
              <a:t>phổ</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biến</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của</a:t>
            </a:r>
            <a:r>
              <a:rPr lang="en-GB" sz="1800" dirty="0">
                <a:latin typeface="Calibri" panose="020F0502020204030204" pitchFamily="34" charset="0"/>
                <a:ea typeface="Calibri" panose="020F0502020204030204" pitchFamily="34" charset="0"/>
                <a:cs typeface="Calibri" panose="020F0502020204030204" pitchFamily="34" charset="0"/>
              </a:rPr>
              <a:t> NKT:</a:t>
            </a:r>
          </a:p>
          <a:p>
            <a:pPr marL="536575" indent="-285750">
              <a:spcAft>
                <a:spcPts val="600"/>
              </a:spcAft>
              <a:buFont typeface="Arial" panose="020B0604020202020204" pitchFamily="34" charset="0"/>
              <a:buChar char="•"/>
            </a:pPr>
            <a:r>
              <a:rPr lang="en-GB" sz="1800" b="1" dirty="0" err="1">
                <a:latin typeface="Calibri" panose="020F0502020204030204" pitchFamily="34" charset="0"/>
                <a:ea typeface="Calibri" panose="020F0502020204030204" pitchFamily="34" charset="0"/>
                <a:cs typeface="Calibri" panose="020F0502020204030204" pitchFamily="34" charset="0"/>
              </a:rPr>
              <a:t>Hội</a:t>
            </a:r>
            <a:r>
              <a:rPr lang="en-GB" sz="1800" b="1" dirty="0">
                <a:latin typeface="Calibri" panose="020F0502020204030204" pitchFamily="34" charset="0"/>
                <a:ea typeface="Calibri" panose="020F0502020204030204" pitchFamily="34" charset="0"/>
                <a:cs typeface="Calibri" panose="020F0502020204030204" pitchFamily="34" charset="0"/>
              </a:rPr>
              <a:t> NKT </a:t>
            </a:r>
            <a:r>
              <a:rPr lang="en-GB" sz="1800" b="1" dirty="0" err="1">
                <a:latin typeface="Calibri" panose="020F0502020204030204" pitchFamily="34" charset="0"/>
                <a:ea typeface="Calibri" panose="020F0502020204030204" pitchFamily="34" charset="0"/>
                <a:cs typeface="Calibri" panose="020F0502020204030204" pitchFamily="34" charset="0"/>
              </a:rPr>
              <a:t>địa</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phương</a:t>
            </a:r>
            <a:endParaRPr lang="en-GB" sz="1800" b="1" dirty="0">
              <a:latin typeface="Calibri" panose="020F0502020204030204" pitchFamily="34" charset="0"/>
              <a:ea typeface="Calibri" panose="020F0502020204030204" pitchFamily="34" charset="0"/>
              <a:cs typeface="Calibri" panose="020F0502020204030204" pitchFamily="34" charset="0"/>
            </a:endParaRPr>
          </a:p>
          <a:p>
            <a:pPr marL="536575" indent="-285750">
              <a:spcAft>
                <a:spcPts val="600"/>
              </a:spcAft>
              <a:buFont typeface="Arial" panose="020B0604020202020204" pitchFamily="34" charset="0"/>
              <a:buChar char="•"/>
            </a:pPr>
            <a:r>
              <a:rPr lang="en-GB" sz="1800" dirty="0" err="1">
                <a:latin typeface="Calibri" panose="020F0502020204030204" pitchFamily="34" charset="0"/>
                <a:ea typeface="Calibri" panose="020F0502020204030204" pitchFamily="34" charset="0"/>
                <a:cs typeface="Calibri" panose="020F0502020204030204" pitchFamily="34" charset="0"/>
              </a:rPr>
              <a:t>Các</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nhóm</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Zalo</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tổ</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dân</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phố</a:t>
            </a:r>
            <a:r>
              <a:rPr lang="en-GB" sz="1800" dirty="0">
                <a:latin typeface="Calibri" panose="020F0502020204030204" pitchFamily="34" charset="0"/>
                <a:ea typeface="Calibri" panose="020F0502020204030204" pitchFamily="34" charset="0"/>
                <a:cs typeface="Calibri" panose="020F0502020204030204" pitchFamily="34" charset="0"/>
              </a:rPr>
              <a:t>, …), </a:t>
            </a:r>
            <a:r>
              <a:rPr lang="en-GB" sz="1800" b="1" dirty="0" err="1">
                <a:latin typeface="Calibri" panose="020F0502020204030204" pitchFamily="34" charset="0"/>
                <a:ea typeface="Calibri" panose="020F0502020204030204" pitchFamily="34" charset="0"/>
                <a:cs typeface="Calibri" panose="020F0502020204030204" pitchFamily="34" charset="0"/>
              </a:rPr>
              <a:t>mạng</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xã</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hội</a:t>
            </a:r>
            <a:r>
              <a:rPr lang="en-GB" sz="1800" dirty="0">
                <a:latin typeface="Calibri" panose="020F0502020204030204" pitchFamily="34" charset="0"/>
                <a:ea typeface="Calibri" panose="020F0502020204030204" pitchFamily="34" charset="0"/>
                <a:cs typeface="Calibri" panose="020F0502020204030204" pitchFamily="34" charset="0"/>
              </a:rPr>
              <a:t>, Google </a:t>
            </a:r>
          </a:p>
          <a:p>
            <a:pPr marL="536575" indent="-285750">
              <a:spcAft>
                <a:spcPts val="600"/>
              </a:spcAft>
              <a:buFont typeface="Arial" panose="020B0604020202020204" pitchFamily="34" charset="0"/>
              <a:buChar char="•"/>
            </a:pPr>
            <a:r>
              <a:rPr lang="en-GB" sz="1800" dirty="0">
                <a:latin typeface="Calibri" panose="020F0502020204030204" pitchFamily="34" charset="0"/>
                <a:ea typeface="Calibri" panose="020F0502020204030204" pitchFamily="34" charset="0"/>
                <a:cs typeface="Calibri" panose="020F0502020204030204" pitchFamily="34" charset="0"/>
              </a:rPr>
              <a:t>UBND </a:t>
            </a:r>
            <a:r>
              <a:rPr lang="en-GB" sz="1800" dirty="0" err="1">
                <a:latin typeface="Calibri" panose="020F0502020204030204" pitchFamily="34" charset="0"/>
                <a:ea typeface="Calibri" panose="020F0502020204030204" pitchFamily="34" charset="0"/>
                <a:cs typeface="Calibri" panose="020F0502020204030204" pitchFamily="34" charset="0"/>
              </a:rPr>
              <a:t>xã</a:t>
            </a:r>
            <a:r>
              <a:rPr lang="en-GB" sz="1800" dirty="0">
                <a:latin typeface="Calibri" panose="020F0502020204030204" pitchFamily="34" charset="0"/>
                <a:ea typeface="Calibri" panose="020F0502020204030204" pitchFamily="34" charset="0"/>
                <a:cs typeface="Calibri" panose="020F0502020204030204" pitchFamily="34" charset="0"/>
              </a:rPr>
              <a:t>/</a:t>
            </a:r>
            <a:r>
              <a:rPr lang="en-GB" sz="1800" dirty="0" err="1">
                <a:latin typeface="Calibri" panose="020F0502020204030204" pitchFamily="34" charset="0"/>
                <a:ea typeface="Calibri" panose="020F0502020204030204" pitchFamily="34" charset="0"/>
                <a:cs typeface="Calibri" panose="020F0502020204030204" pitchFamily="34" charset="0"/>
              </a:rPr>
              <a:t>phường</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chủ</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yếu</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cũng</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kết</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nối</a:t>
            </a:r>
            <a:r>
              <a:rPr lang="en-GB" sz="1800" dirty="0">
                <a:latin typeface="Calibri" panose="020F0502020204030204" pitchFamily="34" charset="0"/>
                <a:ea typeface="Calibri" panose="020F0502020204030204" pitchFamily="34" charset="0"/>
                <a:cs typeface="Calibri" panose="020F0502020204030204" pitchFamily="34" charset="0"/>
              </a:rPr>
              <a:t> qua </a:t>
            </a:r>
            <a:r>
              <a:rPr lang="en-GB" sz="1800" dirty="0" err="1">
                <a:latin typeface="Calibri" panose="020F0502020204030204" pitchFamily="34" charset="0"/>
                <a:ea typeface="Calibri" panose="020F0502020204030204" pitchFamily="34" charset="0"/>
                <a:cs typeface="Calibri" panose="020F0502020204030204" pitchFamily="34" charset="0"/>
              </a:rPr>
              <a:t>nhóm</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Zalo</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của</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các</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tổ</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trưởng</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tổ</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dân</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phố</a:t>
            </a:r>
            <a:r>
              <a:rPr lang="en-GB" sz="1800" dirty="0">
                <a:latin typeface="Calibri" panose="020F0502020204030204" pitchFamily="34" charset="0"/>
                <a:ea typeface="Calibri" panose="020F0502020204030204" pitchFamily="34" charset="0"/>
                <a:cs typeface="Calibri" panose="020F0502020204030204" pitchFamily="34" charset="0"/>
              </a:rPr>
              <a:t>)</a:t>
            </a:r>
          </a:p>
          <a:p>
            <a:pPr>
              <a:spcBef>
                <a:spcPts val="1200"/>
              </a:spcBef>
              <a:spcAft>
                <a:spcPts val="600"/>
              </a:spcAft>
            </a:pPr>
            <a:r>
              <a:rPr lang="en-GB" sz="1800" dirty="0" err="1">
                <a:latin typeface="Calibri" panose="020F0502020204030204" pitchFamily="34" charset="0"/>
                <a:ea typeface="Calibri" panose="020F0502020204030204" pitchFamily="34" charset="0"/>
                <a:cs typeface="Calibri" panose="020F0502020204030204" pitchFamily="34" charset="0"/>
              </a:rPr>
              <a:t>Chỉ</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b="1" dirty="0">
                <a:latin typeface="Calibri" panose="020F0502020204030204" pitchFamily="34" charset="0"/>
                <a:ea typeface="Calibri" panose="020F0502020204030204" pitchFamily="34" charset="0"/>
                <a:cs typeface="Calibri" panose="020F0502020204030204" pitchFamily="34" charset="0"/>
              </a:rPr>
              <a:t>37,8%</a:t>
            </a:r>
            <a:r>
              <a:rPr lang="en-GB" sz="1800" dirty="0">
                <a:latin typeface="Calibri" panose="020F0502020204030204" pitchFamily="34" charset="0"/>
                <a:ea typeface="Calibri" panose="020F0502020204030204" pitchFamily="34" charset="0"/>
                <a:cs typeface="Calibri" panose="020F0502020204030204" pitchFamily="34" charset="0"/>
              </a:rPr>
              <a:t> NKT </a:t>
            </a:r>
            <a:r>
              <a:rPr lang="en-GB" sz="1800" dirty="0" err="1">
                <a:latin typeface="Calibri" panose="020F0502020204030204" pitchFamily="34" charset="0"/>
                <a:ea typeface="Calibri" panose="020F0502020204030204" pitchFamily="34" charset="0"/>
                <a:cs typeface="Calibri" panose="020F0502020204030204" pitchFamily="34" charset="0"/>
              </a:rPr>
              <a:t>có</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dùng</a:t>
            </a:r>
            <a:r>
              <a:rPr lang="en-GB" sz="1800" dirty="0">
                <a:latin typeface="Calibri" panose="020F0502020204030204" pitchFamily="34" charset="0"/>
                <a:ea typeface="Calibri" panose="020F0502020204030204" pitchFamily="34" charset="0"/>
                <a:cs typeface="Calibri" panose="020F0502020204030204" pitchFamily="34" charset="0"/>
              </a:rPr>
              <a:t> </a:t>
            </a:r>
            <a:r>
              <a:rPr lang="vi-VN" sz="1800" b="1" dirty="0">
                <a:latin typeface="Calibri" panose="020F0502020204030204" pitchFamily="34" charset="0"/>
                <a:ea typeface="Calibri" panose="020F0502020204030204" pitchFamily="34" charset="0"/>
                <a:cs typeface="Calibri" panose="020F0502020204030204" pitchFamily="34" charset="0"/>
              </a:rPr>
              <a:t>I</a:t>
            </a:r>
            <a:r>
              <a:rPr lang="en-GB" sz="1800" b="1" dirty="0" err="1">
                <a:latin typeface="Calibri" panose="020F0502020204030204" pitchFamily="34" charset="0"/>
                <a:ea typeface="Calibri" panose="020F0502020204030204" pitchFamily="34" charset="0"/>
                <a:cs typeface="Calibri" panose="020F0502020204030204" pitchFamily="34" charset="0"/>
              </a:rPr>
              <a:t>nternet</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và</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chủ</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yếu</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dùng</a:t>
            </a:r>
            <a:r>
              <a:rPr lang="en-GB" sz="1800" dirty="0">
                <a:latin typeface="Calibri" panose="020F0502020204030204" pitchFamily="34" charset="0"/>
                <a:ea typeface="Calibri" panose="020F0502020204030204" pitchFamily="34" charset="0"/>
                <a:cs typeface="Calibri" panose="020F0502020204030204" pitchFamily="34" charset="0"/>
              </a:rPr>
              <a:t> </a:t>
            </a:r>
            <a:r>
              <a:rPr lang="en-GB" sz="1800" dirty="0" err="1">
                <a:latin typeface="Calibri" panose="020F0502020204030204" pitchFamily="34" charset="0"/>
                <a:ea typeface="Calibri" panose="020F0502020204030204" pitchFamily="34" charset="0"/>
                <a:cs typeface="Calibri" panose="020F0502020204030204" pitchFamily="34" charset="0"/>
              </a:rPr>
              <a:t>bằng</a:t>
            </a:r>
            <a:r>
              <a:rPr lang="en-GB" sz="1800" dirty="0">
                <a:latin typeface="Calibri" panose="020F0502020204030204" pitchFamily="34" charset="0"/>
                <a:ea typeface="Calibri" panose="020F0502020204030204" pitchFamily="34" charset="0"/>
                <a:cs typeface="Calibri" panose="020F0502020204030204" pitchFamily="34" charset="0"/>
              </a:rPr>
              <a:t> ĐTDĐ.</a:t>
            </a:r>
            <a:endParaRPr lang="vi-VN" sz="1800" dirty="0">
              <a:latin typeface="Calibri" panose="020F0502020204030204" pitchFamily="34" charset="0"/>
              <a:ea typeface="Calibri" panose="020F0502020204030204" pitchFamily="34" charset="0"/>
              <a:cs typeface="Calibri" panose="020F0502020204030204" pitchFamily="34" charset="0"/>
            </a:endParaRPr>
          </a:p>
          <a:p>
            <a:pPr>
              <a:spcBef>
                <a:spcPts val="1200"/>
              </a:spcBef>
              <a:spcAft>
                <a:spcPts val="600"/>
              </a:spcAft>
            </a:pPr>
            <a:endParaRPr lang="en-GB" sz="1800" dirty="0">
              <a:latin typeface="Calibri" panose="020F0502020204030204" pitchFamily="34" charset="0"/>
              <a:ea typeface="Calibri" panose="020F0502020204030204" pitchFamily="34" charset="0"/>
              <a:cs typeface="Calibri" panose="020F0502020204030204" pitchFamily="34" charset="0"/>
            </a:endParaRPr>
          </a:p>
          <a:p>
            <a:pPr>
              <a:spcBef>
                <a:spcPts val="1200"/>
              </a:spcBef>
              <a:spcAft>
                <a:spcPts val="600"/>
              </a:spcAft>
            </a:pPr>
            <a:r>
              <a:rPr lang="en-GB" sz="1800" b="1" dirty="0" err="1">
                <a:latin typeface="Calibri" panose="020F0502020204030204" pitchFamily="34" charset="0"/>
                <a:ea typeface="Calibri" panose="020F0502020204030204" pitchFamily="34" charset="0"/>
                <a:cs typeface="Calibri" panose="020F0502020204030204" pitchFamily="34" charset="0"/>
              </a:rPr>
              <a:t>Các</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b="1" dirty="0" err="1">
                <a:latin typeface="Calibri" panose="020F0502020204030204" pitchFamily="34" charset="0"/>
                <a:ea typeface="Calibri" panose="020F0502020204030204" pitchFamily="34" charset="0"/>
                <a:cs typeface="Calibri" panose="020F0502020204030204" pitchFamily="34" charset="0"/>
              </a:rPr>
              <a:t>kênh</a:t>
            </a:r>
            <a:r>
              <a:rPr lang="en-GB" sz="1800" b="1" dirty="0">
                <a:latin typeface="Calibri" panose="020F0502020204030204" pitchFamily="34" charset="0"/>
                <a:ea typeface="Calibri" panose="020F0502020204030204" pitchFamily="34" charset="0"/>
                <a:cs typeface="Calibri" panose="020F0502020204030204" pitchFamily="34" charset="0"/>
              </a:rPr>
              <a:t> t</a:t>
            </a:r>
            <a:r>
              <a:rPr lang="vi-VN" sz="1800" b="1" dirty="0">
                <a:latin typeface="Calibri" panose="020F0502020204030204" pitchFamily="34" charset="0"/>
                <a:ea typeface="Calibri" panose="020F0502020204030204" pitchFamily="34" charset="0"/>
                <a:cs typeface="Calibri" panose="020F0502020204030204" pitchFamily="34" charset="0"/>
              </a:rPr>
              <a:t>hông tin đại chúng </a:t>
            </a:r>
            <a:r>
              <a:rPr lang="vi-VN" sz="1800" dirty="0">
                <a:latin typeface="Calibri" panose="020F0502020204030204" pitchFamily="34" charset="0"/>
                <a:ea typeface="Calibri" panose="020F0502020204030204" pitchFamily="34" charset="0"/>
                <a:cs typeface="Calibri" panose="020F0502020204030204" pitchFamily="34" charset="0"/>
              </a:rPr>
              <a:t>trên truyền hình có </a:t>
            </a:r>
            <a:r>
              <a:rPr lang="vi-VN" sz="1800" b="1" dirty="0">
                <a:latin typeface="Calibri" panose="020F0502020204030204" pitchFamily="34" charset="0"/>
                <a:ea typeface="Calibri" panose="020F0502020204030204" pitchFamily="34" charset="0"/>
                <a:cs typeface="Calibri" panose="020F0502020204030204" pitchFamily="34" charset="0"/>
              </a:rPr>
              <a:t>mức độ tiếp cận chưa cao </a:t>
            </a:r>
            <a:r>
              <a:rPr lang="vi-VN" sz="1800" dirty="0">
                <a:latin typeface="Calibri" panose="020F0502020204030204" pitchFamily="34" charset="0"/>
                <a:ea typeface="Calibri" panose="020F0502020204030204" pitchFamily="34" charset="0"/>
                <a:cs typeface="Calibri" panose="020F0502020204030204" pitchFamily="34" charset="0"/>
              </a:rPr>
              <a:t>cho NKT.</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Check 2">
            <a:extLst>
              <a:ext uri="{FF2B5EF4-FFF2-40B4-BE49-F238E27FC236}">
                <a16:creationId xmlns:a16="http://schemas.microsoft.com/office/drawing/2014/main" id="{C840F228-50DE-509F-82AD-60737FB4738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3062" y="2072311"/>
            <a:ext cx="317148" cy="317148"/>
          </a:xfrm>
          <a:prstGeom prst="rect">
            <a:avLst/>
          </a:prstGeom>
          <a:noFill/>
          <a:ln>
            <a:noFill/>
          </a:ln>
        </p:spPr>
      </p:pic>
      <p:pic>
        <p:nvPicPr>
          <p:cNvPr id="12" name="Check 2">
            <a:extLst>
              <a:ext uri="{FF2B5EF4-FFF2-40B4-BE49-F238E27FC236}">
                <a16:creationId xmlns:a16="http://schemas.microsoft.com/office/drawing/2014/main" id="{21F016D5-A7C2-FA8B-B258-34BA48F04D3E}"/>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3062" y="4194611"/>
            <a:ext cx="317148" cy="317148"/>
          </a:xfrm>
          <a:prstGeom prst="rect">
            <a:avLst/>
          </a:prstGeom>
          <a:noFill/>
          <a:ln>
            <a:noFill/>
          </a:ln>
        </p:spPr>
      </p:pic>
      <p:pic>
        <p:nvPicPr>
          <p:cNvPr id="13" name="Check 2">
            <a:extLst>
              <a:ext uri="{FF2B5EF4-FFF2-40B4-BE49-F238E27FC236}">
                <a16:creationId xmlns:a16="http://schemas.microsoft.com/office/drawing/2014/main" id="{3ECE2D4F-8296-5AE8-35BC-C2ECB365AAB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3062" y="5481249"/>
            <a:ext cx="317148" cy="317148"/>
          </a:xfrm>
          <a:prstGeom prst="rect">
            <a:avLst/>
          </a:prstGeom>
          <a:noFill/>
          <a:ln>
            <a:noFill/>
          </a:ln>
        </p:spPr>
      </p:pic>
      <p:grpSp>
        <p:nvGrpSpPr>
          <p:cNvPr id="9" name="IDI quote" descr="Trích dẫn PVS NKT nhìn, nữ dưới 60 tuổi: “Cô thấy ở trên vô tuyến […] có hỗ trợ pháp lý [cho] những người yếu thế […] nhưng mà cô không biết số điện thoại người ta ghi trên màn hình ý, người ta bảo thế.”">
            <a:extLst>
              <a:ext uri="{FF2B5EF4-FFF2-40B4-BE49-F238E27FC236}">
                <a16:creationId xmlns:a16="http://schemas.microsoft.com/office/drawing/2014/main" id="{C4420506-7EF4-BBC8-DA59-F458AD04E599}"/>
              </a:ext>
            </a:extLst>
          </p:cNvPr>
          <p:cNvGrpSpPr/>
          <p:nvPr/>
        </p:nvGrpSpPr>
        <p:grpSpPr>
          <a:xfrm>
            <a:off x="6580681" y="4546803"/>
            <a:ext cx="4838897" cy="1485868"/>
            <a:chOff x="133350" y="155050"/>
            <a:chExt cx="5934652" cy="1348665"/>
          </a:xfrm>
        </p:grpSpPr>
        <p:sp>
          <p:nvSpPr>
            <p:cNvPr id="15" name="Text Box ">
              <a:extLst>
                <a:ext uri="{FF2B5EF4-FFF2-40B4-BE49-F238E27FC236}">
                  <a16:creationId xmlns:a16="http://schemas.microsoft.com/office/drawing/2014/main" id="{45CF35D7-A706-193E-4F23-F8693CDAABCF}"/>
                </a:ext>
                <a:ext uri="{C183D7F6-B498-43B3-948B-1728B52AA6E4}">
                  <adec:decorative xmlns:adec="http://schemas.microsoft.com/office/drawing/2017/decorative" val="1"/>
                </a:ext>
              </a:extLst>
            </p:cNvPr>
            <p:cNvSpPr txBox="1">
              <a:spLocks noChangeArrowheads="1"/>
            </p:cNvSpPr>
            <p:nvPr/>
          </p:nvSpPr>
          <p:spPr bwMode="auto">
            <a:xfrm>
              <a:off x="220717" y="155050"/>
              <a:ext cx="5847285" cy="1326950"/>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GB" sz="1800" b="0" i="1" u="none" strike="noStrike" kern="0" cap="none" spc="0" normalizeH="0" baseline="0" noProof="0" dirty="0" err="1">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Cô</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800" b="0" i="1" u="none" strike="noStrike" kern="0" cap="none" spc="0" normalizeH="0" baseline="0" noProof="0" dirty="0" err="1">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thấy</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ở </a:t>
              </a:r>
              <a:r>
                <a:rPr kumimoji="0" lang="en-GB" sz="1800" b="0" i="1" u="none" strike="noStrike" kern="0" cap="none" spc="0" normalizeH="0" baseline="0" noProof="0" dirty="0" err="1">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trên</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800" b="0" i="1" u="none" strike="noStrike" kern="0" cap="none" spc="0" normalizeH="0" baseline="0" noProof="0" dirty="0" err="1">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vô</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800" b="0" i="1" u="none" strike="noStrike" kern="0" cap="none" spc="0" normalizeH="0" baseline="0" noProof="0" dirty="0" err="1">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tuyến</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 </a:t>
              </a:r>
              <a:r>
                <a:rPr kumimoji="0" lang="vi-VN"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có hỗ trợ pháp lý </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GB" sz="1800" b="0" i="1" u="none" strike="noStrike" kern="0" cap="none" spc="0" normalizeH="0" baseline="0" noProof="0" dirty="0" err="1">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cho</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vi-VN"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những người yếu thế</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 </a:t>
              </a:r>
              <a:r>
                <a:rPr kumimoji="0" lang="vi-VN"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nhưng mà </a:t>
              </a:r>
              <a:r>
                <a:rPr kumimoji="0" lang="vi-VN" sz="2000" b="1"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cô không biết số điện thoại người ta ghi trên màn hình ý</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vi-VN"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người ta bảo thế</a:t>
              </a:r>
              <a:r>
                <a:rPr kumimoji="0" lang="en-GB" sz="1800" b="0" i="1" u="none" strike="noStrike" kern="0" cap="none" spc="0" normalizeH="0" baseline="0" noProof="0" dirty="0">
                  <a:ln>
                    <a:noFill/>
                  </a:ln>
                  <a:solidFill>
                    <a:srgbClr val="D55F47"/>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1"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PVS NKT </a:t>
              </a:r>
              <a:r>
                <a:rPr kumimoji="0" lang="en-GB" sz="1400" b="1" i="1" u="none" strike="noStrike" kern="0" cap="none" spc="0" normalizeH="0" baseline="0" noProof="0" dirty="0" err="1">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Nhìn</a:t>
              </a:r>
              <a:r>
                <a:rPr kumimoji="0" lang="en-GB" sz="1400" b="1" i="1"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 ĐBN, </a:t>
              </a:r>
              <a:r>
                <a:rPr kumimoji="0" lang="en-GB" sz="1400" b="1" i="1" u="none" strike="noStrike" kern="0" cap="none" spc="0" normalizeH="0" baseline="0" noProof="0" dirty="0" err="1">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Nữ</a:t>
              </a:r>
              <a:r>
                <a:rPr kumimoji="0" lang="en-GB" sz="1400" b="1" i="1"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 U60</a:t>
              </a:r>
              <a:endParaRPr kumimoji="0" lang="vi-VN" sz="1600" b="1" i="1" u="none" strike="noStrike" kern="0" cap="none" spc="0" normalizeH="0" baseline="0" noProof="0" dirty="0">
                <a:ln>
                  <a:noFill/>
                </a:ln>
                <a:solidFill>
                  <a:srgbClr val="131313"/>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cxnSp>
          <p:nvCxnSpPr>
            <p:cNvPr id="16" name="Delimiter">
              <a:extLst>
                <a:ext uri="{FF2B5EF4-FFF2-40B4-BE49-F238E27FC236}">
                  <a16:creationId xmlns:a16="http://schemas.microsoft.com/office/drawing/2014/main" id="{014E0329-0F05-BC3B-8C24-991090B8377B}"/>
                </a:ext>
                <a:ext uri="{C183D7F6-B498-43B3-948B-1728B52AA6E4}">
                  <adec:decorative xmlns:adec="http://schemas.microsoft.com/office/drawing/2017/decorative" val="1"/>
                </a:ext>
              </a:extLst>
            </p:cNvPr>
            <p:cNvCxnSpPr>
              <a:cxnSpLocks/>
            </p:cNvCxnSpPr>
            <p:nvPr/>
          </p:nvCxnSpPr>
          <p:spPr>
            <a:xfrm>
              <a:off x="133350" y="161925"/>
              <a:ext cx="1" cy="1341790"/>
            </a:xfrm>
            <a:prstGeom prst="line">
              <a:avLst/>
            </a:prstGeom>
            <a:noFill/>
            <a:ln w="28575" cap="flat" cmpd="sng" algn="ctr">
              <a:solidFill>
                <a:schemeClr val="accent2"/>
              </a:solidFill>
              <a:prstDash val="solid"/>
              <a:miter lim="800000"/>
            </a:ln>
            <a:effectLst/>
          </p:spPr>
        </p:cxnSp>
      </p:grpSp>
      <p:pic>
        <p:nvPicPr>
          <p:cNvPr id="17" name="Picture 16" descr="Hình ảnh màn hình máy tính hiển thị cổng thông tin điện tử của chính quyền địa phương">
            <a:extLst>
              <a:ext uri="{FF2B5EF4-FFF2-40B4-BE49-F238E27FC236}">
                <a16:creationId xmlns:a16="http://schemas.microsoft.com/office/drawing/2014/main" id="{E53A94B5-AACF-0DD9-E1E7-FA36EE754558}"/>
              </a:ext>
            </a:extLst>
          </p:cNvPr>
          <p:cNvPicPr>
            <a:picLocks noChangeAspect="1"/>
          </p:cNvPicPr>
          <p:nvPr/>
        </p:nvPicPr>
        <p:blipFill rotWithShape="1">
          <a:blip r:embed="rId4"/>
          <a:srcRect l="171" t="13063" r="163" b="22741"/>
          <a:stretch/>
        </p:blipFill>
        <p:spPr>
          <a:xfrm>
            <a:off x="6580681" y="2072311"/>
            <a:ext cx="4838895" cy="2243498"/>
          </a:xfrm>
          <a:prstGeom prst="rect">
            <a:avLst/>
          </a:prstGeom>
        </p:spPr>
      </p:pic>
      <p:sp>
        <p:nvSpPr>
          <p:cNvPr id="19" name="Rectangle: Rounded Corners 18">
            <a:extLst>
              <a:ext uri="{FF2B5EF4-FFF2-40B4-BE49-F238E27FC236}">
                <a16:creationId xmlns:a16="http://schemas.microsoft.com/office/drawing/2014/main" id="{0A15C1B1-804D-EB9B-A19F-08E6307ED180}"/>
              </a:ext>
            </a:extLst>
          </p:cNvPr>
          <p:cNvSpPr/>
          <p:nvPr/>
        </p:nvSpPr>
        <p:spPr>
          <a:xfrm>
            <a:off x="2350327" y="4695274"/>
            <a:ext cx="2384432" cy="582501"/>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rPr>
              <a:t>PAPI                71%</a:t>
            </a:r>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b="1" dirty="0">
                <a:solidFill>
                  <a:srgbClr val="00B0F0"/>
                </a:solidFill>
                <a:latin typeface="Calibri" panose="020F0502020204030204" pitchFamily="34" charset="0"/>
                <a:ea typeface="Calibri" panose="020F0502020204030204" pitchFamily="34" charset="0"/>
                <a:cs typeface="Calibri" panose="020F0502020204030204" pitchFamily="34" charset="0"/>
              </a:rPr>
              <a:t>2022</a:t>
            </a:r>
            <a:r>
              <a:rPr lang="vi-VN" b="1" dirty="0">
                <a:solidFill>
                  <a:srgbClr val="0070C0"/>
                </a:solidFill>
                <a:latin typeface="Calibri" panose="020F0502020204030204" pitchFamily="34" charset="0"/>
                <a:ea typeface="Calibri" panose="020F0502020204030204" pitchFamily="34" charset="0"/>
                <a:cs typeface="Calibri" panose="020F0502020204030204" pitchFamily="34" charset="0"/>
              </a:rPr>
              <a:t>         có Internet tại nhà</a:t>
            </a:r>
            <a:endParaRPr lang="en-US"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98090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14</a:t>
            </a:fld>
            <a:endParaRPr sz="1200" b="0" i="0" u="none" strike="noStrike" cap="none">
              <a:solidFill>
                <a:schemeClr val="lt1"/>
              </a:solidFill>
              <a:latin typeface="Quattrocento Sans"/>
              <a:ea typeface="Quattrocento Sans"/>
              <a:cs typeface="Quattrocento Sans"/>
              <a:sym typeface="Quattrocento Sans"/>
            </a:endParaRPr>
          </a:p>
        </p:txBody>
      </p:sp>
      <p:sp>
        <p:nvSpPr>
          <p:cNvPr id="764"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Slide title"/>
          <p:cNvSpPr txBox="1">
            <a:spLocks noGrp="1"/>
          </p:cNvSpPr>
          <p:nvPr>
            <p:ph type="title"/>
          </p:nvPr>
        </p:nvSpPr>
        <p:spPr>
          <a:xfrm>
            <a:off x="613063" y="320506"/>
            <a:ext cx="830579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KHẢ NĂNG TIẾP CẬN THỦ TỤC HÀNH CHÍNH CÔNG</a:t>
            </a:r>
            <a:endParaRPr sz="2400" dirty="0"/>
          </a:p>
        </p:txBody>
      </p:sp>
      <p:sp>
        <p:nvSpPr>
          <p:cNvPr id="766" name="Sub-heading"/>
          <p:cNvSpPr txBox="1"/>
          <p:nvPr/>
        </p:nvSpPr>
        <p:spPr>
          <a:xfrm>
            <a:off x="545521" y="1223286"/>
            <a:ext cx="8731386" cy="369291"/>
          </a:xfrm>
          <a:prstGeom prst="rect">
            <a:avLst/>
          </a:prstGeom>
          <a:solidFill>
            <a:schemeClr val="tx2"/>
          </a:solidFill>
          <a:ln>
            <a:noFill/>
          </a:ln>
          <a:effectLst/>
        </p:spPr>
        <p:style>
          <a:lnRef idx="0">
            <a:scrgbClr r="0" g="0" b="0"/>
          </a:lnRef>
          <a:fillRef idx="0">
            <a:scrgbClr r="0" g="0" b="0"/>
          </a:fillRef>
          <a:effectRef idx="0">
            <a:scrgbClr r="0" g="0" b="0"/>
          </a:effectRef>
          <a:fontRef idx="minor">
            <a:schemeClr val="accent3"/>
          </a:fontRef>
        </p:style>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en-GB" sz="1800" b="1" dirty="0">
                <a:solidFill>
                  <a:schemeClr val="bg2"/>
                </a:solidFill>
                <a:latin typeface="Calibri"/>
                <a:ea typeface="Calibri"/>
                <a:cs typeface="Calibri"/>
                <a:sym typeface="Calibri"/>
              </a:rPr>
              <a:t>XÁC NHẬN KHUYẾT TẬT (XNKT) – RÀO CẢN VỚI VIỆC </a:t>
            </a:r>
            <a:r>
              <a:rPr lang="en-GB" sz="1800" b="1" i="0" u="none" strike="noStrike" cap="none" dirty="0">
                <a:solidFill>
                  <a:schemeClr val="bg2"/>
                </a:solidFill>
                <a:latin typeface="Calibri"/>
                <a:ea typeface="Calibri"/>
                <a:cs typeface="Calibri"/>
                <a:sym typeface="Calibri"/>
              </a:rPr>
              <a:t>XÁC NHẬN KHUYẾT TẬT</a:t>
            </a:r>
            <a:endParaRPr sz="1400" b="0" i="0" u="none" strike="noStrike" cap="none" dirty="0">
              <a:solidFill>
                <a:schemeClr val="bg2"/>
              </a:solidFill>
              <a:latin typeface="Arial"/>
              <a:ea typeface="Arial"/>
              <a:cs typeface="Arial"/>
              <a:sym typeface="Arial"/>
            </a:endParaRPr>
          </a:p>
        </p:txBody>
      </p:sp>
      <p:graphicFrame>
        <p:nvGraphicFramePr>
          <p:cNvPr id="7" name="Chart 6" descr="Biểu đồ cột, ở dưới cùng của slide.&#10;Tên biểu đồ: Lý do chưa có giấy XNKT.&#10;Tên và giá trị của các cột từ trái sang phải: Đã có hỗ trợ xã hội khác (43.9%), Chưa biết thủ tục xin cấp giấy XNKT (23.8%), Thấy mất thời gian và quá phức tạp (1.9%), Không có ai hỗ trợ đưa đến ủy ban xã/phường/thị trấn để làm thủ tục (1.9%), Thấy không có lợi ích gì (0.8%), Đơn không được xử lý (6.1%), Đơn đang chờ được xử lý (4.3%), Khác (4.5%), Không biết lý do (12.6%), KMTL (0.3%).">
            <a:extLst>
              <a:ext uri="{FF2B5EF4-FFF2-40B4-BE49-F238E27FC236}">
                <a16:creationId xmlns:a16="http://schemas.microsoft.com/office/drawing/2014/main" id="{3A6CB17A-6F32-F5E2-FFB3-8096E418D2F0}"/>
              </a:ext>
            </a:extLst>
          </p:cNvPr>
          <p:cNvGraphicFramePr/>
          <p:nvPr>
            <p:extLst>
              <p:ext uri="{D42A27DB-BD31-4B8C-83A1-F6EECF244321}">
                <p14:modId xmlns:p14="http://schemas.microsoft.com/office/powerpoint/2010/main" val="2464750694"/>
              </p:ext>
            </p:extLst>
          </p:nvPr>
        </p:nvGraphicFramePr>
        <p:xfrm>
          <a:off x="239233" y="4603898"/>
          <a:ext cx="11634319" cy="1933593"/>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Connector 15" descr="Từ cột &quot;Chưa biết thủ tục xin cấp giấy XNKT (23.8%)&quot; có đường thẳng chỉ lên hộp 12 (rectangle 12)">
            <a:extLst>
              <a:ext uri="{FF2B5EF4-FFF2-40B4-BE49-F238E27FC236}">
                <a16:creationId xmlns:a16="http://schemas.microsoft.com/office/drawing/2014/main" id="{B13D05DD-5589-B04D-B845-DE21170A32D8}"/>
              </a:ext>
            </a:extLst>
          </p:cNvPr>
          <p:cNvCxnSpPr>
            <a:cxnSpLocks/>
          </p:cNvCxnSpPr>
          <p:nvPr/>
        </p:nvCxnSpPr>
        <p:spPr>
          <a:xfrm flipV="1">
            <a:off x="2066985" y="3501025"/>
            <a:ext cx="0" cy="1334022"/>
          </a:xfrm>
          <a:prstGeom prst="line">
            <a:avLst/>
          </a:prstGeom>
          <a:ln>
            <a:gradFill>
              <a:gsLst>
                <a:gs pos="0">
                  <a:schemeClr val="accent2"/>
                </a:gs>
                <a:gs pos="100000">
                  <a:schemeClr val="accent2">
                    <a:lumMod val="40000"/>
                    <a:lumOff val="60000"/>
                  </a:schemeClr>
                </a:gs>
              </a:gsLst>
              <a:lin ang="5400000" scaled="1"/>
            </a:gradFill>
            <a:headEnd type="oval"/>
          </a:ln>
        </p:spPr>
        <p:style>
          <a:lnRef idx="3">
            <a:schemeClr val="accent2"/>
          </a:lnRef>
          <a:fillRef idx="0">
            <a:schemeClr val="accent2"/>
          </a:fillRef>
          <a:effectRef idx="2">
            <a:schemeClr val="accent2"/>
          </a:effectRef>
          <a:fontRef idx="minor">
            <a:schemeClr val="tx1"/>
          </a:fontRef>
        </p:style>
      </p:cxnSp>
      <p:sp>
        <p:nvSpPr>
          <p:cNvPr id="13" name="Rectangle 12">
            <a:extLst>
              <a:ext uri="{FF2B5EF4-FFF2-40B4-BE49-F238E27FC236}">
                <a16:creationId xmlns:a16="http://schemas.microsoft.com/office/drawing/2014/main" id="{2A798387-4122-CDAC-FF06-B5D492077AAB}"/>
              </a:ext>
            </a:extLst>
          </p:cNvPr>
          <p:cNvSpPr/>
          <p:nvPr/>
        </p:nvSpPr>
        <p:spPr>
          <a:xfrm>
            <a:off x="387686" y="1920664"/>
            <a:ext cx="3358597" cy="148881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1600" b="1" dirty="0" err="1"/>
              <a:t>Kết</a:t>
            </a:r>
            <a:r>
              <a:rPr lang="en-GB" sz="1600" b="1" dirty="0"/>
              <a:t> </a:t>
            </a:r>
            <a:r>
              <a:rPr lang="en-GB" sz="1600" b="1" dirty="0" err="1"/>
              <a:t>nối</a:t>
            </a:r>
            <a:r>
              <a:rPr lang="en-GB" sz="1600" b="1" dirty="0"/>
              <a:t> </a:t>
            </a:r>
            <a:r>
              <a:rPr lang="en-GB" sz="1600" b="1" dirty="0" err="1"/>
              <a:t>chính</a:t>
            </a:r>
            <a:r>
              <a:rPr lang="en-GB" sz="1600" b="1" dirty="0"/>
              <a:t> </a:t>
            </a:r>
            <a:r>
              <a:rPr lang="en-GB" sz="1600" b="1" dirty="0" err="1"/>
              <a:t>quyền</a:t>
            </a:r>
            <a:r>
              <a:rPr lang="en-GB" sz="1600" b="1" dirty="0"/>
              <a:t> </a:t>
            </a:r>
            <a:r>
              <a:rPr lang="en-GB" sz="1600" b="1" dirty="0" err="1"/>
              <a:t>địa</a:t>
            </a:r>
            <a:r>
              <a:rPr lang="en-GB" sz="1600" b="1" dirty="0"/>
              <a:t> </a:t>
            </a:r>
            <a:r>
              <a:rPr lang="en-GB" sz="1600" b="1" dirty="0" err="1"/>
              <a:t>phương</a:t>
            </a:r>
            <a:r>
              <a:rPr lang="en-GB" sz="1600" b="1" dirty="0"/>
              <a:t> </a:t>
            </a:r>
            <a:r>
              <a:rPr lang="en-GB" sz="1600" b="1" dirty="0" err="1"/>
              <a:t>và</a:t>
            </a:r>
            <a:r>
              <a:rPr lang="en-GB" sz="1600" b="1" dirty="0"/>
              <a:t> NKT</a:t>
            </a:r>
          </a:p>
          <a:p>
            <a:pPr algn="ctr"/>
            <a:r>
              <a:rPr lang="en-GB" sz="1600" dirty="0" err="1"/>
              <a:t>Đa</a:t>
            </a:r>
            <a:r>
              <a:rPr lang="en-GB" sz="1600" dirty="0"/>
              <a:t> </a:t>
            </a:r>
            <a:r>
              <a:rPr lang="en-GB" sz="1600" dirty="0" err="1"/>
              <a:t>phần</a:t>
            </a:r>
            <a:r>
              <a:rPr lang="en-GB" sz="1600" dirty="0"/>
              <a:t> </a:t>
            </a:r>
            <a:r>
              <a:rPr lang="en-GB" sz="1600" dirty="0" err="1"/>
              <a:t>dựa</a:t>
            </a:r>
            <a:r>
              <a:rPr lang="en-GB" sz="1600" dirty="0"/>
              <a:t> </a:t>
            </a:r>
            <a:r>
              <a:rPr lang="en-GB" sz="1600" dirty="0" err="1"/>
              <a:t>vào</a:t>
            </a:r>
            <a:r>
              <a:rPr lang="en-GB" sz="1600" dirty="0"/>
              <a:t> </a:t>
            </a:r>
            <a:r>
              <a:rPr lang="en-GB" sz="1600" dirty="0" err="1"/>
              <a:t>hệ</a:t>
            </a:r>
            <a:r>
              <a:rPr lang="en-GB" sz="1600" dirty="0"/>
              <a:t> </a:t>
            </a:r>
            <a:r>
              <a:rPr lang="en-GB" sz="1600" dirty="0" err="1"/>
              <a:t>thống</a:t>
            </a:r>
            <a:r>
              <a:rPr lang="en-GB" sz="1600" dirty="0"/>
              <a:t> </a:t>
            </a:r>
            <a:r>
              <a:rPr lang="en-GB" sz="1600" dirty="0" err="1"/>
              <a:t>tổ</a:t>
            </a:r>
            <a:r>
              <a:rPr lang="en-GB" sz="1600" dirty="0"/>
              <a:t> </a:t>
            </a:r>
            <a:r>
              <a:rPr lang="en-GB" sz="1600" dirty="0" err="1"/>
              <a:t>chức</a:t>
            </a:r>
            <a:r>
              <a:rPr lang="en-GB" sz="1600" dirty="0"/>
              <a:t> CTXH </a:t>
            </a:r>
            <a:r>
              <a:rPr lang="en-GB" sz="1600" dirty="0" err="1"/>
              <a:t>và</a:t>
            </a:r>
            <a:r>
              <a:rPr lang="en-GB" sz="1600" dirty="0"/>
              <a:t> </a:t>
            </a:r>
            <a:r>
              <a:rPr lang="en-GB" sz="1600" dirty="0" err="1"/>
              <a:t>tổ</a:t>
            </a:r>
            <a:r>
              <a:rPr lang="en-GB" sz="1600" dirty="0"/>
              <a:t> </a:t>
            </a:r>
            <a:r>
              <a:rPr lang="en-GB" sz="1600" dirty="0" err="1"/>
              <a:t>dân</a:t>
            </a:r>
            <a:r>
              <a:rPr lang="en-GB" sz="1600" dirty="0"/>
              <a:t> </a:t>
            </a:r>
            <a:r>
              <a:rPr lang="en-GB" sz="1600" dirty="0" err="1"/>
              <a:t>phố</a:t>
            </a:r>
            <a:r>
              <a:rPr lang="en-GB" sz="1600" dirty="0"/>
              <a:t>, </a:t>
            </a:r>
            <a:r>
              <a:rPr lang="en-GB" sz="1600" dirty="0" err="1"/>
              <a:t>đặc</a:t>
            </a:r>
            <a:r>
              <a:rPr lang="en-GB" sz="1600" dirty="0"/>
              <a:t> </a:t>
            </a:r>
            <a:r>
              <a:rPr lang="en-GB" sz="1600" dirty="0" err="1"/>
              <a:t>biệt</a:t>
            </a:r>
            <a:r>
              <a:rPr lang="en-GB" sz="1600" dirty="0"/>
              <a:t> </a:t>
            </a:r>
            <a:r>
              <a:rPr lang="en-GB" sz="1600" dirty="0" err="1"/>
              <a:t>là</a:t>
            </a:r>
            <a:r>
              <a:rPr lang="en-GB" sz="1600" dirty="0"/>
              <a:t> </a:t>
            </a:r>
            <a:r>
              <a:rPr lang="en-GB" sz="1600" b="1" dirty="0" err="1"/>
              <a:t>Hội</a:t>
            </a:r>
            <a:r>
              <a:rPr lang="en-GB" sz="1600" b="1" dirty="0"/>
              <a:t> NKT</a:t>
            </a:r>
          </a:p>
        </p:txBody>
      </p:sp>
      <p:cxnSp>
        <p:nvCxnSpPr>
          <p:cNvPr id="22" name="Straight Connector 21" descr="Từ cột &quot;Đơn không được xử lý (6.1%)&quot; có đường thẳng chỉ lên hộp 18 (rectangle 18).">
            <a:extLst>
              <a:ext uri="{FF2B5EF4-FFF2-40B4-BE49-F238E27FC236}">
                <a16:creationId xmlns:a16="http://schemas.microsoft.com/office/drawing/2014/main" id="{A5D46A1A-9530-468D-1753-32A89AC78764}"/>
              </a:ext>
            </a:extLst>
          </p:cNvPr>
          <p:cNvCxnSpPr>
            <a:cxnSpLocks/>
          </p:cNvCxnSpPr>
          <p:nvPr/>
        </p:nvCxnSpPr>
        <p:spPr>
          <a:xfrm flipV="1">
            <a:off x="6623325" y="4790653"/>
            <a:ext cx="0" cy="336213"/>
          </a:xfrm>
          <a:prstGeom prst="line">
            <a:avLst/>
          </a:prstGeom>
          <a:ln>
            <a:gradFill>
              <a:gsLst>
                <a:gs pos="0">
                  <a:schemeClr val="accent4"/>
                </a:gs>
                <a:gs pos="100000">
                  <a:schemeClr val="accent4">
                    <a:lumMod val="40000"/>
                    <a:lumOff val="60000"/>
                  </a:schemeClr>
                </a:gs>
              </a:gsLst>
              <a:lin ang="5400000" scaled="1"/>
            </a:gradFill>
            <a:headEnd type="oval"/>
          </a:ln>
        </p:spPr>
        <p:style>
          <a:lnRef idx="3">
            <a:schemeClr val="accent2"/>
          </a:lnRef>
          <a:fillRef idx="0">
            <a:schemeClr val="accent2"/>
          </a:fillRef>
          <a:effectRef idx="2">
            <a:schemeClr val="accent2"/>
          </a:effectRef>
          <a:fontRef idx="minor">
            <a:schemeClr val="tx1"/>
          </a:fontRef>
        </p:style>
      </p:cxnSp>
      <p:grpSp>
        <p:nvGrpSpPr>
          <p:cNvPr id="34" name="Group 33" descr="Đường gấp khúc từ cột  &quot;Thấy mất thời gian và quá phức tạp (1.9%)&quot; chỉ lên hộp 18 (rectangle 18).">
            <a:extLst>
              <a:ext uri="{FF2B5EF4-FFF2-40B4-BE49-F238E27FC236}">
                <a16:creationId xmlns:a16="http://schemas.microsoft.com/office/drawing/2014/main" id="{8EE03AA7-B902-D4EB-807E-2E917FE54CC9}"/>
              </a:ext>
            </a:extLst>
          </p:cNvPr>
          <p:cNvGrpSpPr/>
          <p:nvPr/>
        </p:nvGrpSpPr>
        <p:grpSpPr>
          <a:xfrm>
            <a:off x="3193119" y="3923414"/>
            <a:ext cx="959260" cy="1293163"/>
            <a:chOff x="3040909" y="4040372"/>
            <a:chExt cx="1100470" cy="854147"/>
          </a:xfrm>
        </p:grpSpPr>
        <p:cxnSp>
          <p:nvCxnSpPr>
            <p:cNvPr id="30" name="Straight Connector 29">
              <a:extLst>
                <a:ext uri="{FF2B5EF4-FFF2-40B4-BE49-F238E27FC236}">
                  <a16:creationId xmlns:a16="http://schemas.microsoft.com/office/drawing/2014/main" id="{CF04FE8E-747A-023D-5C5C-C1D2D75C2C5F}"/>
                </a:ext>
              </a:extLst>
            </p:cNvPr>
            <p:cNvCxnSpPr>
              <a:cxnSpLocks/>
            </p:cNvCxnSpPr>
            <p:nvPr/>
          </p:nvCxnSpPr>
          <p:spPr>
            <a:xfrm flipV="1">
              <a:off x="3040909" y="4040372"/>
              <a:ext cx="0" cy="854147"/>
            </a:xfrm>
            <a:prstGeom prst="line">
              <a:avLst/>
            </a:prstGeom>
            <a:ln>
              <a:solidFill>
                <a:schemeClr val="accent4"/>
              </a:solidFill>
              <a:headEnd type="ova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6FE2181A-72A9-C296-5832-E1C134E1D5B4}"/>
                </a:ext>
              </a:extLst>
            </p:cNvPr>
            <p:cNvCxnSpPr/>
            <p:nvPr/>
          </p:nvCxnSpPr>
          <p:spPr>
            <a:xfrm>
              <a:off x="3040909" y="4059679"/>
              <a:ext cx="1100470" cy="0"/>
            </a:xfrm>
            <a:prstGeom prst="line">
              <a:avLst/>
            </a:prstGeom>
            <a:ln w="57150">
              <a:gradFill>
                <a:gsLst>
                  <a:gs pos="0">
                    <a:schemeClr val="accent4">
                      <a:lumMod val="75000"/>
                    </a:schemeClr>
                  </a:gs>
                  <a:gs pos="100000">
                    <a:schemeClr val="accent4">
                      <a:lumMod val="40000"/>
                      <a:lumOff val="60000"/>
                    </a:schemeClr>
                  </a:gs>
                </a:gsLst>
                <a:lin ang="5400000" scaled="1"/>
              </a:gradFill>
            </a:ln>
          </p:spPr>
          <p:style>
            <a:lnRef idx="1">
              <a:schemeClr val="accent4"/>
            </a:lnRef>
            <a:fillRef idx="0">
              <a:schemeClr val="accent4"/>
            </a:fillRef>
            <a:effectRef idx="0">
              <a:schemeClr val="accent4"/>
            </a:effectRef>
            <a:fontRef idx="minor">
              <a:schemeClr val="tx1"/>
            </a:fontRef>
          </p:style>
        </p:cxnSp>
      </p:grpSp>
      <p:sp>
        <p:nvSpPr>
          <p:cNvPr id="19" name="Rectangle 18">
            <a:extLst>
              <a:ext uri="{FF2B5EF4-FFF2-40B4-BE49-F238E27FC236}">
                <a16:creationId xmlns:a16="http://schemas.microsoft.com/office/drawing/2014/main" id="{7B7647A6-20BF-D3F0-C35C-8B79A84A25B2}"/>
              </a:ext>
            </a:extLst>
          </p:cNvPr>
          <p:cNvSpPr/>
          <p:nvPr/>
        </p:nvSpPr>
        <p:spPr>
          <a:xfrm>
            <a:off x="4265115" y="1891430"/>
            <a:ext cx="7146096" cy="28262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spcBef>
                <a:spcPts val="300"/>
              </a:spcBef>
              <a:spcAft>
                <a:spcPts val="300"/>
              </a:spcAft>
            </a:pPr>
            <a:r>
              <a:rPr lang="en-GB" sz="1600" b="1" dirty="0" err="1"/>
              <a:t>Rào</a:t>
            </a:r>
            <a:r>
              <a:rPr lang="en-GB" sz="1600" b="1" dirty="0"/>
              <a:t> </a:t>
            </a:r>
            <a:r>
              <a:rPr lang="en-GB" sz="1600" b="1" dirty="0" err="1"/>
              <a:t>cản</a:t>
            </a:r>
            <a:r>
              <a:rPr lang="en-GB" sz="1600" b="1" dirty="0"/>
              <a:t> </a:t>
            </a:r>
            <a:r>
              <a:rPr lang="en-GB" sz="1600" b="1" dirty="0" err="1"/>
              <a:t>về</a:t>
            </a:r>
            <a:r>
              <a:rPr lang="en-GB" sz="1600" b="1" dirty="0"/>
              <a:t> </a:t>
            </a:r>
            <a:r>
              <a:rPr lang="en-GB" sz="1600" b="1" dirty="0" err="1"/>
              <a:t>quy</a:t>
            </a:r>
            <a:r>
              <a:rPr lang="en-GB" sz="1600" b="1" dirty="0"/>
              <a:t> </a:t>
            </a:r>
            <a:r>
              <a:rPr lang="en-GB" sz="1600" b="1" dirty="0" err="1"/>
              <a:t>trình</a:t>
            </a:r>
            <a:r>
              <a:rPr lang="en-GB" sz="1600" b="1" dirty="0"/>
              <a:t> </a:t>
            </a:r>
            <a:r>
              <a:rPr lang="en-GB" sz="1600" b="1" dirty="0" err="1"/>
              <a:t>xác</a:t>
            </a:r>
            <a:r>
              <a:rPr lang="en-GB" sz="1600" b="1" dirty="0"/>
              <a:t> </a:t>
            </a:r>
            <a:r>
              <a:rPr lang="en-GB" sz="1600" b="1" dirty="0" err="1"/>
              <a:t>định</a:t>
            </a:r>
            <a:r>
              <a:rPr lang="en-GB" sz="1600" b="1" dirty="0"/>
              <a:t> KT</a:t>
            </a:r>
          </a:p>
          <a:p>
            <a:pPr marL="285750" indent="-285750">
              <a:spcBef>
                <a:spcPts val="300"/>
              </a:spcBef>
              <a:spcAft>
                <a:spcPts val="300"/>
              </a:spcAft>
              <a:buFont typeface="Wingdings" panose="05000000000000000000" pitchFamily="2" charset="2"/>
              <a:buChar char="Ø"/>
            </a:pPr>
            <a:r>
              <a:rPr lang="en-GB" sz="1600" b="1" i="1" dirty="0">
                <a:solidFill>
                  <a:schemeClr val="accent2"/>
                </a:solidFill>
              </a:rPr>
              <a:t>Quy </a:t>
            </a:r>
            <a:r>
              <a:rPr lang="en-GB" sz="1600" b="1" i="1" dirty="0" err="1">
                <a:solidFill>
                  <a:schemeClr val="accent2"/>
                </a:solidFill>
              </a:rPr>
              <a:t>trình</a:t>
            </a:r>
            <a:r>
              <a:rPr lang="en-GB" sz="1600" b="1" i="1" dirty="0">
                <a:solidFill>
                  <a:schemeClr val="accent2"/>
                </a:solidFill>
              </a:rPr>
              <a:t> </a:t>
            </a:r>
            <a:r>
              <a:rPr lang="en-GB" sz="1600" dirty="0" err="1"/>
              <a:t>còn</a:t>
            </a:r>
            <a:r>
              <a:rPr lang="en-GB" sz="1600" dirty="0"/>
              <a:t> </a:t>
            </a:r>
            <a:r>
              <a:rPr lang="en-GB" sz="1600" dirty="0" err="1"/>
              <a:t>nhiều</a:t>
            </a:r>
            <a:r>
              <a:rPr lang="en-GB" sz="1600" dirty="0"/>
              <a:t> </a:t>
            </a:r>
            <a:r>
              <a:rPr lang="en-GB" sz="1600" dirty="0" err="1"/>
              <a:t>bước</a:t>
            </a:r>
            <a:r>
              <a:rPr lang="en-GB" sz="1600" dirty="0"/>
              <a:t> </a:t>
            </a:r>
            <a:r>
              <a:rPr lang="en-GB" sz="1600" dirty="0" err="1"/>
              <a:t>phức</a:t>
            </a:r>
            <a:r>
              <a:rPr lang="en-GB" sz="1600" dirty="0"/>
              <a:t> </a:t>
            </a:r>
            <a:r>
              <a:rPr lang="en-GB" sz="1600" dirty="0" err="1"/>
              <a:t>tạp</a:t>
            </a:r>
            <a:endParaRPr lang="en-GB" sz="1600" dirty="0"/>
          </a:p>
          <a:p>
            <a:pPr marL="285750" indent="-285750">
              <a:spcBef>
                <a:spcPts val="300"/>
              </a:spcBef>
              <a:spcAft>
                <a:spcPts val="300"/>
              </a:spcAft>
              <a:buFont typeface="Wingdings" panose="05000000000000000000" pitchFamily="2" charset="2"/>
              <a:buChar char="Ø"/>
            </a:pPr>
            <a:r>
              <a:rPr lang="en-GB" sz="1600" b="1" i="1" dirty="0">
                <a:solidFill>
                  <a:schemeClr val="accent2"/>
                </a:solidFill>
              </a:rPr>
              <a:t>Thông </a:t>
            </a:r>
            <a:r>
              <a:rPr lang="en-GB" sz="1600" b="1" i="1" dirty="0" err="1">
                <a:solidFill>
                  <a:schemeClr val="accent2"/>
                </a:solidFill>
              </a:rPr>
              <a:t>tư</a:t>
            </a:r>
            <a:r>
              <a:rPr lang="en-GB" sz="1600" b="1" i="1" dirty="0">
                <a:solidFill>
                  <a:schemeClr val="accent2"/>
                </a:solidFill>
              </a:rPr>
              <a:t> </a:t>
            </a:r>
            <a:r>
              <a:rPr lang="en-GB" sz="1600" b="1" i="1" dirty="0" err="1">
                <a:solidFill>
                  <a:schemeClr val="accent2"/>
                </a:solidFill>
              </a:rPr>
              <a:t>hướng</a:t>
            </a:r>
            <a:r>
              <a:rPr lang="en-GB" sz="1600" b="1" i="1" dirty="0">
                <a:solidFill>
                  <a:schemeClr val="accent2"/>
                </a:solidFill>
              </a:rPr>
              <a:t> </a:t>
            </a:r>
            <a:r>
              <a:rPr lang="en-GB" sz="1600" b="1" i="1" dirty="0" err="1">
                <a:solidFill>
                  <a:schemeClr val="accent2"/>
                </a:solidFill>
              </a:rPr>
              <a:t>dẫn</a:t>
            </a:r>
            <a:r>
              <a:rPr lang="en-GB" sz="1600" b="1" i="1" dirty="0">
                <a:solidFill>
                  <a:schemeClr val="accent2"/>
                </a:solidFill>
              </a:rPr>
              <a:t> </a:t>
            </a:r>
            <a:r>
              <a:rPr lang="en-GB" sz="1600" dirty="0" err="1"/>
              <a:t>chưa</a:t>
            </a:r>
            <a:r>
              <a:rPr lang="en-GB" sz="1600" dirty="0"/>
              <a:t> </a:t>
            </a:r>
            <a:r>
              <a:rPr lang="en-GB" sz="1600" dirty="0" err="1"/>
              <a:t>đủ</a:t>
            </a:r>
            <a:r>
              <a:rPr lang="en-GB" sz="1600" dirty="0"/>
              <a:t> </a:t>
            </a:r>
            <a:r>
              <a:rPr lang="en-GB" sz="1600" dirty="0" err="1"/>
              <a:t>cụ</a:t>
            </a:r>
            <a:r>
              <a:rPr lang="en-GB" sz="1600" dirty="0"/>
              <a:t> </a:t>
            </a:r>
            <a:r>
              <a:rPr lang="en-GB" sz="1600" dirty="0" err="1"/>
              <a:t>thể</a:t>
            </a:r>
            <a:r>
              <a:rPr lang="en-GB" sz="1600" dirty="0"/>
              <a:t>, chi </a:t>
            </a:r>
            <a:r>
              <a:rPr lang="en-GB" sz="1600" dirty="0" err="1"/>
              <a:t>tiết</a:t>
            </a:r>
            <a:r>
              <a:rPr lang="en-GB" sz="1600" dirty="0"/>
              <a:t>, </a:t>
            </a:r>
            <a:r>
              <a:rPr lang="en-GB" sz="1600" dirty="0" err="1"/>
              <a:t>đặc</a:t>
            </a:r>
            <a:r>
              <a:rPr lang="en-GB" sz="1600" dirty="0"/>
              <a:t> </a:t>
            </a:r>
            <a:r>
              <a:rPr lang="en-GB" sz="1600" dirty="0" err="1"/>
              <a:t>biệt</a:t>
            </a:r>
            <a:r>
              <a:rPr lang="en-GB" sz="1600" dirty="0"/>
              <a:t> </a:t>
            </a:r>
            <a:r>
              <a:rPr lang="en-GB" sz="1600" dirty="0" err="1"/>
              <a:t>là</a:t>
            </a:r>
            <a:r>
              <a:rPr lang="en-GB" sz="1600" dirty="0"/>
              <a:t> </a:t>
            </a:r>
            <a:r>
              <a:rPr lang="en-GB" sz="1600" dirty="0" err="1"/>
              <a:t>với</a:t>
            </a:r>
            <a:r>
              <a:rPr lang="en-GB" sz="1600" dirty="0"/>
              <a:t> </a:t>
            </a:r>
            <a:r>
              <a:rPr lang="en-GB" sz="1600" dirty="0" err="1"/>
              <a:t>dạng</a:t>
            </a:r>
            <a:r>
              <a:rPr lang="en-GB" sz="1600" dirty="0"/>
              <a:t> </a:t>
            </a:r>
            <a:r>
              <a:rPr lang="en-GB" sz="1600" dirty="0" err="1"/>
              <a:t>Khác</a:t>
            </a:r>
            <a:r>
              <a:rPr lang="en-GB" sz="1600" dirty="0"/>
              <a:t>.</a:t>
            </a:r>
          </a:p>
          <a:p>
            <a:pPr marL="285750" indent="-285750">
              <a:spcBef>
                <a:spcPts val="300"/>
              </a:spcBef>
              <a:spcAft>
                <a:spcPts val="300"/>
              </a:spcAft>
              <a:buFont typeface="Wingdings" panose="05000000000000000000" pitchFamily="2" charset="2"/>
              <a:buChar char="Ø"/>
            </a:pPr>
            <a:r>
              <a:rPr lang="en-GB" sz="1600" b="1" i="1" dirty="0" err="1">
                <a:solidFill>
                  <a:schemeClr val="accent2"/>
                </a:solidFill>
              </a:rPr>
              <a:t>Nguồn</a:t>
            </a:r>
            <a:r>
              <a:rPr lang="en-GB" sz="1600" b="1" i="1" dirty="0">
                <a:solidFill>
                  <a:schemeClr val="accent2"/>
                </a:solidFill>
              </a:rPr>
              <a:t> </a:t>
            </a:r>
            <a:r>
              <a:rPr lang="en-GB" sz="1600" b="1" i="1" dirty="0" err="1">
                <a:solidFill>
                  <a:schemeClr val="accent2"/>
                </a:solidFill>
              </a:rPr>
              <a:t>nhân</a:t>
            </a:r>
            <a:r>
              <a:rPr lang="en-GB" sz="1600" b="1" i="1" dirty="0">
                <a:solidFill>
                  <a:schemeClr val="accent2"/>
                </a:solidFill>
              </a:rPr>
              <a:t> </a:t>
            </a:r>
            <a:r>
              <a:rPr lang="en-GB" sz="1600" b="1" i="1" dirty="0" err="1">
                <a:solidFill>
                  <a:schemeClr val="accent2"/>
                </a:solidFill>
              </a:rPr>
              <a:t>lực</a:t>
            </a:r>
            <a:r>
              <a:rPr lang="en-GB" sz="1600" b="1" i="1" dirty="0">
                <a:solidFill>
                  <a:schemeClr val="accent2"/>
                </a:solidFill>
              </a:rPr>
              <a:t> </a:t>
            </a:r>
            <a:r>
              <a:rPr lang="en-GB" sz="1600" b="1" i="1" dirty="0" err="1">
                <a:solidFill>
                  <a:schemeClr val="accent2"/>
                </a:solidFill>
              </a:rPr>
              <a:t>địa</a:t>
            </a:r>
            <a:r>
              <a:rPr lang="en-GB" sz="1600" b="1" i="1" dirty="0">
                <a:solidFill>
                  <a:schemeClr val="accent2"/>
                </a:solidFill>
              </a:rPr>
              <a:t> </a:t>
            </a:r>
            <a:r>
              <a:rPr lang="en-GB" sz="1600" b="1" i="1" dirty="0" err="1">
                <a:solidFill>
                  <a:schemeClr val="accent2"/>
                </a:solidFill>
              </a:rPr>
              <a:t>phương</a:t>
            </a:r>
            <a:r>
              <a:rPr lang="en-GB" sz="1600" b="1" i="1" dirty="0">
                <a:solidFill>
                  <a:schemeClr val="accent2"/>
                </a:solidFill>
              </a:rPr>
              <a:t> </a:t>
            </a:r>
            <a:r>
              <a:rPr lang="en-GB" sz="1600" dirty="0" err="1"/>
              <a:t>hạn</a:t>
            </a:r>
            <a:r>
              <a:rPr lang="en-GB" sz="1600" dirty="0"/>
              <a:t> </a:t>
            </a:r>
            <a:r>
              <a:rPr lang="en-GB" sz="1600" dirty="0" err="1"/>
              <a:t>chế</a:t>
            </a:r>
            <a:r>
              <a:rPr lang="en-GB" sz="1600" dirty="0"/>
              <a:t>: </a:t>
            </a:r>
          </a:p>
          <a:p>
            <a:pPr marL="446088" lvl="1" indent="-180975">
              <a:spcBef>
                <a:spcPts val="300"/>
              </a:spcBef>
              <a:spcAft>
                <a:spcPts val="300"/>
              </a:spcAft>
              <a:buFont typeface="Arial" panose="020B0604020202020204" pitchFamily="34" charset="0"/>
              <a:buChar char="•"/>
            </a:pPr>
            <a:r>
              <a:rPr lang="en-GB" sz="1600" dirty="0" err="1"/>
              <a:t>Phường</a:t>
            </a:r>
            <a:r>
              <a:rPr lang="en-GB" sz="1600" dirty="0"/>
              <a:t>/</a:t>
            </a:r>
            <a:r>
              <a:rPr lang="en-GB" sz="1600" dirty="0" err="1"/>
              <a:t>xã</a:t>
            </a:r>
            <a:r>
              <a:rPr lang="en-GB" sz="1600" dirty="0"/>
              <a:t> </a:t>
            </a:r>
            <a:r>
              <a:rPr lang="en-GB" sz="1600" dirty="0" err="1"/>
              <a:t>chỉ</a:t>
            </a:r>
            <a:r>
              <a:rPr lang="en-GB" sz="1600" dirty="0"/>
              <a:t> </a:t>
            </a:r>
            <a:r>
              <a:rPr lang="en-GB" sz="1600" dirty="0" err="1"/>
              <a:t>có</a:t>
            </a:r>
            <a:r>
              <a:rPr lang="en-GB" sz="1600" dirty="0"/>
              <a:t> 1 </a:t>
            </a:r>
            <a:r>
              <a:rPr lang="en-GB" sz="1600" dirty="0" err="1"/>
              <a:t>công</a:t>
            </a:r>
            <a:r>
              <a:rPr lang="en-GB" sz="1600" dirty="0"/>
              <a:t> </a:t>
            </a:r>
            <a:r>
              <a:rPr lang="en-GB" sz="1600" dirty="0" err="1"/>
              <a:t>chức</a:t>
            </a:r>
            <a:r>
              <a:rPr lang="en-GB" sz="1600" dirty="0"/>
              <a:t> </a:t>
            </a:r>
            <a:r>
              <a:rPr lang="vi-VN" sz="1600" dirty="0"/>
              <a:t>lao động, thương binh &amp; </a:t>
            </a:r>
            <a:r>
              <a:rPr lang="en-GB" sz="1600" dirty="0" err="1"/>
              <a:t>xã</a:t>
            </a:r>
            <a:r>
              <a:rPr lang="en-GB" sz="1600" dirty="0"/>
              <a:t> </a:t>
            </a:r>
            <a:r>
              <a:rPr lang="vi-VN" sz="1600" dirty="0"/>
              <a:t>hội.</a:t>
            </a:r>
            <a:endParaRPr lang="en-GB" sz="1600" dirty="0"/>
          </a:p>
          <a:p>
            <a:pPr marL="446088" lvl="1" indent="-180975">
              <a:spcBef>
                <a:spcPts val="300"/>
              </a:spcBef>
              <a:spcAft>
                <a:spcPts val="300"/>
              </a:spcAft>
              <a:buFont typeface="Arial" panose="020B0604020202020204" pitchFamily="34" charset="0"/>
              <a:buChar char="•"/>
            </a:pPr>
            <a:r>
              <a:rPr lang="en-GB" sz="1600" dirty="0" err="1"/>
              <a:t>Một</a:t>
            </a:r>
            <a:r>
              <a:rPr lang="en-GB" sz="1600" dirty="0"/>
              <a:t> </a:t>
            </a:r>
            <a:r>
              <a:rPr lang="en-GB" sz="1600" dirty="0" err="1"/>
              <a:t>số</a:t>
            </a:r>
            <a:r>
              <a:rPr lang="en-GB" sz="1600" dirty="0"/>
              <a:t> </a:t>
            </a:r>
            <a:r>
              <a:rPr lang="en-GB" sz="1600" dirty="0" err="1"/>
              <a:t>xã</a:t>
            </a:r>
            <a:r>
              <a:rPr lang="en-GB" sz="1600" dirty="0"/>
              <a:t>/</a:t>
            </a:r>
            <a:r>
              <a:rPr lang="en-GB" sz="1600" dirty="0" err="1"/>
              <a:t>phường</a:t>
            </a:r>
            <a:r>
              <a:rPr lang="en-GB" sz="1600" dirty="0"/>
              <a:t> </a:t>
            </a:r>
            <a:r>
              <a:rPr lang="en-GB" sz="1600" dirty="0" err="1"/>
              <a:t>chưa</a:t>
            </a:r>
            <a:r>
              <a:rPr lang="en-GB" sz="1600" dirty="0"/>
              <a:t> </a:t>
            </a:r>
            <a:r>
              <a:rPr lang="en-GB" sz="1600" dirty="0" err="1"/>
              <a:t>có</a:t>
            </a:r>
            <a:r>
              <a:rPr lang="en-GB" sz="1600" dirty="0"/>
              <a:t> </a:t>
            </a:r>
            <a:r>
              <a:rPr lang="en-GB" sz="1600" dirty="0" err="1"/>
              <a:t>Hội</a:t>
            </a:r>
            <a:r>
              <a:rPr lang="en-GB" sz="1600" dirty="0"/>
              <a:t> NKT </a:t>
            </a:r>
            <a:r>
              <a:rPr lang="en-GB" sz="1600" dirty="0" err="1"/>
              <a:t>và</a:t>
            </a:r>
            <a:r>
              <a:rPr lang="en-GB" sz="1600" dirty="0"/>
              <a:t> </a:t>
            </a:r>
            <a:r>
              <a:rPr lang="en-GB" sz="1600" dirty="0" err="1"/>
              <a:t>đại</a:t>
            </a:r>
            <a:r>
              <a:rPr lang="en-GB" sz="1600" dirty="0"/>
              <a:t> </a:t>
            </a:r>
            <a:r>
              <a:rPr lang="en-GB" sz="1600" dirty="0" err="1"/>
              <a:t>diện</a:t>
            </a:r>
            <a:r>
              <a:rPr lang="en-GB" sz="1600" dirty="0"/>
              <a:t> </a:t>
            </a:r>
            <a:r>
              <a:rPr lang="en-GB" sz="1600" dirty="0" err="1"/>
              <a:t>Hội</a:t>
            </a:r>
            <a:r>
              <a:rPr lang="en-GB" sz="1600" dirty="0"/>
              <a:t> NKT </a:t>
            </a:r>
            <a:r>
              <a:rPr lang="en-GB" sz="1600" dirty="0" err="1"/>
              <a:t>trong</a:t>
            </a:r>
            <a:r>
              <a:rPr lang="en-GB" sz="1600" dirty="0"/>
              <a:t> </a:t>
            </a:r>
            <a:r>
              <a:rPr lang="en-GB" sz="1600" dirty="0" err="1"/>
              <a:t>Hội</a:t>
            </a:r>
            <a:r>
              <a:rPr lang="en-GB" sz="1600" dirty="0"/>
              <a:t> </a:t>
            </a:r>
            <a:r>
              <a:rPr lang="en-GB" sz="1600" dirty="0" err="1"/>
              <a:t>đồng</a:t>
            </a:r>
            <a:r>
              <a:rPr lang="en-GB" sz="1600" dirty="0"/>
              <a:t> XĐKT </a:t>
            </a:r>
            <a:r>
              <a:rPr lang="en-GB" sz="1600" dirty="0" err="1"/>
              <a:t>xã</a:t>
            </a:r>
            <a:r>
              <a:rPr lang="en-GB" sz="1600" dirty="0"/>
              <a:t>/</a:t>
            </a:r>
            <a:r>
              <a:rPr lang="vi-VN" sz="1600" dirty="0"/>
              <a:t>phường.</a:t>
            </a:r>
            <a:endParaRPr lang="en-GB" sz="1600" dirty="0"/>
          </a:p>
          <a:p>
            <a:pPr marL="446088" lvl="1" indent="-180975">
              <a:spcBef>
                <a:spcPts val="300"/>
              </a:spcBef>
              <a:spcAft>
                <a:spcPts val="300"/>
              </a:spcAft>
              <a:buFont typeface="Arial" panose="020B0604020202020204" pitchFamily="34" charset="0"/>
              <a:buChar char="•"/>
            </a:pPr>
            <a:r>
              <a:rPr lang="en-GB" sz="1600" dirty="0" err="1"/>
              <a:t>Kiến</a:t>
            </a:r>
            <a:r>
              <a:rPr lang="en-GB" sz="1600" dirty="0"/>
              <a:t> </a:t>
            </a:r>
            <a:r>
              <a:rPr lang="en-GB" sz="1600" dirty="0" err="1"/>
              <a:t>thức</a:t>
            </a:r>
            <a:r>
              <a:rPr lang="en-GB" sz="1600" dirty="0"/>
              <a:t> </a:t>
            </a:r>
            <a:r>
              <a:rPr lang="en-GB" sz="1600" dirty="0" err="1"/>
              <a:t>và</a:t>
            </a:r>
            <a:r>
              <a:rPr lang="en-GB" sz="1600" dirty="0"/>
              <a:t> </a:t>
            </a:r>
            <a:r>
              <a:rPr lang="en-GB" sz="1600" dirty="0" err="1"/>
              <a:t>kỹ</a:t>
            </a:r>
            <a:r>
              <a:rPr lang="en-GB" sz="1600" dirty="0"/>
              <a:t> </a:t>
            </a:r>
            <a:r>
              <a:rPr lang="en-GB" sz="1600" dirty="0" err="1"/>
              <a:t>năng</a:t>
            </a:r>
            <a:r>
              <a:rPr lang="en-GB" sz="1600" dirty="0"/>
              <a:t> </a:t>
            </a:r>
            <a:r>
              <a:rPr lang="en-GB" sz="1600" dirty="0" err="1"/>
              <a:t>về</a:t>
            </a:r>
            <a:r>
              <a:rPr lang="en-GB" sz="1600" dirty="0"/>
              <a:t> NKT </a:t>
            </a:r>
            <a:r>
              <a:rPr lang="en-GB" sz="1600" dirty="0" err="1"/>
              <a:t>của</a:t>
            </a:r>
            <a:r>
              <a:rPr lang="en-GB" sz="1600" dirty="0"/>
              <a:t> </a:t>
            </a:r>
            <a:r>
              <a:rPr lang="en-GB" sz="1600" dirty="0" err="1"/>
              <a:t>các</a:t>
            </a:r>
            <a:r>
              <a:rPr lang="en-GB" sz="1600" dirty="0"/>
              <a:t> </a:t>
            </a:r>
            <a:r>
              <a:rPr lang="en-GB" sz="1600" dirty="0" err="1"/>
              <a:t>thành</a:t>
            </a:r>
            <a:r>
              <a:rPr lang="en-GB" sz="1600" dirty="0"/>
              <a:t> </a:t>
            </a:r>
            <a:r>
              <a:rPr lang="en-GB" sz="1600" dirty="0" err="1"/>
              <a:t>viên</a:t>
            </a:r>
            <a:r>
              <a:rPr lang="en-GB" sz="1600" dirty="0"/>
              <a:t> HĐKT </a:t>
            </a:r>
            <a:r>
              <a:rPr lang="en-GB" sz="1600" dirty="0" err="1"/>
              <a:t>còn</a:t>
            </a:r>
            <a:r>
              <a:rPr lang="en-GB" sz="1600" dirty="0"/>
              <a:t> </a:t>
            </a:r>
            <a:r>
              <a:rPr lang="en-GB" sz="1600" dirty="0" err="1"/>
              <a:t>hạn</a:t>
            </a:r>
            <a:r>
              <a:rPr lang="en-GB" sz="1600" dirty="0"/>
              <a:t> </a:t>
            </a:r>
            <a:r>
              <a:rPr lang="vi-VN" sz="1600" dirty="0"/>
              <a:t>chế.</a:t>
            </a:r>
            <a:endParaRPr lang="en-GB" sz="1600" dirty="0"/>
          </a:p>
        </p:txBody>
      </p:sp>
    </p:spTree>
    <p:extLst>
      <p:ext uri="{BB962C8B-B14F-4D97-AF65-F5344CB8AC3E}">
        <p14:creationId xmlns:p14="http://schemas.microsoft.com/office/powerpoint/2010/main" val="2244501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15</a:t>
            </a:fld>
            <a:endParaRPr sz="1200" b="0" i="0" u="none" strike="noStrike" cap="none">
              <a:solidFill>
                <a:schemeClr val="lt1"/>
              </a:solidFill>
              <a:latin typeface="Quattrocento Sans"/>
              <a:ea typeface="Quattrocento Sans"/>
              <a:cs typeface="Quattrocento Sans"/>
              <a:sym typeface="Quattrocento Sans"/>
            </a:endParaRPr>
          </a:p>
        </p:txBody>
      </p:sp>
      <p:sp>
        <p:nvSpPr>
          <p:cNvPr id="764"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5" name="Slide title"/>
          <p:cNvSpPr txBox="1">
            <a:spLocks noGrp="1"/>
          </p:cNvSpPr>
          <p:nvPr>
            <p:ph type="title"/>
          </p:nvPr>
        </p:nvSpPr>
        <p:spPr>
          <a:xfrm>
            <a:off x="613063" y="320506"/>
            <a:ext cx="830579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KHẢ NĂNG TIẾP CẬN THỦ TỤC HÀNH CHÍNH CÔNG</a:t>
            </a:r>
            <a:endParaRPr sz="2400" dirty="0"/>
          </a:p>
        </p:txBody>
      </p:sp>
      <p:sp>
        <p:nvSpPr>
          <p:cNvPr id="766" name="Sub-heading"/>
          <p:cNvSpPr txBox="1"/>
          <p:nvPr/>
        </p:nvSpPr>
        <p:spPr>
          <a:xfrm>
            <a:off x="545521" y="1223286"/>
            <a:ext cx="8731386" cy="369291"/>
          </a:xfrm>
          <a:prstGeom prst="rect">
            <a:avLst/>
          </a:prstGeom>
          <a:solidFill>
            <a:schemeClr val="tx2"/>
          </a:solidFill>
          <a:ln>
            <a:noFill/>
          </a:ln>
          <a:effectLst/>
        </p:spPr>
        <p:style>
          <a:lnRef idx="0">
            <a:scrgbClr r="0" g="0" b="0"/>
          </a:lnRef>
          <a:fillRef idx="0">
            <a:scrgbClr r="0" g="0" b="0"/>
          </a:fillRef>
          <a:effectRef idx="0">
            <a:scrgbClr r="0" g="0" b="0"/>
          </a:effectRef>
          <a:fontRef idx="minor">
            <a:schemeClr val="accent3"/>
          </a:fontRef>
        </p:style>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en-GB" sz="1800" b="1" i="0" u="none" strike="noStrike" cap="none" dirty="0">
                <a:solidFill>
                  <a:schemeClr val="bg2"/>
                </a:solidFill>
                <a:latin typeface="Calibri"/>
                <a:ea typeface="Calibri"/>
                <a:cs typeface="Calibri"/>
                <a:sym typeface="Calibri"/>
              </a:rPr>
              <a:t>HỖ TRỢ X</a:t>
            </a:r>
            <a:r>
              <a:rPr lang="en-GB" sz="1800" b="1" dirty="0">
                <a:solidFill>
                  <a:schemeClr val="bg2"/>
                </a:solidFill>
                <a:latin typeface="Calibri"/>
                <a:ea typeface="Calibri"/>
                <a:cs typeface="Calibri"/>
                <a:sym typeface="Calibri"/>
              </a:rPr>
              <a:t>Ã HỘI CHO NGƯỜI CÓ GIẤY </a:t>
            </a:r>
            <a:r>
              <a:rPr lang="en-GB" sz="1800" b="1" i="0" u="none" strike="noStrike" cap="none" dirty="0">
                <a:solidFill>
                  <a:schemeClr val="bg2"/>
                </a:solidFill>
                <a:latin typeface="Calibri"/>
                <a:ea typeface="Calibri"/>
                <a:cs typeface="Calibri"/>
                <a:sym typeface="Calibri"/>
              </a:rPr>
              <a:t>XÁC NHẬN KHUYẾT TẬT</a:t>
            </a:r>
            <a:endParaRPr sz="1400" b="0" i="0" u="none" strike="noStrike" cap="none" dirty="0">
              <a:solidFill>
                <a:schemeClr val="bg2"/>
              </a:solidFill>
              <a:latin typeface="Arial"/>
              <a:ea typeface="Arial"/>
              <a:cs typeface="Arial"/>
              <a:sym typeface="Arial"/>
            </a:endParaRPr>
          </a:p>
        </p:txBody>
      </p:sp>
      <p:sp>
        <p:nvSpPr>
          <p:cNvPr id="26" name="Rectangle 25">
            <a:extLst>
              <a:ext uri="{FF2B5EF4-FFF2-40B4-BE49-F238E27FC236}">
                <a16:creationId xmlns:a16="http://schemas.microsoft.com/office/drawing/2014/main" id="{48D9BDDE-3921-2834-3166-726BFBE1C69F}"/>
              </a:ext>
            </a:extLst>
          </p:cNvPr>
          <p:cNvSpPr/>
          <p:nvPr/>
        </p:nvSpPr>
        <p:spPr>
          <a:xfrm>
            <a:off x="545521" y="1844483"/>
            <a:ext cx="4079572" cy="4589368"/>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spcBef>
                <a:spcPts val="1200"/>
              </a:spcBef>
              <a:spcAft>
                <a:spcPts val="1200"/>
              </a:spcAft>
            </a:pPr>
            <a:r>
              <a:rPr lang="en-GB" sz="1600" b="1" dirty="0" err="1">
                <a:solidFill>
                  <a:schemeClr val="tx1"/>
                </a:solidFill>
              </a:rPr>
              <a:t>Hiện</a:t>
            </a:r>
            <a:r>
              <a:rPr lang="en-GB" sz="1600" b="1" dirty="0">
                <a:solidFill>
                  <a:schemeClr val="tx1"/>
                </a:solidFill>
              </a:rPr>
              <a:t> </a:t>
            </a:r>
            <a:r>
              <a:rPr lang="en-GB" sz="1600" b="1" dirty="0" err="1">
                <a:solidFill>
                  <a:schemeClr val="tx1"/>
                </a:solidFill>
              </a:rPr>
              <a:t>trạng</a:t>
            </a:r>
            <a:r>
              <a:rPr lang="en-GB" sz="1600" b="1" dirty="0">
                <a:solidFill>
                  <a:schemeClr val="tx1"/>
                </a:solidFill>
              </a:rPr>
              <a:t> </a:t>
            </a:r>
            <a:r>
              <a:rPr lang="en-GB" sz="1600" b="1" dirty="0" err="1">
                <a:solidFill>
                  <a:schemeClr val="tx1"/>
                </a:solidFill>
              </a:rPr>
              <a:t>bất</a:t>
            </a:r>
            <a:r>
              <a:rPr lang="en-GB" sz="1600" b="1" dirty="0">
                <a:solidFill>
                  <a:schemeClr val="tx1"/>
                </a:solidFill>
              </a:rPr>
              <a:t> </a:t>
            </a:r>
            <a:r>
              <a:rPr lang="en-GB" sz="1600" b="1" dirty="0" err="1">
                <a:solidFill>
                  <a:schemeClr val="tx1"/>
                </a:solidFill>
              </a:rPr>
              <a:t>cập</a:t>
            </a:r>
            <a:r>
              <a:rPr lang="en-GB" sz="1600" b="1" dirty="0">
                <a:solidFill>
                  <a:schemeClr val="tx1"/>
                </a:solidFill>
              </a:rPr>
              <a:t> </a:t>
            </a:r>
            <a:r>
              <a:rPr lang="en-GB" sz="1600" b="1" dirty="0" err="1">
                <a:solidFill>
                  <a:schemeClr val="tx1"/>
                </a:solidFill>
              </a:rPr>
              <a:t>trong</a:t>
            </a:r>
            <a:r>
              <a:rPr lang="en-GB" sz="1600" b="1" dirty="0">
                <a:solidFill>
                  <a:schemeClr val="tx1"/>
                </a:solidFill>
              </a:rPr>
              <a:t> </a:t>
            </a:r>
            <a:r>
              <a:rPr lang="en-GB" sz="1600" b="1" dirty="0" err="1">
                <a:solidFill>
                  <a:schemeClr val="tx1"/>
                </a:solidFill>
              </a:rPr>
              <a:t>nhận</a:t>
            </a:r>
            <a:r>
              <a:rPr lang="en-GB" sz="1600" b="1" dirty="0">
                <a:solidFill>
                  <a:schemeClr val="tx1"/>
                </a:solidFill>
              </a:rPr>
              <a:t> </a:t>
            </a:r>
            <a:r>
              <a:rPr lang="en-GB" sz="1600" b="1" dirty="0" err="1">
                <a:solidFill>
                  <a:schemeClr val="tx1"/>
                </a:solidFill>
              </a:rPr>
              <a:t>thức</a:t>
            </a:r>
            <a:r>
              <a:rPr lang="en-GB" sz="1600" b="1" dirty="0">
                <a:solidFill>
                  <a:schemeClr val="tx1"/>
                </a:solidFill>
              </a:rPr>
              <a:t> </a:t>
            </a:r>
            <a:r>
              <a:rPr lang="en-GB" sz="1600" b="1" dirty="0" err="1">
                <a:solidFill>
                  <a:schemeClr val="tx1"/>
                </a:solidFill>
              </a:rPr>
              <a:t>về</a:t>
            </a:r>
            <a:r>
              <a:rPr lang="en-GB" sz="1600" b="1" dirty="0">
                <a:solidFill>
                  <a:schemeClr val="tx1"/>
                </a:solidFill>
              </a:rPr>
              <a:t> </a:t>
            </a:r>
            <a:r>
              <a:rPr lang="en-GB" sz="1600" b="1" dirty="0" err="1">
                <a:solidFill>
                  <a:schemeClr val="tx1"/>
                </a:solidFill>
              </a:rPr>
              <a:t>tầm</a:t>
            </a:r>
            <a:r>
              <a:rPr lang="en-GB" sz="1600" b="1" dirty="0">
                <a:solidFill>
                  <a:schemeClr val="tx1"/>
                </a:solidFill>
              </a:rPr>
              <a:t> </a:t>
            </a:r>
            <a:r>
              <a:rPr lang="en-GB" sz="1600" b="1" dirty="0" err="1">
                <a:solidFill>
                  <a:schemeClr val="tx1"/>
                </a:solidFill>
              </a:rPr>
              <a:t>quan</a:t>
            </a:r>
            <a:r>
              <a:rPr lang="en-GB" sz="1600" b="1" dirty="0">
                <a:solidFill>
                  <a:schemeClr val="tx1"/>
                </a:solidFill>
              </a:rPr>
              <a:t> </a:t>
            </a:r>
            <a:r>
              <a:rPr lang="en-GB" sz="1600" b="1" dirty="0" err="1">
                <a:solidFill>
                  <a:schemeClr val="tx1"/>
                </a:solidFill>
              </a:rPr>
              <a:t>trọng</a:t>
            </a:r>
            <a:r>
              <a:rPr lang="en-GB" sz="1600" b="1" dirty="0">
                <a:solidFill>
                  <a:schemeClr val="tx1"/>
                </a:solidFill>
              </a:rPr>
              <a:t> </a:t>
            </a:r>
            <a:r>
              <a:rPr lang="en-GB" sz="1600" b="1" dirty="0" err="1">
                <a:solidFill>
                  <a:schemeClr val="tx1"/>
                </a:solidFill>
              </a:rPr>
              <a:t>của</a:t>
            </a:r>
            <a:r>
              <a:rPr lang="en-GB" sz="1600" b="1" dirty="0">
                <a:solidFill>
                  <a:schemeClr val="tx1"/>
                </a:solidFill>
              </a:rPr>
              <a:t> </a:t>
            </a:r>
            <a:r>
              <a:rPr lang="en-GB" sz="1600" b="1" dirty="0" err="1">
                <a:solidFill>
                  <a:schemeClr val="tx1"/>
                </a:solidFill>
              </a:rPr>
              <a:t>việc</a:t>
            </a:r>
            <a:r>
              <a:rPr lang="en-GB" sz="1600" b="1" dirty="0">
                <a:solidFill>
                  <a:schemeClr val="tx1"/>
                </a:solidFill>
              </a:rPr>
              <a:t> XNKT </a:t>
            </a:r>
          </a:p>
          <a:p>
            <a:pPr marL="285750" indent="-285750">
              <a:spcAft>
                <a:spcPts val="600"/>
              </a:spcAft>
              <a:buFont typeface="Arial" panose="020B0604020202020204" pitchFamily="34" charset="0"/>
              <a:buChar char="•"/>
            </a:pPr>
            <a:r>
              <a:rPr lang="en-GB" sz="1600" dirty="0" err="1">
                <a:solidFill>
                  <a:schemeClr val="tx1"/>
                </a:solidFill>
              </a:rPr>
              <a:t>Đặc</a:t>
            </a:r>
            <a:r>
              <a:rPr lang="en-GB" sz="1600" dirty="0">
                <a:solidFill>
                  <a:schemeClr val="tx1"/>
                </a:solidFill>
              </a:rPr>
              <a:t> </a:t>
            </a:r>
            <a:r>
              <a:rPr lang="en-GB" sz="1600" dirty="0" err="1">
                <a:solidFill>
                  <a:schemeClr val="tx1"/>
                </a:solidFill>
              </a:rPr>
              <a:t>biệt</a:t>
            </a:r>
            <a:r>
              <a:rPr lang="en-GB" sz="1600" dirty="0">
                <a:solidFill>
                  <a:schemeClr val="tx1"/>
                </a:solidFill>
              </a:rPr>
              <a:t> </a:t>
            </a:r>
            <a:r>
              <a:rPr lang="en-GB" sz="1600" dirty="0" err="1">
                <a:solidFill>
                  <a:schemeClr val="tx1"/>
                </a:solidFill>
              </a:rPr>
              <a:t>đối</a:t>
            </a:r>
            <a:r>
              <a:rPr lang="en-GB" sz="1600" dirty="0">
                <a:solidFill>
                  <a:schemeClr val="tx1"/>
                </a:solidFill>
              </a:rPr>
              <a:t> </a:t>
            </a:r>
            <a:r>
              <a:rPr lang="en-GB" sz="1600" dirty="0" err="1">
                <a:solidFill>
                  <a:schemeClr val="tx1"/>
                </a:solidFill>
              </a:rPr>
              <a:t>với</a:t>
            </a:r>
            <a:r>
              <a:rPr lang="en-GB" sz="1600" dirty="0">
                <a:solidFill>
                  <a:schemeClr val="tx1"/>
                </a:solidFill>
              </a:rPr>
              <a:t> KT </a:t>
            </a:r>
            <a:r>
              <a:rPr lang="en-GB" sz="1600" dirty="0" err="1">
                <a:solidFill>
                  <a:schemeClr val="tx1"/>
                </a:solidFill>
              </a:rPr>
              <a:t>Nhẹ</a:t>
            </a:r>
            <a:r>
              <a:rPr lang="en-GB" sz="1600" dirty="0">
                <a:solidFill>
                  <a:schemeClr val="tx1"/>
                </a:solidFill>
              </a:rPr>
              <a:t>, </a:t>
            </a:r>
            <a:r>
              <a:rPr lang="en-GB" sz="1600" dirty="0" err="1">
                <a:solidFill>
                  <a:schemeClr val="tx1"/>
                </a:solidFill>
              </a:rPr>
              <a:t>ví</a:t>
            </a:r>
            <a:r>
              <a:rPr lang="en-GB" sz="1600" dirty="0">
                <a:solidFill>
                  <a:schemeClr val="tx1"/>
                </a:solidFill>
              </a:rPr>
              <a:t> </a:t>
            </a:r>
            <a:r>
              <a:rPr lang="en-GB" sz="1600" dirty="0" err="1">
                <a:solidFill>
                  <a:schemeClr val="tx1"/>
                </a:solidFill>
              </a:rPr>
              <a:t>dụ</a:t>
            </a:r>
            <a:r>
              <a:rPr lang="en-GB" sz="1600" dirty="0">
                <a:solidFill>
                  <a:schemeClr val="tx1"/>
                </a:solidFill>
              </a:rPr>
              <a:t>: </a:t>
            </a:r>
          </a:p>
          <a:p>
            <a:pPr marL="555625" indent="-285750">
              <a:spcAft>
                <a:spcPts val="600"/>
              </a:spcAft>
              <a:buFont typeface="Courier New" panose="02070309020205020404" pitchFamily="49" charset="0"/>
              <a:buChar char="o"/>
            </a:pPr>
            <a:r>
              <a:rPr lang="en-GB" sz="1600" dirty="0" err="1">
                <a:solidFill>
                  <a:schemeClr val="tx1"/>
                </a:solidFill>
              </a:rPr>
              <a:t>Khuyết</a:t>
            </a:r>
            <a:r>
              <a:rPr lang="en-GB" sz="1600" dirty="0">
                <a:solidFill>
                  <a:schemeClr val="tx1"/>
                </a:solidFill>
              </a:rPr>
              <a:t> </a:t>
            </a:r>
            <a:r>
              <a:rPr lang="en-GB" sz="1600" dirty="0" err="1">
                <a:solidFill>
                  <a:schemeClr val="tx1"/>
                </a:solidFill>
              </a:rPr>
              <a:t>tật</a:t>
            </a:r>
            <a:r>
              <a:rPr lang="en-GB" sz="1600" dirty="0">
                <a:solidFill>
                  <a:schemeClr val="tx1"/>
                </a:solidFill>
              </a:rPr>
              <a:t> </a:t>
            </a:r>
            <a:r>
              <a:rPr lang="en-GB" sz="1600" dirty="0" err="1">
                <a:solidFill>
                  <a:schemeClr val="tx1"/>
                </a:solidFill>
              </a:rPr>
              <a:t>nhẹ</a:t>
            </a:r>
            <a:r>
              <a:rPr lang="en-GB" sz="1600" dirty="0">
                <a:solidFill>
                  <a:schemeClr val="tx1"/>
                </a:solidFill>
              </a:rPr>
              <a:t> </a:t>
            </a:r>
            <a:r>
              <a:rPr lang="en-GB" sz="1600" dirty="0" err="1">
                <a:solidFill>
                  <a:schemeClr val="tx1"/>
                </a:solidFill>
              </a:rPr>
              <a:t>không</a:t>
            </a:r>
            <a:r>
              <a:rPr lang="en-GB" sz="1600" dirty="0">
                <a:solidFill>
                  <a:schemeClr val="tx1"/>
                </a:solidFill>
              </a:rPr>
              <a:t> </a:t>
            </a:r>
            <a:r>
              <a:rPr lang="en-GB" sz="1600" dirty="0" err="1">
                <a:solidFill>
                  <a:schemeClr val="tx1"/>
                </a:solidFill>
              </a:rPr>
              <a:t>có</a:t>
            </a:r>
            <a:r>
              <a:rPr lang="en-GB" sz="1600" dirty="0">
                <a:solidFill>
                  <a:schemeClr val="tx1"/>
                </a:solidFill>
              </a:rPr>
              <a:t> BHYT </a:t>
            </a:r>
            <a:r>
              <a:rPr lang="en-GB" sz="1600" dirty="0" err="1">
                <a:solidFill>
                  <a:schemeClr val="tx1"/>
                </a:solidFill>
              </a:rPr>
              <a:t>miễn</a:t>
            </a:r>
            <a:r>
              <a:rPr lang="en-GB" sz="1600" dirty="0">
                <a:solidFill>
                  <a:schemeClr val="tx1"/>
                </a:solidFill>
              </a:rPr>
              <a:t> </a:t>
            </a:r>
            <a:r>
              <a:rPr lang="en-GB" sz="1600" dirty="0" err="1">
                <a:solidFill>
                  <a:schemeClr val="tx1"/>
                </a:solidFill>
              </a:rPr>
              <a:t>phí</a:t>
            </a:r>
            <a:r>
              <a:rPr lang="en-GB" sz="1600" dirty="0">
                <a:solidFill>
                  <a:schemeClr val="tx1"/>
                </a:solidFill>
              </a:rPr>
              <a:t>, </a:t>
            </a:r>
            <a:r>
              <a:rPr lang="en-GB" sz="1600" dirty="0" err="1">
                <a:solidFill>
                  <a:schemeClr val="tx1"/>
                </a:solidFill>
              </a:rPr>
              <a:t>không</a:t>
            </a:r>
            <a:r>
              <a:rPr lang="en-GB" sz="1600" dirty="0">
                <a:solidFill>
                  <a:schemeClr val="tx1"/>
                </a:solidFill>
              </a:rPr>
              <a:t> </a:t>
            </a:r>
            <a:r>
              <a:rPr lang="en-GB" sz="1600" dirty="0" err="1">
                <a:solidFill>
                  <a:schemeClr val="tx1"/>
                </a:solidFill>
              </a:rPr>
              <a:t>có</a:t>
            </a:r>
            <a:r>
              <a:rPr lang="en-GB" sz="1600" dirty="0">
                <a:solidFill>
                  <a:schemeClr val="tx1"/>
                </a:solidFill>
              </a:rPr>
              <a:t> </a:t>
            </a:r>
            <a:r>
              <a:rPr lang="en-GB" sz="1600" dirty="0" err="1">
                <a:solidFill>
                  <a:schemeClr val="tx1"/>
                </a:solidFill>
              </a:rPr>
              <a:t>trợ</a:t>
            </a:r>
            <a:r>
              <a:rPr lang="en-GB" sz="1600" dirty="0">
                <a:solidFill>
                  <a:schemeClr val="tx1"/>
                </a:solidFill>
              </a:rPr>
              <a:t> </a:t>
            </a:r>
            <a:r>
              <a:rPr lang="en-GB" sz="1600" dirty="0" err="1">
                <a:solidFill>
                  <a:schemeClr val="tx1"/>
                </a:solidFill>
              </a:rPr>
              <a:t>cấp</a:t>
            </a:r>
            <a:r>
              <a:rPr lang="en-GB" sz="1600" dirty="0">
                <a:solidFill>
                  <a:schemeClr val="tx1"/>
                </a:solidFill>
              </a:rPr>
              <a:t> </a:t>
            </a:r>
            <a:r>
              <a:rPr lang="en-GB" sz="1600" dirty="0" err="1">
                <a:solidFill>
                  <a:schemeClr val="tx1"/>
                </a:solidFill>
              </a:rPr>
              <a:t>nên</a:t>
            </a:r>
            <a:r>
              <a:rPr lang="en-GB" sz="1600" dirty="0">
                <a:solidFill>
                  <a:schemeClr val="tx1"/>
                </a:solidFill>
              </a:rPr>
              <a:t> </a:t>
            </a:r>
            <a:r>
              <a:rPr lang="en-GB" sz="1600" dirty="0" err="1">
                <a:solidFill>
                  <a:schemeClr val="tx1"/>
                </a:solidFill>
              </a:rPr>
              <a:t>không</a:t>
            </a:r>
            <a:r>
              <a:rPr lang="en-GB" sz="1600" dirty="0">
                <a:solidFill>
                  <a:schemeClr val="tx1"/>
                </a:solidFill>
              </a:rPr>
              <a:t> </a:t>
            </a:r>
            <a:r>
              <a:rPr lang="en-GB" sz="1600" dirty="0" err="1">
                <a:solidFill>
                  <a:schemeClr val="tx1"/>
                </a:solidFill>
              </a:rPr>
              <a:t>cần</a:t>
            </a:r>
            <a:r>
              <a:rPr lang="en-GB" sz="1600" dirty="0">
                <a:solidFill>
                  <a:schemeClr val="tx1"/>
                </a:solidFill>
              </a:rPr>
              <a:t> </a:t>
            </a:r>
            <a:r>
              <a:rPr lang="en-GB" sz="1600" dirty="0" err="1">
                <a:solidFill>
                  <a:schemeClr val="tx1"/>
                </a:solidFill>
              </a:rPr>
              <a:t>làm</a:t>
            </a:r>
            <a:r>
              <a:rPr lang="en-GB" sz="1600" dirty="0">
                <a:solidFill>
                  <a:schemeClr val="tx1"/>
                </a:solidFill>
              </a:rPr>
              <a:t> </a:t>
            </a:r>
            <a:r>
              <a:rPr lang="en-GB" sz="1600" dirty="0" err="1">
                <a:solidFill>
                  <a:schemeClr val="tx1"/>
                </a:solidFill>
              </a:rPr>
              <a:t>giấy</a:t>
            </a:r>
            <a:r>
              <a:rPr lang="en-GB" sz="1600" dirty="0">
                <a:solidFill>
                  <a:schemeClr val="tx1"/>
                </a:solidFill>
              </a:rPr>
              <a:t> XNKT.</a:t>
            </a:r>
          </a:p>
          <a:p>
            <a:pPr marL="285750" indent="-285750">
              <a:spcAft>
                <a:spcPts val="600"/>
              </a:spcAft>
              <a:buFont typeface="Arial" panose="020B0604020202020204" pitchFamily="34" charset="0"/>
              <a:buChar char="•"/>
            </a:pPr>
            <a:r>
              <a:rPr lang="en-GB" sz="1600" dirty="0">
                <a:solidFill>
                  <a:schemeClr val="tx1"/>
                </a:solidFill>
              </a:rPr>
              <a:t>Liên </a:t>
            </a:r>
            <a:r>
              <a:rPr lang="en-GB" sz="1600" dirty="0" err="1">
                <a:solidFill>
                  <a:schemeClr val="tx1"/>
                </a:solidFill>
              </a:rPr>
              <a:t>quan</a:t>
            </a:r>
            <a:r>
              <a:rPr lang="en-GB" sz="1600" dirty="0">
                <a:solidFill>
                  <a:schemeClr val="tx1"/>
                </a:solidFill>
              </a:rPr>
              <a:t> </a:t>
            </a:r>
            <a:r>
              <a:rPr lang="en-GB" sz="1600" dirty="0" err="1">
                <a:solidFill>
                  <a:schemeClr val="tx1"/>
                </a:solidFill>
              </a:rPr>
              <a:t>đến</a:t>
            </a:r>
            <a:r>
              <a:rPr lang="en-GB" sz="1600" dirty="0">
                <a:solidFill>
                  <a:schemeClr val="tx1"/>
                </a:solidFill>
              </a:rPr>
              <a:t> </a:t>
            </a:r>
            <a:r>
              <a:rPr lang="en-GB" sz="1600" dirty="0" err="1">
                <a:solidFill>
                  <a:schemeClr val="tx1"/>
                </a:solidFill>
              </a:rPr>
              <a:t>sự</a:t>
            </a:r>
            <a:r>
              <a:rPr lang="en-GB" sz="1600" dirty="0">
                <a:solidFill>
                  <a:schemeClr val="tx1"/>
                </a:solidFill>
              </a:rPr>
              <a:t> lo </a:t>
            </a:r>
            <a:r>
              <a:rPr lang="en-GB" sz="1600" dirty="0" err="1">
                <a:solidFill>
                  <a:schemeClr val="tx1"/>
                </a:solidFill>
              </a:rPr>
              <a:t>lắng</a:t>
            </a:r>
            <a:r>
              <a:rPr lang="en-GB" sz="1600" dirty="0">
                <a:solidFill>
                  <a:schemeClr val="tx1"/>
                </a:solidFill>
              </a:rPr>
              <a:t> </a:t>
            </a:r>
            <a:r>
              <a:rPr lang="en-GB" sz="1600" dirty="0" err="1">
                <a:solidFill>
                  <a:schemeClr val="tx1"/>
                </a:solidFill>
              </a:rPr>
              <a:t>về</a:t>
            </a:r>
            <a:r>
              <a:rPr lang="en-GB" sz="1600" b="1" dirty="0">
                <a:solidFill>
                  <a:schemeClr val="tx1"/>
                </a:solidFill>
              </a:rPr>
              <a:t> </a:t>
            </a:r>
            <a:r>
              <a:rPr lang="en-GB" sz="1600" b="1" dirty="0" err="1">
                <a:solidFill>
                  <a:schemeClr val="tx1"/>
                </a:solidFill>
              </a:rPr>
              <a:t>kỳ</a:t>
            </a:r>
            <a:r>
              <a:rPr lang="en-GB" sz="1600" b="1" dirty="0">
                <a:solidFill>
                  <a:schemeClr val="tx1"/>
                </a:solidFill>
              </a:rPr>
              <a:t> </a:t>
            </a:r>
            <a:r>
              <a:rPr lang="en-GB" sz="1600" b="1" dirty="0" err="1">
                <a:solidFill>
                  <a:schemeClr val="tx1"/>
                </a:solidFill>
              </a:rPr>
              <a:t>thị</a:t>
            </a:r>
            <a:r>
              <a:rPr lang="en-GB" sz="1600" b="1" dirty="0">
                <a:solidFill>
                  <a:schemeClr val="tx1"/>
                </a:solidFill>
              </a:rPr>
              <a:t> </a:t>
            </a:r>
            <a:r>
              <a:rPr lang="vi-VN" sz="1600" b="1" dirty="0">
                <a:solidFill>
                  <a:schemeClr val="tx1"/>
                </a:solidFill>
              </a:rPr>
              <a:t>xã hội</a:t>
            </a:r>
            <a:r>
              <a:rPr lang="en-GB" sz="1600" b="1" dirty="0">
                <a:solidFill>
                  <a:schemeClr val="tx1"/>
                </a:solidFill>
              </a:rPr>
              <a:t> </a:t>
            </a:r>
            <a:r>
              <a:rPr lang="en-GB" sz="1600" b="1" dirty="0" err="1">
                <a:solidFill>
                  <a:schemeClr val="tx1"/>
                </a:solidFill>
              </a:rPr>
              <a:t>về</a:t>
            </a:r>
            <a:r>
              <a:rPr lang="en-GB" sz="1600" b="1" dirty="0">
                <a:solidFill>
                  <a:schemeClr val="tx1"/>
                </a:solidFill>
              </a:rPr>
              <a:t> NKT</a:t>
            </a:r>
            <a:r>
              <a:rPr lang="en-GB" sz="1600" dirty="0">
                <a:solidFill>
                  <a:schemeClr val="tx1"/>
                </a:solidFill>
              </a:rPr>
              <a:t>:</a:t>
            </a:r>
          </a:p>
          <a:p>
            <a:pPr marL="555625" lvl="1" indent="-285750">
              <a:spcAft>
                <a:spcPts val="600"/>
              </a:spcAft>
              <a:buFont typeface="Courier New" panose="02070309020205020404" pitchFamily="49" charset="0"/>
              <a:buChar char="o"/>
            </a:pPr>
            <a:r>
              <a:rPr lang="en-GB" sz="1600" dirty="0" err="1">
                <a:solidFill>
                  <a:schemeClr val="tx1"/>
                </a:solidFill>
              </a:rPr>
              <a:t>Làm</a:t>
            </a:r>
            <a:r>
              <a:rPr lang="en-GB" sz="1600" dirty="0">
                <a:solidFill>
                  <a:schemeClr val="tx1"/>
                </a:solidFill>
              </a:rPr>
              <a:t> </a:t>
            </a:r>
            <a:r>
              <a:rPr lang="en-GB" sz="1600" dirty="0" err="1">
                <a:solidFill>
                  <a:schemeClr val="tx1"/>
                </a:solidFill>
              </a:rPr>
              <a:t>giấy</a:t>
            </a:r>
            <a:r>
              <a:rPr lang="en-GB" sz="1600" dirty="0">
                <a:solidFill>
                  <a:schemeClr val="tx1"/>
                </a:solidFill>
              </a:rPr>
              <a:t> XNKT </a:t>
            </a:r>
            <a:r>
              <a:rPr lang="en-GB" sz="1600" dirty="0" err="1">
                <a:solidFill>
                  <a:schemeClr val="tx1"/>
                </a:solidFill>
              </a:rPr>
              <a:t>ảnh</a:t>
            </a:r>
            <a:r>
              <a:rPr lang="en-GB" sz="1600" dirty="0">
                <a:solidFill>
                  <a:schemeClr val="tx1"/>
                </a:solidFill>
              </a:rPr>
              <a:t> </a:t>
            </a:r>
            <a:r>
              <a:rPr lang="en-GB" sz="1600" dirty="0" err="1">
                <a:solidFill>
                  <a:schemeClr val="tx1"/>
                </a:solidFill>
              </a:rPr>
              <a:t>hưởng</a:t>
            </a:r>
            <a:r>
              <a:rPr lang="en-GB" sz="1600" dirty="0">
                <a:solidFill>
                  <a:schemeClr val="tx1"/>
                </a:solidFill>
              </a:rPr>
              <a:t> </a:t>
            </a:r>
            <a:r>
              <a:rPr lang="en-GB" sz="1600" dirty="0" err="1">
                <a:solidFill>
                  <a:schemeClr val="tx1"/>
                </a:solidFill>
              </a:rPr>
              <a:t>khả</a:t>
            </a:r>
            <a:r>
              <a:rPr lang="en-GB" sz="1600" dirty="0">
                <a:solidFill>
                  <a:schemeClr val="tx1"/>
                </a:solidFill>
              </a:rPr>
              <a:t> </a:t>
            </a:r>
            <a:r>
              <a:rPr lang="en-GB" sz="1600" dirty="0" err="1">
                <a:solidFill>
                  <a:schemeClr val="tx1"/>
                </a:solidFill>
              </a:rPr>
              <a:t>năng</a:t>
            </a:r>
            <a:r>
              <a:rPr lang="en-GB" sz="1600" dirty="0">
                <a:solidFill>
                  <a:schemeClr val="tx1"/>
                </a:solidFill>
              </a:rPr>
              <a:t> </a:t>
            </a:r>
            <a:r>
              <a:rPr lang="en-GB" sz="1600" dirty="0" err="1">
                <a:solidFill>
                  <a:schemeClr val="tx1"/>
                </a:solidFill>
              </a:rPr>
              <a:t>được</a:t>
            </a:r>
            <a:r>
              <a:rPr lang="en-GB" sz="1600" dirty="0">
                <a:solidFill>
                  <a:schemeClr val="tx1"/>
                </a:solidFill>
              </a:rPr>
              <a:t> </a:t>
            </a:r>
            <a:r>
              <a:rPr lang="en-GB" sz="1600" dirty="0" err="1">
                <a:solidFill>
                  <a:schemeClr val="tx1"/>
                </a:solidFill>
              </a:rPr>
              <a:t>đi</a:t>
            </a:r>
            <a:r>
              <a:rPr lang="en-GB" sz="1600" dirty="0">
                <a:solidFill>
                  <a:schemeClr val="tx1"/>
                </a:solidFill>
              </a:rPr>
              <a:t> </a:t>
            </a:r>
            <a:r>
              <a:rPr lang="en-GB" sz="1600" dirty="0" err="1">
                <a:solidFill>
                  <a:schemeClr val="tx1"/>
                </a:solidFill>
              </a:rPr>
              <a:t>học</a:t>
            </a:r>
            <a:r>
              <a:rPr lang="en-GB" sz="1600" dirty="0">
                <a:solidFill>
                  <a:schemeClr val="tx1"/>
                </a:solidFill>
              </a:rPr>
              <a:t> </a:t>
            </a:r>
            <a:r>
              <a:rPr lang="en-GB" sz="1600" dirty="0" err="1">
                <a:solidFill>
                  <a:schemeClr val="tx1"/>
                </a:solidFill>
              </a:rPr>
              <a:t>các</a:t>
            </a:r>
            <a:r>
              <a:rPr lang="en-GB" sz="1600" dirty="0">
                <a:solidFill>
                  <a:schemeClr val="tx1"/>
                </a:solidFill>
              </a:rPr>
              <a:t> </a:t>
            </a:r>
            <a:r>
              <a:rPr lang="en-GB" sz="1600" dirty="0" err="1">
                <a:solidFill>
                  <a:schemeClr val="tx1"/>
                </a:solidFill>
              </a:rPr>
              <a:t>bậc</a:t>
            </a:r>
            <a:r>
              <a:rPr lang="en-GB" sz="1600" dirty="0">
                <a:solidFill>
                  <a:schemeClr val="tx1"/>
                </a:solidFill>
              </a:rPr>
              <a:t> </a:t>
            </a:r>
            <a:r>
              <a:rPr lang="en-GB" sz="1600" dirty="0" err="1">
                <a:solidFill>
                  <a:schemeClr val="tx1"/>
                </a:solidFill>
              </a:rPr>
              <a:t>sau</a:t>
            </a:r>
            <a:r>
              <a:rPr lang="en-GB" sz="1600" dirty="0">
                <a:solidFill>
                  <a:schemeClr val="tx1"/>
                </a:solidFill>
              </a:rPr>
              <a:t> </a:t>
            </a:r>
            <a:r>
              <a:rPr lang="en-GB" sz="1600" dirty="0" err="1">
                <a:solidFill>
                  <a:schemeClr val="tx1"/>
                </a:solidFill>
              </a:rPr>
              <a:t>phổ</a:t>
            </a:r>
            <a:r>
              <a:rPr lang="en-GB" sz="1600" dirty="0">
                <a:solidFill>
                  <a:schemeClr val="tx1"/>
                </a:solidFill>
              </a:rPr>
              <a:t> </a:t>
            </a:r>
            <a:r>
              <a:rPr lang="en-GB" sz="1600" dirty="0" err="1">
                <a:solidFill>
                  <a:schemeClr val="tx1"/>
                </a:solidFill>
              </a:rPr>
              <a:t>thông</a:t>
            </a:r>
            <a:r>
              <a:rPr lang="en-GB" sz="1600" dirty="0">
                <a:solidFill>
                  <a:schemeClr val="tx1"/>
                </a:solidFill>
              </a:rPr>
              <a:t> </a:t>
            </a:r>
            <a:r>
              <a:rPr lang="en-GB" sz="1600" dirty="0" err="1">
                <a:solidFill>
                  <a:schemeClr val="tx1"/>
                </a:solidFill>
              </a:rPr>
              <a:t>và</a:t>
            </a:r>
            <a:r>
              <a:rPr lang="en-GB" sz="1600" dirty="0">
                <a:solidFill>
                  <a:schemeClr val="tx1"/>
                </a:solidFill>
              </a:rPr>
              <a:t> </a:t>
            </a:r>
            <a:r>
              <a:rPr lang="en-GB" sz="1600" dirty="0" err="1">
                <a:solidFill>
                  <a:schemeClr val="tx1"/>
                </a:solidFill>
              </a:rPr>
              <a:t>tìm</a:t>
            </a:r>
            <a:r>
              <a:rPr lang="en-GB" sz="1600" dirty="0">
                <a:solidFill>
                  <a:schemeClr val="tx1"/>
                </a:solidFill>
              </a:rPr>
              <a:t> </a:t>
            </a:r>
            <a:r>
              <a:rPr lang="en-GB" sz="1600" dirty="0" err="1">
                <a:solidFill>
                  <a:schemeClr val="tx1"/>
                </a:solidFill>
              </a:rPr>
              <a:t>việc</a:t>
            </a:r>
            <a:r>
              <a:rPr lang="en-GB" sz="1600" dirty="0">
                <a:solidFill>
                  <a:schemeClr val="tx1"/>
                </a:solidFill>
              </a:rPr>
              <a:t> </a:t>
            </a:r>
            <a:r>
              <a:rPr lang="en-GB" sz="1600" dirty="0" err="1">
                <a:solidFill>
                  <a:schemeClr val="tx1"/>
                </a:solidFill>
              </a:rPr>
              <a:t>làm</a:t>
            </a:r>
            <a:r>
              <a:rPr lang="en-GB" sz="1600" dirty="0">
                <a:solidFill>
                  <a:schemeClr val="tx1"/>
                </a:solidFill>
              </a:rPr>
              <a:t>.</a:t>
            </a:r>
          </a:p>
          <a:p>
            <a:pPr marL="555625" lvl="1" indent="-285750">
              <a:spcAft>
                <a:spcPts val="600"/>
              </a:spcAft>
              <a:buFont typeface="Courier New" panose="02070309020205020404" pitchFamily="49" charset="0"/>
              <a:buChar char="o"/>
            </a:pPr>
            <a:r>
              <a:rPr lang="en-GB" sz="1600" dirty="0" err="1">
                <a:solidFill>
                  <a:schemeClr val="tx1"/>
                </a:solidFill>
              </a:rPr>
              <a:t>Sợ</a:t>
            </a:r>
            <a:r>
              <a:rPr lang="en-GB" sz="1600" dirty="0">
                <a:solidFill>
                  <a:schemeClr val="tx1"/>
                </a:solidFill>
              </a:rPr>
              <a:t> </a:t>
            </a:r>
            <a:r>
              <a:rPr lang="en-GB" sz="1600" dirty="0" err="1">
                <a:solidFill>
                  <a:schemeClr val="tx1"/>
                </a:solidFill>
              </a:rPr>
              <a:t>người</a:t>
            </a:r>
            <a:r>
              <a:rPr lang="en-GB" sz="1600" dirty="0">
                <a:solidFill>
                  <a:schemeClr val="tx1"/>
                </a:solidFill>
              </a:rPr>
              <a:t> </a:t>
            </a:r>
            <a:r>
              <a:rPr lang="en-GB" sz="1600" dirty="0" err="1">
                <a:solidFill>
                  <a:schemeClr val="tx1"/>
                </a:solidFill>
              </a:rPr>
              <a:t>khác</a:t>
            </a:r>
            <a:r>
              <a:rPr lang="en-GB" sz="1600" dirty="0">
                <a:solidFill>
                  <a:schemeClr val="tx1"/>
                </a:solidFill>
              </a:rPr>
              <a:t> </a:t>
            </a:r>
            <a:r>
              <a:rPr lang="en-GB" sz="1600" dirty="0" err="1">
                <a:solidFill>
                  <a:schemeClr val="tx1"/>
                </a:solidFill>
              </a:rPr>
              <a:t>biết</a:t>
            </a:r>
            <a:r>
              <a:rPr lang="en-GB" sz="1600" dirty="0">
                <a:solidFill>
                  <a:schemeClr val="tx1"/>
                </a:solidFill>
              </a:rPr>
              <a:t> </a:t>
            </a:r>
            <a:r>
              <a:rPr lang="en-GB" sz="1600" dirty="0" err="1">
                <a:solidFill>
                  <a:schemeClr val="tx1"/>
                </a:solidFill>
              </a:rPr>
              <a:t>bản</a:t>
            </a:r>
            <a:r>
              <a:rPr lang="en-GB" sz="1600" dirty="0">
                <a:solidFill>
                  <a:schemeClr val="tx1"/>
                </a:solidFill>
              </a:rPr>
              <a:t> </a:t>
            </a:r>
            <a:r>
              <a:rPr lang="en-GB" sz="1600" dirty="0" err="1">
                <a:solidFill>
                  <a:schemeClr val="tx1"/>
                </a:solidFill>
              </a:rPr>
              <a:t>thân</a:t>
            </a:r>
            <a:r>
              <a:rPr lang="en-GB" sz="1600" dirty="0">
                <a:solidFill>
                  <a:schemeClr val="tx1"/>
                </a:solidFill>
              </a:rPr>
              <a:t>/</a:t>
            </a:r>
            <a:r>
              <a:rPr lang="en-GB" sz="1600" dirty="0" err="1">
                <a:solidFill>
                  <a:schemeClr val="tx1"/>
                </a:solidFill>
              </a:rPr>
              <a:t>người</a:t>
            </a:r>
            <a:r>
              <a:rPr lang="en-GB" sz="1600" dirty="0">
                <a:solidFill>
                  <a:schemeClr val="tx1"/>
                </a:solidFill>
              </a:rPr>
              <a:t> </a:t>
            </a:r>
            <a:r>
              <a:rPr lang="en-GB" sz="1600" dirty="0" err="1">
                <a:solidFill>
                  <a:schemeClr val="tx1"/>
                </a:solidFill>
              </a:rPr>
              <a:t>thân</a:t>
            </a:r>
            <a:r>
              <a:rPr lang="en-GB" sz="1600" dirty="0">
                <a:solidFill>
                  <a:schemeClr val="tx1"/>
                </a:solidFill>
              </a:rPr>
              <a:t> </a:t>
            </a:r>
            <a:r>
              <a:rPr lang="en-GB" sz="1600" dirty="0" err="1">
                <a:solidFill>
                  <a:schemeClr val="tx1"/>
                </a:solidFill>
              </a:rPr>
              <a:t>là</a:t>
            </a:r>
            <a:r>
              <a:rPr lang="en-GB" sz="1600" dirty="0">
                <a:solidFill>
                  <a:schemeClr val="tx1"/>
                </a:solidFill>
              </a:rPr>
              <a:t> NKT.</a:t>
            </a:r>
          </a:p>
          <a:p>
            <a:pPr>
              <a:spcAft>
                <a:spcPts val="600"/>
              </a:spcAft>
            </a:pPr>
            <a:r>
              <a:rPr lang="en-GB" sz="1600" dirty="0" err="1">
                <a:solidFill>
                  <a:schemeClr val="tx1"/>
                </a:solidFill>
              </a:rPr>
              <a:t>Tuy</a:t>
            </a:r>
            <a:r>
              <a:rPr lang="en-GB" sz="1600" dirty="0">
                <a:solidFill>
                  <a:schemeClr val="tx1"/>
                </a:solidFill>
              </a:rPr>
              <a:t> </a:t>
            </a:r>
            <a:r>
              <a:rPr lang="en-GB" sz="1600" dirty="0" err="1">
                <a:solidFill>
                  <a:schemeClr val="tx1"/>
                </a:solidFill>
              </a:rPr>
              <a:t>nhiên</a:t>
            </a:r>
            <a:r>
              <a:rPr lang="en-GB" sz="1600" dirty="0">
                <a:solidFill>
                  <a:schemeClr val="tx1"/>
                </a:solidFill>
              </a:rPr>
              <a:t>, </a:t>
            </a:r>
            <a:r>
              <a:rPr lang="en-GB" sz="1600" b="1" i="1" dirty="0" err="1">
                <a:solidFill>
                  <a:schemeClr val="tx1"/>
                </a:solidFill>
              </a:rPr>
              <a:t>việc</a:t>
            </a:r>
            <a:r>
              <a:rPr lang="en-GB" sz="1600" b="1" i="1" dirty="0">
                <a:solidFill>
                  <a:schemeClr val="tx1"/>
                </a:solidFill>
              </a:rPr>
              <a:t> </a:t>
            </a:r>
            <a:r>
              <a:rPr lang="en-GB" sz="1600" b="1" i="1" dirty="0" err="1">
                <a:solidFill>
                  <a:schemeClr val="tx1"/>
                </a:solidFill>
              </a:rPr>
              <a:t>có</a:t>
            </a:r>
            <a:r>
              <a:rPr lang="en-GB" sz="1600" b="1" i="1" dirty="0">
                <a:solidFill>
                  <a:schemeClr val="tx1"/>
                </a:solidFill>
              </a:rPr>
              <a:t> </a:t>
            </a:r>
            <a:r>
              <a:rPr lang="en-GB" sz="1600" b="1" i="1" dirty="0" err="1">
                <a:solidFill>
                  <a:schemeClr val="tx1"/>
                </a:solidFill>
              </a:rPr>
              <a:t>giấy</a:t>
            </a:r>
            <a:r>
              <a:rPr lang="en-GB" sz="1600" b="1" i="1" dirty="0">
                <a:solidFill>
                  <a:schemeClr val="tx1"/>
                </a:solidFill>
              </a:rPr>
              <a:t> XNKT </a:t>
            </a:r>
            <a:r>
              <a:rPr lang="en-GB" sz="1600" b="1" i="1" dirty="0" err="1">
                <a:solidFill>
                  <a:schemeClr val="tx1"/>
                </a:solidFill>
              </a:rPr>
              <a:t>dù</a:t>
            </a:r>
            <a:r>
              <a:rPr lang="en-GB" sz="1600" b="1" i="1" dirty="0">
                <a:solidFill>
                  <a:schemeClr val="tx1"/>
                </a:solidFill>
              </a:rPr>
              <a:t> </a:t>
            </a:r>
            <a:r>
              <a:rPr lang="en-GB" sz="1600" b="1" i="1" dirty="0" err="1">
                <a:solidFill>
                  <a:schemeClr val="tx1"/>
                </a:solidFill>
              </a:rPr>
              <a:t>nặng</a:t>
            </a:r>
            <a:r>
              <a:rPr lang="en-GB" sz="1600" b="1" i="1" dirty="0">
                <a:solidFill>
                  <a:schemeClr val="tx1"/>
                </a:solidFill>
              </a:rPr>
              <a:t> hay </a:t>
            </a:r>
            <a:r>
              <a:rPr lang="en-GB" sz="1600" b="1" i="1" dirty="0" err="1">
                <a:solidFill>
                  <a:schemeClr val="tx1"/>
                </a:solidFill>
              </a:rPr>
              <a:t>nhẹ</a:t>
            </a:r>
            <a:r>
              <a:rPr lang="en-GB" sz="1600" b="1" i="1" dirty="0">
                <a:solidFill>
                  <a:schemeClr val="tx1"/>
                </a:solidFill>
              </a:rPr>
              <a:t> </a:t>
            </a:r>
            <a:r>
              <a:rPr lang="en-GB" sz="1600" b="1" i="1" dirty="0" err="1">
                <a:solidFill>
                  <a:schemeClr val="tx1"/>
                </a:solidFill>
              </a:rPr>
              <a:t>thì</a:t>
            </a:r>
            <a:r>
              <a:rPr lang="en-GB" sz="1600" b="1" i="1" dirty="0">
                <a:solidFill>
                  <a:schemeClr val="tx1"/>
                </a:solidFill>
              </a:rPr>
              <a:t> </a:t>
            </a:r>
            <a:r>
              <a:rPr lang="en-GB" sz="1600" b="1" i="1" dirty="0" err="1">
                <a:solidFill>
                  <a:schemeClr val="tx1"/>
                </a:solidFill>
              </a:rPr>
              <a:t>cũng</a:t>
            </a:r>
            <a:r>
              <a:rPr lang="en-GB" sz="1600" b="1" i="1" dirty="0">
                <a:solidFill>
                  <a:schemeClr val="tx1"/>
                </a:solidFill>
              </a:rPr>
              <a:t> </a:t>
            </a:r>
            <a:r>
              <a:rPr lang="en-GB" sz="1600" b="1" i="1" dirty="0" err="1">
                <a:solidFill>
                  <a:schemeClr val="tx1"/>
                </a:solidFill>
              </a:rPr>
              <a:t>có</a:t>
            </a:r>
            <a:r>
              <a:rPr lang="en-GB" sz="1600" b="1" i="1" dirty="0">
                <a:solidFill>
                  <a:schemeClr val="tx1"/>
                </a:solidFill>
              </a:rPr>
              <a:t> ý </a:t>
            </a:r>
            <a:r>
              <a:rPr lang="en-GB" sz="1600" b="1" i="1" dirty="0" err="1">
                <a:solidFill>
                  <a:schemeClr val="tx1"/>
                </a:solidFill>
              </a:rPr>
              <a:t>nghĩa</a:t>
            </a:r>
            <a:r>
              <a:rPr lang="en-GB" sz="1600" b="1" i="1" dirty="0">
                <a:solidFill>
                  <a:schemeClr val="tx1"/>
                </a:solidFill>
              </a:rPr>
              <a:t> </a:t>
            </a:r>
            <a:r>
              <a:rPr lang="en-GB" sz="1600" b="1" i="1" dirty="0" err="1">
                <a:solidFill>
                  <a:schemeClr val="tx1"/>
                </a:solidFill>
              </a:rPr>
              <a:t>hỗ</a:t>
            </a:r>
            <a:r>
              <a:rPr lang="en-GB" sz="1600" b="1" i="1" dirty="0">
                <a:solidFill>
                  <a:schemeClr val="tx1"/>
                </a:solidFill>
              </a:rPr>
              <a:t> </a:t>
            </a:r>
            <a:r>
              <a:rPr lang="en-GB" sz="1600" b="1" i="1" dirty="0" err="1">
                <a:solidFill>
                  <a:schemeClr val="tx1"/>
                </a:solidFill>
              </a:rPr>
              <a:t>trợ</a:t>
            </a:r>
            <a:r>
              <a:rPr lang="en-GB" sz="1600" b="1" i="1" dirty="0">
                <a:solidFill>
                  <a:schemeClr val="tx1"/>
                </a:solidFill>
              </a:rPr>
              <a:t> </a:t>
            </a:r>
            <a:r>
              <a:rPr lang="en-GB" sz="1600" b="1" i="1" dirty="0" err="1">
                <a:solidFill>
                  <a:schemeClr val="tx1"/>
                </a:solidFill>
              </a:rPr>
              <a:t>cuộc</a:t>
            </a:r>
            <a:r>
              <a:rPr lang="en-GB" sz="1600" b="1" i="1" dirty="0">
                <a:solidFill>
                  <a:schemeClr val="tx1"/>
                </a:solidFill>
              </a:rPr>
              <a:t> </a:t>
            </a:r>
            <a:r>
              <a:rPr lang="en-GB" sz="1600" b="1" i="1" dirty="0" err="1">
                <a:solidFill>
                  <a:schemeClr val="tx1"/>
                </a:solidFill>
              </a:rPr>
              <a:t>sống</a:t>
            </a:r>
            <a:r>
              <a:rPr lang="en-GB" sz="1600" b="1" i="1" dirty="0">
                <a:solidFill>
                  <a:schemeClr val="tx1"/>
                </a:solidFill>
              </a:rPr>
              <a:t> NKT</a:t>
            </a:r>
            <a:r>
              <a:rPr lang="en-GB" sz="1600" dirty="0">
                <a:solidFill>
                  <a:schemeClr val="tx1"/>
                </a:solidFill>
              </a:rPr>
              <a:t>.</a:t>
            </a:r>
          </a:p>
        </p:txBody>
      </p:sp>
      <p:grpSp>
        <p:nvGrpSpPr>
          <p:cNvPr id="2" name="IDI quote 1" descr="Trích dẫn PVS:&#10;1. “Bảo hiểm 100%. Sướng nhất. […] có đồng lương. Vui lắm. Những cái đấy, với lại […] không lạc lõng ở ngoài xã hội. […] anh đi đâu cũng có thẻ [XNKT]. […] bây giờ anh vào cái sân (cầu lông) anh làm […], và họ tuyển dụng. Nhưng mà phải là người khuyết tật thì mới được.” &#10;(PVS người thân NKT Trí tuệ, Nam, U50)&#10;2.“TL: khi có cái giấy xác nhận khuyết tật đấy, NKT đi ra ngoài có thể là đi […] một số chỗ, người ta cũng giảm giá vé 50% hoặc miễn phí. […]&#10;H: Tức là họ sẽ được những phúc lợi xã hội khác chứ không chỉ cái trợ cấp?&#10;TL: Đúng rồi, đúng rồi.” &#10;(PVS NKT Vận động, Nữ, U50)">
            <a:extLst>
              <a:ext uri="{FF2B5EF4-FFF2-40B4-BE49-F238E27FC236}">
                <a16:creationId xmlns:a16="http://schemas.microsoft.com/office/drawing/2014/main" id="{0DFEBA7E-6137-A4B2-0EBE-4CAA6139B12F}"/>
              </a:ext>
            </a:extLst>
          </p:cNvPr>
          <p:cNvGrpSpPr/>
          <p:nvPr/>
        </p:nvGrpSpPr>
        <p:grpSpPr>
          <a:xfrm>
            <a:off x="4979055" y="1844483"/>
            <a:ext cx="6566952" cy="2359027"/>
            <a:chOff x="133350" y="161925"/>
            <a:chExt cx="5784824" cy="1249120"/>
          </a:xfrm>
        </p:grpSpPr>
        <p:sp>
          <p:nvSpPr>
            <p:cNvPr id="3" name="Text Box ">
              <a:extLst>
                <a:ext uri="{FF2B5EF4-FFF2-40B4-BE49-F238E27FC236}">
                  <a16:creationId xmlns:a16="http://schemas.microsoft.com/office/drawing/2014/main" id="{FC74F25C-3619-D6DD-0146-A5B70A849EAB}"/>
                </a:ext>
                <a:ext uri="{C183D7F6-B498-43B3-948B-1728B52AA6E4}">
                  <adec:decorative xmlns:adec="http://schemas.microsoft.com/office/drawing/2017/decorative" val="1"/>
                </a:ext>
              </a:extLst>
            </p:cNvPr>
            <p:cNvSpPr txBox="1">
              <a:spLocks noChangeArrowheads="1"/>
            </p:cNvSpPr>
            <p:nvPr/>
          </p:nvSpPr>
          <p:spPr bwMode="auto">
            <a:xfrm>
              <a:off x="257869" y="234066"/>
              <a:ext cx="5660305" cy="1156266"/>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cảm</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thấy</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không lạc lõng ở ngoài xã hội</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anh</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đi</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đâu</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cũng</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có</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thẻ</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[XNKT].” </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PVS </a:t>
              </a:r>
              <a:r>
                <a:rPr lang="en-GB" b="1" i="1" dirty="0" err="1">
                  <a:solidFill>
                    <a:schemeClr val="tx1"/>
                  </a:solidFill>
                  <a:latin typeface="Calibri" panose="020F0502020204030204" pitchFamily="34" charset="0"/>
                  <a:ea typeface="Calibri" panose="020F0502020204030204" pitchFamily="34" charset="0"/>
                  <a:cs typeface="Calibri" panose="020F0502020204030204" pitchFamily="34" charset="0"/>
                </a:rPr>
                <a:t>người</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NKT </a:t>
              </a:r>
              <a:r>
                <a:rPr lang="en-GB"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Trí</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tuệ</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Nam, U50</a:t>
              </a:r>
            </a:p>
            <a:p>
              <a:pPr algn="r"/>
              <a:endParaRPr lang="en-GB" sz="16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“TL: </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khi có cái giấy xác nhận khuyết tật đấy,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NKT </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đi ra ngoài có thể là đi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một số chỗ, người ta cũng </a:t>
              </a:r>
              <a:r>
                <a:rPr lang="vi-VN"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giảm giá vé 50% hoặc miễn phí</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p>
            <a:p>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H</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Tức là họ sẽ được </a:t>
              </a:r>
              <a:r>
                <a:rPr lang="vi-VN"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những phúc lợi xã hội khác </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chứ không chỉ cái trợ cấp</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TL</a:t>
              </a:r>
              <a:r>
                <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Đúng rồi, đúng rồi.</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gn="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PVS NKT </a:t>
              </a:r>
              <a:r>
                <a:rPr lang="en-GB" sz="14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Vận</a:t>
              </a: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4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động</a:t>
              </a: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4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Nữ</a:t>
              </a:r>
              <a:r>
                <a:rPr lang="en-GB" sz="1400" b="1" i="1" dirty="0">
                  <a:solidFill>
                    <a:schemeClr val="tx1"/>
                  </a:solidFill>
                  <a:latin typeface="Calibri" panose="020F0502020204030204" pitchFamily="34" charset="0"/>
                  <a:ea typeface="Calibri" panose="020F0502020204030204" pitchFamily="34" charset="0"/>
                  <a:cs typeface="Calibri" panose="020F0502020204030204" pitchFamily="34" charset="0"/>
                </a:rPr>
                <a:t>, U50</a:t>
              </a:r>
            </a:p>
            <a:p>
              <a:pPr algn="r"/>
              <a:endParaRPr lang="en-GB" sz="16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Delimiter">
              <a:extLst>
                <a:ext uri="{FF2B5EF4-FFF2-40B4-BE49-F238E27FC236}">
                  <a16:creationId xmlns:a16="http://schemas.microsoft.com/office/drawing/2014/main" id="{0C6E4D28-72B6-A5A4-D855-0EB2CC87F056}"/>
                </a:ext>
                <a:ext uri="{C183D7F6-B498-43B3-948B-1728B52AA6E4}">
                  <adec:decorative xmlns:adec="http://schemas.microsoft.com/office/drawing/2017/decorative" val="1"/>
                </a:ext>
              </a:extLst>
            </p:cNvPr>
            <p:cNvCxnSpPr>
              <a:cxnSpLocks/>
            </p:cNvCxnSpPr>
            <p:nvPr/>
          </p:nvCxnSpPr>
          <p:spPr>
            <a:xfrm>
              <a:off x="133350" y="161925"/>
              <a:ext cx="0" cy="1249120"/>
            </a:xfrm>
            <a:prstGeom prst="line">
              <a:avLst/>
            </a:prstGeom>
            <a:noFill/>
            <a:ln w="28575" cap="flat" cmpd="sng" algn="ctr">
              <a:solidFill>
                <a:schemeClr val="accent1"/>
              </a:solidFill>
              <a:prstDash val="solid"/>
              <a:miter lim="800000"/>
            </a:ln>
            <a:effectLst/>
          </p:spPr>
        </p:cxnSp>
      </p:grpSp>
      <p:sp>
        <p:nvSpPr>
          <p:cNvPr id="14" name="Rectangle: Rounded Corners 13">
            <a:extLst>
              <a:ext uri="{FF2B5EF4-FFF2-40B4-BE49-F238E27FC236}">
                <a16:creationId xmlns:a16="http://schemas.microsoft.com/office/drawing/2014/main" id="{BA9865A9-13A2-9CA8-9923-51C47FC9D0F7}"/>
              </a:ext>
            </a:extLst>
          </p:cNvPr>
          <p:cNvSpPr/>
          <p:nvPr/>
        </p:nvSpPr>
        <p:spPr>
          <a:xfrm>
            <a:off x="4979055" y="4562993"/>
            <a:ext cx="3076391" cy="850188"/>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spcBef>
                <a:spcPts val="600"/>
              </a:spcBef>
              <a:spcAft>
                <a:spcPts val="600"/>
              </a:spcAft>
            </a:pPr>
            <a:r>
              <a:rPr lang="en-GB"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75,4%</a:t>
            </a:r>
            <a:r>
              <a:rPr lang="en-GB" sz="1600" dirty="0">
                <a:latin typeface="Calibri" panose="020F0502020204030204" pitchFamily="34" charset="0"/>
                <a:ea typeface="Calibri" panose="020F0502020204030204" pitchFamily="34" charset="0"/>
                <a:cs typeface="Calibri" panose="020F0502020204030204" pitchFamily="34" charset="0"/>
              </a:rPr>
              <a:t> </a:t>
            </a:r>
            <a:r>
              <a:rPr lang="en-GB" sz="1600" dirty="0" err="1">
                <a:latin typeface="Calibri" panose="020F0502020204030204" pitchFamily="34" charset="0"/>
                <a:ea typeface="Calibri" panose="020F0502020204030204" pitchFamily="34" charset="0"/>
                <a:cs typeface="Calibri" panose="020F0502020204030204" pitchFamily="34" charset="0"/>
              </a:rPr>
              <a:t>đánh</a:t>
            </a:r>
            <a:r>
              <a:rPr lang="en-GB" sz="1600" dirty="0">
                <a:latin typeface="Calibri" panose="020F0502020204030204" pitchFamily="34" charset="0"/>
                <a:ea typeface="Calibri" panose="020F0502020204030204" pitchFamily="34" charset="0"/>
                <a:cs typeface="Calibri" panose="020F0502020204030204" pitchFamily="34" charset="0"/>
              </a:rPr>
              <a:t> </a:t>
            </a:r>
            <a:r>
              <a:rPr lang="en-GB" sz="1600" dirty="0" err="1">
                <a:latin typeface="Calibri" panose="020F0502020204030204" pitchFamily="34" charset="0"/>
                <a:ea typeface="Calibri" panose="020F0502020204030204" pitchFamily="34" charset="0"/>
                <a:cs typeface="Calibri" panose="020F0502020204030204" pitchFamily="34" charset="0"/>
              </a:rPr>
              <a:t>giá</a:t>
            </a:r>
            <a:r>
              <a:rPr lang="en-GB" sz="1600" dirty="0">
                <a:latin typeface="Calibri" panose="020F0502020204030204" pitchFamily="34" charset="0"/>
                <a:ea typeface="Calibri" panose="020F0502020204030204" pitchFamily="34" charset="0"/>
                <a:cs typeface="Calibri" panose="020F0502020204030204" pitchFamily="34" charset="0"/>
              </a:rPr>
              <a:t> </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BHYT </a:t>
            </a:r>
            <a:r>
              <a:rPr lang="vi-VN" sz="1600" dirty="0">
                <a:solidFill>
                  <a:schemeClr val="tx1"/>
                </a:solidFill>
                <a:latin typeface="Calibri" panose="020F0502020204030204" pitchFamily="34" charset="0"/>
                <a:ea typeface="Calibri" panose="020F0502020204030204" pitchFamily="34" charset="0"/>
                <a:cs typeface="Calibri" panose="020F0502020204030204" pitchFamily="34" charset="0"/>
              </a:rPr>
              <a:t>từ</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tác</a:t>
            </a:r>
            <a:r>
              <a:rPr lang="en-GB" sz="1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dụng</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1600" dirty="0">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vi-VN"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 có tác dụng </a:t>
            </a:r>
            <a:r>
              <a:rPr lang="en-GB" sz="16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rất</a:t>
            </a:r>
            <a:r>
              <a:rPr lang="en-GB"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1600" b="1" dirty="0">
                <a:solidFill>
                  <a:schemeClr val="accent1"/>
                </a:solidFill>
                <a:latin typeface="Calibri" panose="020F0502020204030204" pitchFamily="34" charset="0"/>
                <a:ea typeface="Calibri" panose="020F0502020204030204" pitchFamily="34" charset="0"/>
                <a:cs typeface="Calibri" panose="020F0502020204030204" pitchFamily="34" charset="0"/>
              </a:rPr>
              <a:t>tốt</a:t>
            </a:r>
            <a:r>
              <a:rPr lang="vi-VN" sz="16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GB"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5" name="IDI quote positive" descr="Trích dẫn PVS một NKT cho biết BHYT chi trả 100% chi phí 19 ngày nằm viện:&#10;“100% (BHYT chi trả) rồi thoải mái, do hồi đó […] chưa hưởng được chế độ là cô đóng tiền ăn với tiền ấy triệu 7 á, mà […] giờ đóng tiền ăn thôi.” (PVS NKT Nặng, U70)">
            <a:extLst>
              <a:ext uri="{FF2B5EF4-FFF2-40B4-BE49-F238E27FC236}">
                <a16:creationId xmlns:a16="http://schemas.microsoft.com/office/drawing/2014/main" id="{1F0E49AC-1877-27DA-710E-4F84F7A79615}"/>
              </a:ext>
            </a:extLst>
          </p:cNvPr>
          <p:cNvGrpSpPr/>
          <p:nvPr/>
        </p:nvGrpSpPr>
        <p:grpSpPr>
          <a:xfrm>
            <a:off x="8223700" y="4562993"/>
            <a:ext cx="3422779" cy="1728626"/>
            <a:chOff x="133349" y="-213855"/>
            <a:chExt cx="4316347" cy="1341790"/>
          </a:xfrm>
        </p:grpSpPr>
        <p:sp>
          <p:nvSpPr>
            <p:cNvPr id="21" name="Text Box ">
              <a:extLst>
                <a:ext uri="{FF2B5EF4-FFF2-40B4-BE49-F238E27FC236}">
                  <a16:creationId xmlns:a16="http://schemas.microsoft.com/office/drawing/2014/main" id="{AC50E7F4-4D78-ECC5-9CC0-265C21F7CE35}"/>
                </a:ext>
                <a:ext uri="{C183D7F6-B498-43B3-948B-1728B52AA6E4}">
                  <adec:decorative xmlns:adec="http://schemas.microsoft.com/office/drawing/2017/decorative" val="1"/>
                </a:ext>
              </a:extLst>
            </p:cNvPr>
            <p:cNvSpPr txBox="1">
              <a:spLocks noChangeArrowheads="1"/>
            </p:cNvSpPr>
            <p:nvPr/>
          </p:nvSpPr>
          <p:spPr bwMode="auto">
            <a:xfrm>
              <a:off x="235085" y="-205398"/>
              <a:ext cx="4214611" cy="1269269"/>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rtl="0">
                <a:spcBef>
                  <a:spcPts val="0"/>
                </a:spcBef>
              </a:pP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BHYT chi </a:t>
              </a:r>
              <a:r>
                <a:rPr lang="en-GB" sz="16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trả</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100% chi </a:t>
              </a:r>
              <a:r>
                <a:rPr lang="en-GB" sz="16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phí</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19 </a:t>
              </a:r>
              <a:r>
                <a:rPr lang="en-GB" sz="16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ngày</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nằm</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16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viện</a:t>
              </a:r>
              <a:r>
                <a:rPr lang="en-GB" sz="16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endParaRPr lang="en-GB" sz="1600" b="1"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0"/>
                </a:spcBef>
              </a:pPr>
              <a:r>
                <a:rPr lang="en-GB"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100%</a:t>
              </a:r>
              <a:r>
                <a:rPr lang="en-GB"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(BHYT chi </a:t>
              </a:r>
              <a:r>
                <a:rPr lang="en-GB" sz="1600" b="0" i="1" u="none" strike="noStrike"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trả</a:t>
              </a:r>
              <a:r>
                <a:rPr lang="en-GB"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rồi </a:t>
              </a:r>
              <a:r>
                <a:rPr lang="vi-VN" sz="1600" b="1"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thoải mái</a:t>
              </a:r>
              <a:r>
                <a:rPr lang="en-GB"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do hồi đó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r>
                <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chưa hưởng được chế độ là cô đóng tiền ăn với tiền ấy triệu 7 á</a:t>
              </a:r>
              <a:r>
                <a:rPr lang="en-GB"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mà </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1600" b="1"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giờ đóng tiền ăn thôi</a:t>
              </a:r>
              <a:r>
                <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a:t>
              </a:r>
              <a:r>
                <a:rPr lang="en-GB"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a:t>
              </a:r>
              <a:endParaRPr lang="vi-VN" sz="1600" b="0" i="1"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a:p>
              <a:pPr algn="r" rtl="0">
                <a:spcBef>
                  <a:spcPts val="0"/>
                </a:spcBef>
              </a:pPr>
              <a:r>
                <a:rPr lang="en-GB" b="1" i="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PVS NKT </a:t>
              </a:r>
              <a:r>
                <a:rPr lang="en-GB" b="1" i="1" u="none" strike="noStrike"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Nặng</a:t>
              </a:r>
              <a:r>
                <a:rPr lang="en-GB" b="1" i="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U70</a:t>
              </a:r>
              <a:endParaRPr lang="vi-VN" b="1"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3" name="Delimiter">
              <a:extLst>
                <a:ext uri="{FF2B5EF4-FFF2-40B4-BE49-F238E27FC236}">
                  <a16:creationId xmlns:a16="http://schemas.microsoft.com/office/drawing/2014/main" id="{BC88CC58-9807-FF4D-2078-0BA7EB1D5B6F}"/>
                </a:ext>
                <a:ext uri="{C183D7F6-B498-43B3-948B-1728B52AA6E4}">
                  <adec:decorative xmlns:adec="http://schemas.microsoft.com/office/drawing/2017/decorative" val="1"/>
                </a:ext>
              </a:extLst>
            </p:cNvPr>
            <p:cNvCxnSpPr>
              <a:cxnSpLocks/>
            </p:cNvCxnSpPr>
            <p:nvPr/>
          </p:nvCxnSpPr>
          <p:spPr>
            <a:xfrm>
              <a:off x="133349" y="-213855"/>
              <a:ext cx="1" cy="1341790"/>
            </a:xfrm>
            <a:prstGeom prst="line">
              <a:avLst/>
            </a:prstGeom>
            <a:noFill/>
            <a:ln w="28575" cap="flat" cmpd="sng" algn="ctr">
              <a:solidFill>
                <a:schemeClr val="accent1"/>
              </a:solidFill>
              <a:prstDash val="solid"/>
              <a:miter lim="800000"/>
            </a:ln>
            <a:effectLst/>
          </p:spPr>
        </p:cxnSp>
      </p:grpSp>
      <p:sp>
        <p:nvSpPr>
          <p:cNvPr id="6" name="Rectangle: Rounded Corners 5">
            <a:extLst>
              <a:ext uri="{FF2B5EF4-FFF2-40B4-BE49-F238E27FC236}">
                <a16:creationId xmlns:a16="http://schemas.microsoft.com/office/drawing/2014/main" id="{C54E8EFB-9F2B-A7C4-C871-66DF1F6ED755}"/>
              </a:ext>
            </a:extLst>
          </p:cNvPr>
          <p:cNvSpPr/>
          <p:nvPr/>
        </p:nvSpPr>
        <p:spPr>
          <a:xfrm>
            <a:off x="5604662" y="5600484"/>
            <a:ext cx="1825175" cy="68512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PAPI</a:t>
            </a:r>
            <a:endParaRPr lang="vi-VN" sz="1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r>
              <a:rPr lang="vi-VN" sz="1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1600" b="1" dirty="0">
                <a:solidFill>
                  <a:srgbClr val="00B0F0"/>
                </a:solidFill>
                <a:latin typeface="Calibri" panose="020F0502020204030204" pitchFamily="34" charset="0"/>
                <a:ea typeface="Calibri" panose="020F0502020204030204" pitchFamily="34" charset="0"/>
                <a:cs typeface="Calibri" panose="020F0502020204030204" pitchFamily="34" charset="0"/>
              </a:rPr>
              <a:t>2022</a:t>
            </a:r>
            <a:endParaRPr lang="en-US"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759FD41-57CB-84D6-79E5-F86986C34B33}"/>
              </a:ext>
            </a:extLst>
          </p:cNvPr>
          <p:cNvSpPr txBox="1"/>
          <p:nvPr/>
        </p:nvSpPr>
        <p:spPr>
          <a:xfrm>
            <a:off x="6517249" y="5724131"/>
            <a:ext cx="812235" cy="400110"/>
          </a:xfrm>
          <a:prstGeom prst="rect">
            <a:avLst/>
          </a:prstGeom>
          <a:noFill/>
        </p:spPr>
        <p:txBody>
          <a:bodyPr wrap="square" rtlCol="0" anchor="ctr">
            <a:spAutoFit/>
          </a:bodyPr>
          <a:lstStyle/>
          <a:p>
            <a:pPr algn="ctr"/>
            <a:r>
              <a:rPr lang="vi-VN" sz="2000" b="1" dirty="0">
                <a:solidFill>
                  <a:srgbClr val="0070C0"/>
                </a:solidFill>
                <a:latin typeface="Calibri" panose="020F0502020204030204" pitchFamily="34" charset="0"/>
                <a:ea typeface="Calibri" panose="020F0502020204030204" pitchFamily="34" charset="0"/>
                <a:cs typeface="Calibri" panose="020F0502020204030204" pitchFamily="34" charset="0"/>
              </a:rPr>
              <a:t>3,6/4</a:t>
            </a:r>
            <a:endPar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4944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16</a:t>
            </a:fld>
            <a:endParaRPr sz="1200" b="0" i="0" u="none" strike="noStrike" cap="none">
              <a:solidFill>
                <a:schemeClr val="lt1"/>
              </a:solidFill>
              <a:latin typeface="Quattrocento Sans"/>
              <a:ea typeface="Quattrocento Sans"/>
              <a:cs typeface="Quattrocento Sans"/>
              <a:sym typeface="Quattrocento Sans"/>
            </a:endParaRPr>
          </a:p>
        </p:txBody>
      </p:sp>
      <p:sp>
        <p:nvSpPr>
          <p:cNvPr id="9" name="Decor">
            <a:extLst>
              <a:ext uri="{FF2B5EF4-FFF2-40B4-BE49-F238E27FC236}">
                <a16:creationId xmlns:a16="http://schemas.microsoft.com/office/drawing/2014/main" id="{715B48CC-7127-CCEA-9FD3-3110649E6CA1}"/>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Slide title" descr="Tiêu đề slide: TỔNG QUAN ĐẶC ĐIỂM CỦA MẪU KHẢO SÁT&#10;">
            <a:extLst>
              <a:ext uri="{FF2B5EF4-FFF2-40B4-BE49-F238E27FC236}">
                <a16:creationId xmlns:a16="http://schemas.microsoft.com/office/drawing/2014/main" id="{1D59DF8D-D49C-FEF1-9A47-3E39AB9B885C}"/>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KHẢ NĂNG TIẾP CẬN THỦ TỤC HÀNH CHÍNH CÔNG</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15" name="Sub-heading">
            <a:extLst>
              <a:ext uri="{FF2B5EF4-FFF2-40B4-BE49-F238E27FC236}">
                <a16:creationId xmlns:a16="http://schemas.microsoft.com/office/drawing/2014/main" id="{D50C9130-C345-05AF-D221-0B1BE9AD24AC}"/>
              </a:ext>
            </a:extLst>
          </p:cNvPr>
          <p:cNvSpPr txBox="1">
            <a:spLocks noGrp="1"/>
          </p:cNvSpPr>
          <p:nvPr>
            <p:ph type="title" idx="4294967295"/>
          </p:nvPr>
        </p:nvSpPr>
        <p:spPr>
          <a:xfrm>
            <a:off x="545521" y="1186014"/>
            <a:ext cx="6110005" cy="408623"/>
          </a:xfrm>
          <a:prstGeom prst="roundRect">
            <a:avLst/>
          </a:prstGeom>
          <a:noFill/>
          <a:ln w="9525" cap="flat" cmpd="sng" algn="ctr">
            <a:noFill/>
            <a:prstDash val="solid"/>
          </a:ln>
          <a:effectLst/>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en-GB" sz="1800" b="1" i="0" u="none" strike="noStrike" kern="0" cap="none" spc="0" normalizeH="0" baseline="0" noProof="0" dirty="0">
                <a:ln>
                  <a:noFill/>
                </a:ln>
                <a:solidFill>
                  <a:schemeClr val="bg2"/>
                </a:solidFill>
                <a:effectLst/>
                <a:uLnTx/>
                <a:uFillTx/>
                <a:latin typeface="Calibri"/>
                <a:ea typeface="Calibri"/>
                <a:cs typeface="Calibri"/>
                <a:sym typeface="Calibri"/>
              </a:rPr>
              <a:t>TRỢ CẤP KHUYẾT TẬT</a:t>
            </a:r>
            <a:endParaRPr kumimoji="0" lang="en-GB" sz="1400" b="0" i="0" u="none" strike="noStrike" kern="0" cap="none" spc="0" normalizeH="0" baseline="0" noProof="0" dirty="0">
              <a:ln>
                <a:noFill/>
              </a:ln>
              <a:solidFill>
                <a:schemeClr val="bg2"/>
              </a:solidFill>
              <a:effectLst/>
              <a:uLnTx/>
              <a:uFillTx/>
              <a:latin typeface="Arial"/>
              <a:ea typeface="Arial"/>
              <a:cs typeface="Arial"/>
              <a:sym typeface="Arial"/>
            </a:endParaRPr>
          </a:p>
        </p:txBody>
      </p:sp>
      <p:sp>
        <p:nvSpPr>
          <p:cNvPr id="4" name="Main text area">
            <a:extLst>
              <a:ext uri="{FF2B5EF4-FFF2-40B4-BE49-F238E27FC236}">
                <a16:creationId xmlns:a16="http://schemas.microsoft.com/office/drawing/2014/main" id="{D88841C4-F245-7F9C-B8FA-18BEFEB5DE4F}"/>
              </a:ext>
            </a:extLst>
          </p:cNvPr>
          <p:cNvSpPr/>
          <p:nvPr/>
        </p:nvSpPr>
        <p:spPr>
          <a:xfrm>
            <a:off x="768357" y="1801595"/>
            <a:ext cx="5579345" cy="463772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spcBef>
                <a:spcPts val="600"/>
              </a:spcBef>
              <a:spcAft>
                <a:spcPts val="600"/>
              </a:spcAft>
            </a:pP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&gt; 90%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NKT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Nặng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ĐBN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đã</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trợ</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cấp</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KT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hoặc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hỗ</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trợ</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XH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khác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endPar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spcAft>
                <a:spcPts val="600"/>
              </a:spcAft>
            </a:pP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Ngoài</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trợ</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cấp</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KT,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NKT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khả</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năng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lao</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động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thì</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nhu</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cầu</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tham</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gia</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nền</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kinh</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tế</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để</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thể</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tự</a:t>
            </a:r>
            <a:r>
              <a:rPr lang="en-GB"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chủ</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từ</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đó</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hòa</a:t>
            </a:r>
            <a:r>
              <a:rPr lang="en-GB"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GB"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nhập</a:t>
            </a:r>
            <a:r>
              <a:rPr lang="en-GB" sz="2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với</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cộng</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đồng</a:t>
            </a:r>
            <a:r>
              <a:rPr lang="en-GB" sz="1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spcBef>
                <a:spcPts val="600"/>
              </a:spcBef>
              <a:spcAft>
                <a:spcPts val="600"/>
              </a:spcAft>
            </a:pP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Rào</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cản</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về</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việc</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làm</a:t>
            </a:r>
            <a:r>
              <a:rPr lang="en-GB" sz="18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NKT:</a:t>
            </a:r>
          </a:p>
          <a:p>
            <a:pPr marL="285750" indent="-285750">
              <a:spcBef>
                <a:spcPts val="600"/>
              </a:spcBef>
              <a:spcAft>
                <a:spcPts val="600"/>
              </a:spcAft>
              <a:buFont typeface="Arial" panose="020B0604020202020204" pitchFamily="34" charset="0"/>
              <a:buChar char="•"/>
            </a:pP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Đào</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tạo</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nghề</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chi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phí</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cao</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thiếu</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chương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trình</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đa</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dạng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phù</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hợp</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cho</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nhiều</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dạng</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KT</a:t>
            </a:r>
          </a:p>
          <a:p>
            <a:pPr marL="285750" indent="-285750">
              <a:spcBef>
                <a:spcPts val="600"/>
              </a:spcBef>
              <a:spcAft>
                <a:spcPts val="600"/>
              </a:spcAft>
              <a:buFont typeface="Arial" panose="020B0604020202020204" pitchFamily="34" charset="0"/>
              <a:buChar char="•"/>
            </a:pP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Tuyển</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dụng</a:t>
            </a:r>
            <a:r>
              <a:rPr lang="en-GB" sz="1800"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còn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thiếu</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kết</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nối</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từ</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giới</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thiệu</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việc</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làm</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tuyển</a:t>
            </a:r>
            <a:r>
              <a:rPr lang="en-GB"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dụng</a:t>
            </a:r>
            <a:endPar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Check 2">
            <a:extLst>
              <a:ext uri="{FF2B5EF4-FFF2-40B4-BE49-F238E27FC236}">
                <a16:creationId xmlns:a16="http://schemas.microsoft.com/office/drawing/2014/main" id="{DEF44AB3-64F2-9C72-C408-597A8D08F055}"/>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60532" y="1924113"/>
            <a:ext cx="301240" cy="317148"/>
          </a:xfrm>
          <a:prstGeom prst="rect">
            <a:avLst/>
          </a:prstGeom>
          <a:noFill/>
          <a:ln>
            <a:noFill/>
          </a:ln>
        </p:spPr>
      </p:pic>
      <p:pic>
        <p:nvPicPr>
          <p:cNvPr id="17" name="Check 2">
            <a:extLst>
              <a:ext uri="{FF2B5EF4-FFF2-40B4-BE49-F238E27FC236}">
                <a16:creationId xmlns:a16="http://schemas.microsoft.com/office/drawing/2014/main" id="{8B65DC75-E8F2-7066-7E7C-7C3FBA458B19}"/>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60532" y="3494655"/>
            <a:ext cx="301240" cy="317148"/>
          </a:xfrm>
          <a:prstGeom prst="rect">
            <a:avLst/>
          </a:prstGeom>
          <a:noFill/>
          <a:ln>
            <a:noFill/>
          </a:ln>
        </p:spPr>
      </p:pic>
      <p:sp>
        <p:nvSpPr>
          <p:cNvPr id="13" name="Commentary">
            <a:extLst>
              <a:ext uri="{FF2B5EF4-FFF2-40B4-BE49-F238E27FC236}">
                <a16:creationId xmlns:a16="http://schemas.microsoft.com/office/drawing/2014/main" id="{1456A884-22EC-7ACC-1F98-3BF6250484DE}"/>
              </a:ext>
            </a:extLst>
          </p:cNvPr>
          <p:cNvSpPr/>
          <p:nvPr/>
        </p:nvSpPr>
        <p:spPr>
          <a:xfrm>
            <a:off x="1537260" y="2561369"/>
            <a:ext cx="4126526" cy="867631"/>
          </a:xfrm>
          <a:prstGeom prst="roundRect">
            <a:avLst/>
          </a:prstGeom>
          <a:noFill/>
          <a:ln>
            <a:solidFill>
              <a:schemeClr val="accent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000" dirty="0">
                <a:latin typeface="Calibri" panose="020F0502020204030204" pitchFamily="34" charset="0"/>
                <a:ea typeface="Calibri" panose="020F0502020204030204" pitchFamily="34" charset="0"/>
                <a:cs typeface="Calibri" panose="020F0502020204030204" pitchFamily="34" charset="0"/>
              </a:rPr>
              <a:t>Nhu </a:t>
            </a:r>
            <a:r>
              <a:rPr lang="en-GB" sz="2000" dirty="0" err="1">
                <a:latin typeface="Calibri" panose="020F0502020204030204" pitchFamily="34" charset="0"/>
                <a:ea typeface="Calibri" panose="020F0502020204030204" pitchFamily="34" charset="0"/>
                <a:cs typeface="Calibri" panose="020F0502020204030204" pitchFamily="34" charset="0"/>
              </a:rPr>
              <a:t>cầu</a:t>
            </a:r>
            <a:r>
              <a:rPr lang="en-GB" sz="2000" dirty="0">
                <a:latin typeface="Calibri" panose="020F0502020204030204" pitchFamily="34" charset="0"/>
                <a:ea typeface="Calibri" panose="020F0502020204030204" pitchFamily="34" charset="0"/>
                <a:cs typeface="Calibri" panose="020F0502020204030204" pitchFamily="34" charset="0"/>
              </a:rPr>
              <a:t> chi </a:t>
            </a:r>
            <a:r>
              <a:rPr lang="en-GB" sz="2000" dirty="0" err="1">
                <a:latin typeface="Calibri" panose="020F0502020204030204" pitchFamily="34" charset="0"/>
                <a:ea typeface="Calibri" panose="020F0502020204030204" pitchFamily="34" charset="0"/>
                <a:cs typeface="Calibri" panose="020F0502020204030204" pitchFamily="34" charset="0"/>
              </a:rPr>
              <a:t>tiêu</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tối</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thiểu</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trung</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bình</a:t>
            </a:r>
            <a:r>
              <a:rPr lang="en-GB" sz="2000" dirty="0">
                <a:latin typeface="Calibri" panose="020F0502020204030204" pitchFamily="34" charset="0"/>
                <a:ea typeface="Calibri" panose="020F0502020204030204" pitchFamily="34" charset="0"/>
                <a:cs typeface="Calibri" panose="020F0502020204030204" pitchFamily="34" charset="0"/>
              </a:rPr>
              <a:t>: </a:t>
            </a:r>
          </a:p>
          <a:p>
            <a:pPr algn="ctr"/>
            <a:r>
              <a:rPr lang="en-GB"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1.500.000</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dirty="0" err="1">
                <a:latin typeface="Calibri" panose="020F0502020204030204" pitchFamily="34" charset="0"/>
                <a:ea typeface="Calibri" panose="020F0502020204030204" pitchFamily="34" charset="0"/>
                <a:cs typeface="Calibri" panose="020F0502020204030204" pitchFamily="34" charset="0"/>
              </a:rPr>
              <a:t>đồng</a:t>
            </a:r>
            <a:r>
              <a:rPr lang="en-GB" sz="2000" dirty="0">
                <a:latin typeface="Calibri" panose="020F0502020204030204" pitchFamily="34" charset="0"/>
                <a:ea typeface="Calibri" panose="020F0502020204030204" pitchFamily="34" charset="0"/>
                <a:cs typeface="Calibri" panose="020F0502020204030204" pitchFamily="34" charset="0"/>
              </a:rPr>
              <a:t>.</a:t>
            </a:r>
          </a:p>
        </p:txBody>
      </p:sp>
      <p:grpSp>
        <p:nvGrpSpPr>
          <p:cNvPr id="8" name="IDI quote" descr="Trích dẫn PVS:&#10;1. NKT đa KT Nặng, Nam, 42t: “Bây giờ Nhà nước cho bao nhiêu thì hưởng bấy nhiêu. […] Anh muốn đi làm, […] tháng được 3 triệu để giúp đỡ mẹ.”&#10;2. NKT nam, thu nhập hàng tháng 4 triệu đồng: “Ví dụ trong trường hợp mình muốn […] mua một cái gì đấy thì mình cũng có tiền, mình không phải mong chờ ai cho hay như thế nào.”&#10;3. Cán bộ lao động thương binh xã hội địa phương: “Cái mong muốn cuối cùng nhất của người khuyết tật là người ta mong muốn được hòa nhập với cộng đồng trong mọi vấn đề kinh tế, tự nhiên, xã hội […]”">
            <a:extLst>
              <a:ext uri="{FF2B5EF4-FFF2-40B4-BE49-F238E27FC236}">
                <a16:creationId xmlns:a16="http://schemas.microsoft.com/office/drawing/2014/main" id="{ADFB31FA-BA52-4B21-631D-32C7D9BA5BD4}"/>
              </a:ext>
            </a:extLst>
          </p:cNvPr>
          <p:cNvGrpSpPr/>
          <p:nvPr/>
        </p:nvGrpSpPr>
        <p:grpSpPr>
          <a:xfrm>
            <a:off x="6655526" y="1801596"/>
            <a:ext cx="5066524" cy="4298954"/>
            <a:chOff x="133350" y="161925"/>
            <a:chExt cx="4316347" cy="1341790"/>
          </a:xfrm>
        </p:grpSpPr>
        <p:sp>
          <p:nvSpPr>
            <p:cNvPr id="10" name="Text Box ">
              <a:extLst>
                <a:ext uri="{FF2B5EF4-FFF2-40B4-BE49-F238E27FC236}">
                  <a16:creationId xmlns:a16="http://schemas.microsoft.com/office/drawing/2014/main" id="{5930B061-1941-1A40-45CE-29568138BC38}"/>
                </a:ext>
                <a:ext uri="{C183D7F6-B498-43B3-948B-1728B52AA6E4}">
                  <adec:decorative xmlns:adec="http://schemas.microsoft.com/office/drawing/2017/decorative" val="1"/>
                </a:ext>
              </a:extLst>
            </p:cNvPr>
            <p:cNvSpPr txBox="1">
              <a:spLocks noChangeArrowheads="1"/>
            </p:cNvSpPr>
            <p:nvPr/>
          </p:nvSpPr>
          <p:spPr bwMode="auto">
            <a:xfrm>
              <a:off x="133350" y="170382"/>
              <a:ext cx="4316347" cy="1333333"/>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rtl="0">
                <a:spcAft>
                  <a:spcPts val="600"/>
                </a:spcAft>
              </a:pPr>
              <a:r>
                <a:rPr lang="en-GB" sz="1600" i="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vi-VN" sz="1600" i="1" dirty="0">
                  <a:solidFill>
                    <a:schemeClr val="tx1"/>
                  </a:solidFill>
                  <a:latin typeface="Calibri" panose="020F0502020204030204" pitchFamily="34" charset="0"/>
                  <a:ea typeface="Calibri" panose="020F0502020204030204" pitchFamily="34" charset="0"/>
                  <a:cs typeface="Calibri" panose="020F0502020204030204" pitchFamily="34" charset="0"/>
                </a:rPr>
                <a:t>Bây giờ Nhà nước cho bao nhiêu thì hưởng bấy nhiêu.</a:t>
              </a:r>
              <a:r>
                <a:rPr lang="en-GB" sz="1600" i="1"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vi-VN" sz="20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Anh muốn đi làm</a:t>
              </a:r>
              <a:r>
                <a:rPr lang="vi-VN" sz="1600" i="1" dirty="0">
                  <a:solidFill>
                    <a:schemeClr val="tx1"/>
                  </a:solidFill>
                  <a:latin typeface="Calibri" panose="020F0502020204030204" pitchFamily="34" charset="0"/>
                  <a:ea typeface="Calibri" panose="020F0502020204030204" pitchFamily="34" charset="0"/>
                  <a:cs typeface="Calibri" panose="020F0502020204030204" pitchFamily="34" charset="0"/>
                </a:rPr>
                <a:t>, tháng được 3 triệu để giúp đỡ mẹ.</a:t>
              </a:r>
              <a:r>
                <a:rPr lang="en-GB" sz="1600" i="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GB" sz="1600"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endParaRPr lang="vi-VN" sz="1600" i="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92075" algn="r" rtl="0">
                <a:spcAft>
                  <a:spcPts val="600"/>
                </a:spcAft>
              </a:pP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PVS NKT</a:t>
              </a:r>
              <a:r>
                <a:rPr lang="vi-VN" b="1" i="1" dirty="0">
                  <a:solidFill>
                    <a:schemeClr val="tx1"/>
                  </a:solidFill>
                  <a:latin typeface="Calibri" panose="020F0502020204030204" pitchFamily="34" charset="0"/>
                  <a:ea typeface="Calibri" panose="020F0502020204030204" pitchFamily="34" charset="0"/>
                  <a:cs typeface="Calibri" panose="020F0502020204030204" pitchFamily="34" charset="0"/>
                </a:rPr>
                <a:t> nam,</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b="1" i="1" dirty="0" err="1">
                  <a:solidFill>
                    <a:schemeClr val="tx1"/>
                  </a:solidFill>
                  <a:latin typeface="Calibri" panose="020F0502020204030204" pitchFamily="34" charset="0"/>
                  <a:ea typeface="Calibri" panose="020F0502020204030204" pitchFamily="34" charset="0"/>
                  <a:cs typeface="Calibri" panose="020F0502020204030204" pitchFamily="34" charset="0"/>
                </a:rPr>
                <a:t>đa</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KT </a:t>
              </a:r>
              <a:r>
                <a:rPr lang="en-GB" b="1" i="1" dirty="0" err="1">
                  <a:solidFill>
                    <a:schemeClr val="tx1"/>
                  </a:solidFill>
                  <a:latin typeface="Calibri" panose="020F0502020204030204" pitchFamily="34" charset="0"/>
                  <a:ea typeface="Calibri" panose="020F0502020204030204" pitchFamily="34" charset="0"/>
                  <a:cs typeface="Calibri" panose="020F0502020204030204" pitchFamily="34" charset="0"/>
                </a:rPr>
                <a:t>Nặng</a:t>
              </a:r>
              <a:r>
                <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rPr>
                <a:t>, 42t</a:t>
              </a:r>
            </a:p>
            <a:p>
              <a:pPr marL="92075" algn="r" rtl="0">
                <a:spcAft>
                  <a:spcPts val="600"/>
                </a:spcAft>
              </a:pPr>
              <a:endPar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gn="just">
                <a:lnSpc>
                  <a:spcPct val="112000"/>
                </a:lnSpc>
                <a:spcBef>
                  <a:spcPts val="600"/>
                </a:spcBef>
                <a:spcAft>
                  <a:spcPts val="600"/>
                </a:spcAft>
              </a:pPr>
              <a:r>
                <a:rPr lang="vi-VN" sz="1600" i="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a:t>
              </a:r>
              <a:r>
                <a:rPr lang="vi-VN" sz="1600" b="1"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Ví dụ trong trường hợp mình muốn</a:t>
              </a: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 </a:t>
              </a:r>
              <a:r>
                <a:rPr lang="en-GB"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 </a:t>
              </a:r>
              <a:r>
                <a:rPr lang="vi-VN" sz="1600" b="1"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mua một cái gì đấy</a:t>
              </a: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 </a:t>
              </a:r>
              <a:r>
                <a:rPr lang="vi-VN" sz="1600" i="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thì mình cũng có tiền,</a:t>
              </a: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 </a:t>
              </a:r>
              <a:r>
                <a:rPr lang="vi-VN" sz="2000" b="1"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mình không phải mong chờ ai cho</a:t>
              </a:r>
              <a:r>
                <a:rPr lang="vi-VN" sz="1600" i="1" dirty="0">
                  <a:solidFill>
                    <a:schemeClr val="accent1"/>
                  </a:solidFill>
                  <a:effectLst/>
                  <a:latin typeface="Calibri" panose="020F0502020204030204" pitchFamily="34" charset="0"/>
                  <a:ea typeface="SimSun" panose="02010600030101010101" pitchFamily="2" charset="-122"/>
                  <a:cs typeface="Times New Roman" panose="02020603050405020304" pitchFamily="18" charset="0"/>
                </a:rPr>
                <a:t> </a:t>
              </a:r>
              <a:r>
                <a:rPr lang="vi-VN" sz="1600" i="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hay như thế nào.</a:t>
              </a:r>
              <a:r>
                <a:rPr lang="en-US" sz="1600" i="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a:t>
              </a:r>
            </a:p>
            <a:p>
              <a:pPr algn="r"/>
              <a:r>
                <a:rPr lang="vi-VN" b="1" i="1" dirty="0">
                  <a:latin typeface="Calibri" panose="020F0502020204030204" pitchFamily="34" charset="0"/>
                  <a:ea typeface="SimSun" panose="02010600030101010101" pitchFamily="2" charset="-122"/>
                  <a:cs typeface="Times New Roman" panose="02020603050405020304" pitchFamily="18" charset="0"/>
                </a:rPr>
                <a:t>PVS</a:t>
              </a:r>
              <a:r>
                <a:rPr lang="vi-VN" b="1" i="1" dirty="0">
                  <a:effectLst/>
                  <a:latin typeface="Calibri" panose="020F0502020204030204" pitchFamily="34" charset="0"/>
                  <a:ea typeface="SimSun" panose="02010600030101010101" pitchFamily="2" charset="-122"/>
                  <a:cs typeface="Times New Roman" panose="02020603050405020304" pitchFamily="18" charset="0"/>
                </a:rPr>
                <a:t> NKT nam, thu nhập hàng tháng 4 triệu</a:t>
              </a:r>
              <a:endParaRPr lang="en-GB" b="1" i="1" dirty="0">
                <a:effectLst/>
                <a:latin typeface="Calibri" panose="020F0502020204030204" pitchFamily="34" charset="0"/>
                <a:ea typeface="SimSun" panose="02010600030101010101" pitchFamily="2" charset="-122"/>
                <a:cs typeface="Times New Roman" panose="02020603050405020304" pitchFamily="18" charset="0"/>
              </a:endParaRPr>
            </a:p>
            <a:p>
              <a:pPr algn="r"/>
              <a:endParaRPr lang="en-GB" b="1" i="1" dirty="0">
                <a:latin typeface="Calibri" panose="020F0502020204030204" pitchFamily="34" charset="0"/>
                <a:ea typeface="SimSun" panose="02010600030101010101" pitchFamily="2" charset="-122"/>
                <a:cs typeface="Times New Roman" panose="02020603050405020304" pitchFamily="18" charset="0"/>
              </a:endParaRPr>
            </a:p>
            <a:p>
              <a:pPr marL="0" marR="0" algn="just">
                <a:lnSpc>
                  <a:spcPct val="112000"/>
                </a:lnSpc>
                <a:spcBef>
                  <a:spcPts val="600"/>
                </a:spcBef>
                <a:spcAft>
                  <a:spcPts val="600"/>
                </a:spcAft>
              </a:pPr>
              <a:r>
                <a:rPr lang="en-US" sz="1600" i="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a:t>
              </a:r>
              <a:r>
                <a:rPr lang="vi-VN" sz="1600" i="1" dirty="0">
                  <a:solidFill>
                    <a:schemeClr val="tx1"/>
                  </a:solidFill>
                  <a:latin typeface="Calibri" panose="020F0502020204030204" pitchFamily="34" charset="0"/>
                  <a:ea typeface="SimSun" panose="02010600030101010101" pitchFamily="2" charset="-122"/>
                  <a:cs typeface="Times New Roman" panose="02020603050405020304" pitchFamily="18" charset="0"/>
                </a:rPr>
                <a:t>Cái mong muốn cuối cùng nhất của người khuyết tật là</a:t>
              </a:r>
              <a:r>
                <a:rPr lang="vi-VN"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 </a:t>
              </a:r>
              <a:r>
                <a:rPr lang="vi-VN" sz="1600" b="1"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người ta mong muốn được </a:t>
              </a:r>
              <a:r>
                <a:rPr lang="vi-VN" sz="2000" b="1"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hòa nhập với cộng đồng trong mọi vấn đề </a:t>
              </a:r>
              <a:r>
                <a:rPr lang="vi-VN" sz="1600" b="1"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kinh tế, tự nhiên, xã hội</a:t>
              </a:r>
              <a:r>
                <a:rPr lang="vi-VN" sz="1600" i="1" dirty="0">
                  <a:solidFill>
                    <a:schemeClr val="accent1"/>
                  </a:solidFill>
                  <a:latin typeface="Calibri" panose="020F0502020204030204" pitchFamily="34" charset="0"/>
                  <a:ea typeface="SimSun" panose="02010600030101010101" pitchFamily="2" charset="-122"/>
                  <a:cs typeface="Times New Roman" panose="02020603050405020304" pitchFamily="18" charset="0"/>
                </a:rPr>
                <a:t> […]</a:t>
              </a:r>
              <a:r>
                <a:rPr lang="en-US" sz="1600" i="1" dirty="0">
                  <a:solidFill>
                    <a:schemeClr val="tx1"/>
                  </a:solidFill>
                  <a:latin typeface="Calibri" panose="020F0502020204030204" pitchFamily="34" charset="0"/>
                  <a:ea typeface="SimSun" panose="02010600030101010101" pitchFamily="2" charset="-122"/>
                  <a:cs typeface="Times New Roman" panose="02020603050405020304" pitchFamily="18" charset="0"/>
                </a:rPr>
                <a:t>”</a:t>
              </a:r>
              <a:endParaRPr lang="vi-VN" sz="1600" i="1" dirty="0">
                <a:solidFill>
                  <a:schemeClr val="tx1"/>
                </a:solidFill>
                <a:latin typeface="Calibri" panose="020F0502020204030204" pitchFamily="34" charset="0"/>
                <a:ea typeface="SimSun" panose="02010600030101010101" pitchFamily="2" charset="-122"/>
                <a:cs typeface="Times New Roman" panose="02020603050405020304" pitchFamily="18" charset="0"/>
              </a:endParaRPr>
            </a:p>
            <a:p>
              <a:pPr marL="0" marR="0" algn="r">
                <a:lnSpc>
                  <a:spcPct val="112000"/>
                </a:lnSpc>
                <a:spcBef>
                  <a:spcPts val="600"/>
                </a:spcBef>
                <a:spcAft>
                  <a:spcPts val="600"/>
                </a:spcAft>
              </a:pPr>
              <a:r>
                <a:rPr lang="vi-VN" b="1" i="1" dirty="0">
                  <a:effectLst/>
                  <a:latin typeface="Calibri" panose="020F0502020204030204" pitchFamily="34" charset="0"/>
                  <a:ea typeface="SimSun" panose="02010600030101010101" pitchFamily="2" charset="-122"/>
                  <a:cs typeface="Times New Roman" panose="02020603050405020304" pitchFamily="18" charset="0"/>
                </a:rPr>
                <a:t>PVS cán bộ LĐTBXH phường</a:t>
              </a:r>
              <a:endParaRPr lang="en-US" sz="1600" b="1" i="1" dirty="0"/>
            </a:p>
            <a:p>
              <a:pPr marL="92075" algn="r" rtl="0">
                <a:spcAft>
                  <a:spcPts val="600"/>
                </a:spcAft>
              </a:pPr>
              <a:endParaRPr lang="en-GB"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Delimiter">
              <a:extLst>
                <a:ext uri="{FF2B5EF4-FFF2-40B4-BE49-F238E27FC236}">
                  <a16:creationId xmlns:a16="http://schemas.microsoft.com/office/drawing/2014/main" id="{2DDC2F86-306C-35B7-0681-B79307EBFED2}"/>
                </a:ext>
                <a:ext uri="{C183D7F6-B498-43B3-948B-1728B52AA6E4}">
                  <adec:decorative xmlns:adec="http://schemas.microsoft.com/office/drawing/2017/decorative" val="1"/>
                </a:ext>
              </a:extLst>
            </p:cNvPr>
            <p:cNvCxnSpPr>
              <a:cxnSpLocks/>
            </p:cNvCxnSpPr>
            <p:nvPr/>
          </p:nvCxnSpPr>
          <p:spPr>
            <a:xfrm>
              <a:off x="133350" y="161925"/>
              <a:ext cx="1" cy="134179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2" name="Check 2">
            <a:extLst>
              <a:ext uri="{FF2B5EF4-FFF2-40B4-BE49-F238E27FC236}">
                <a16:creationId xmlns:a16="http://schemas.microsoft.com/office/drawing/2014/main" id="{9F9B7D49-3821-5972-E7EB-120CFE14AC17}"/>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469950" y="4669739"/>
            <a:ext cx="301240" cy="317148"/>
          </a:xfrm>
          <a:prstGeom prst="rect">
            <a:avLst/>
          </a:prstGeom>
          <a:noFill/>
          <a:ln>
            <a:noFill/>
          </a:ln>
        </p:spPr>
      </p:pic>
    </p:spTree>
    <p:extLst>
      <p:ext uri="{BB962C8B-B14F-4D97-AF65-F5344CB8AC3E}">
        <p14:creationId xmlns:p14="http://schemas.microsoft.com/office/powerpoint/2010/main" val="421495135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77"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pPr marL="0" marR="0" lvl="0" indent="0" algn="ctr" rtl="0">
                <a:lnSpc>
                  <a:spcPct val="100000"/>
                </a:lnSpc>
                <a:spcBef>
                  <a:spcPts val="0"/>
                </a:spcBef>
                <a:spcAft>
                  <a:spcPts val="0"/>
                </a:spcAft>
                <a:buClr>
                  <a:schemeClr val="lt1"/>
                </a:buClr>
                <a:buSzPts val="1200"/>
                <a:buFont typeface="Quattrocento Sans"/>
                <a:buNone/>
              </a:pPr>
              <a:t>17</a:t>
            </a:fld>
            <a:endParaRPr sz="1200" b="0" i="0" u="none" strike="noStrike" cap="none">
              <a:solidFill>
                <a:schemeClr val="lt1"/>
              </a:solidFill>
              <a:latin typeface="Quattrocento Sans"/>
              <a:ea typeface="Quattrocento Sans"/>
              <a:cs typeface="Quattrocento Sans"/>
              <a:sym typeface="Quattrocento Sans"/>
            </a:endParaRPr>
          </a:p>
        </p:txBody>
      </p:sp>
      <p:sp>
        <p:nvSpPr>
          <p:cNvPr id="12" name="Decor">
            <a:extLst>
              <a:ext uri="{FF2B5EF4-FFF2-40B4-BE49-F238E27FC236}">
                <a16:creationId xmlns:a16="http://schemas.microsoft.com/office/drawing/2014/main" id="{1EDC3B97-F7FB-36EF-FAA1-36C3E221809C}"/>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Slide title" descr="Tiêu đề slide: KHẢ NĂNG TIẾP CẬN THỦ TỤC HÀNH CHÍNH CÔNG&#10;">
            <a:extLst>
              <a:ext uri="{FF2B5EF4-FFF2-40B4-BE49-F238E27FC236}">
                <a16:creationId xmlns:a16="http://schemas.microsoft.com/office/drawing/2014/main" id="{658A435D-5824-7023-D8A0-83829A0B6E02}"/>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KHẢ NĂNG TIẾP CẬN THỦ TỤC HÀNH CHÍNH CÔNG</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3" name="Sub-heading">
            <a:extLst>
              <a:ext uri="{FF2B5EF4-FFF2-40B4-BE49-F238E27FC236}">
                <a16:creationId xmlns:a16="http://schemas.microsoft.com/office/drawing/2014/main" id="{EB1D71BC-A961-E7F9-4E40-A4A898A49B3D}"/>
              </a:ext>
            </a:extLst>
          </p:cNvPr>
          <p:cNvSpPr txBox="1">
            <a:spLocks noGrp="1"/>
          </p:cNvSpPr>
          <p:nvPr>
            <p:ph type="title" idx="4294967295"/>
          </p:nvPr>
        </p:nvSpPr>
        <p:spPr>
          <a:xfrm>
            <a:off x="545521" y="1235601"/>
            <a:ext cx="5550479"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
                <a:srgbClr val="4E617A"/>
              </a:buClr>
              <a:buSzPts val="1800"/>
              <a:buFont typeface="Calibri"/>
              <a:buNone/>
              <a:tabLst/>
              <a:defRPr/>
            </a:pP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TÓM TẮT VÀ ĐỀ XUẤT</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 name="Box 1">
            <a:extLst>
              <a:ext uri="{FF2B5EF4-FFF2-40B4-BE49-F238E27FC236}">
                <a16:creationId xmlns:a16="http://schemas.microsoft.com/office/drawing/2014/main" id="{1F5C14A9-31C2-3988-5A8A-26AB4F224471}"/>
              </a:ext>
              <a:ext uri="{C183D7F6-B498-43B3-948B-1728B52AA6E4}">
                <adec:decorative xmlns:adec="http://schemas.microsoft.com/office/drawing/2017/decorative" val="1"/>
              </a:ext>
            </a:extLst>
          </p:cNvPr>
          <p:cNvSpPr/>
          <p:nvPr/>
        </p:nvSpPr>
        <p:spPr>
          <a:xfrm>
            <a:off x="488897" y="1773836"/>
            <a:ext cx="3519954" cy="4755981"/>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pic>
        <p:nvPicPr>
          <p:cNvPr id="24" name="Illust 1">
            <a:extLst>
              <a:ext uri="{FF2B5EF4-FFF2-40B4-BE49-F238E27FC236}">
                <a16:creationId xmlns:a16="http://schemas.microsoft.com/office/drawing/2014/main" id="{41A5947A-AB61-F163-672D-211AD00C12E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5521" y="1940128"/>
            <a:ext cx="762000" cy="762000"/>
          </a:xfrm>
          <a:prstGeom prst="rect">
            <a:avLst/>
          </a:prstGeom>
        </p:spPr>
      </p:pic>
      <p:sp>
        <p:nvSpPr>
          <p:cNvPr id="19" name="Point 1">
            <a:extLst>
              <a:ext uri="{FF2B5EF4-FFF2-40B4-BE49-F238E27FC236}">
                <a16:creationId xmlns:a16="http://schemas.microsoft.com/office/drawing/2014/main" id="{98B7342F-B77E-4ECD-975A-8FE05D98AFFE}"/>
              </a:ext>
            </a:extLst>
          </p:cNvPr>
          <p:cNvSpPr txBox="1"/>
          <p:nvPr/>
        </p:nvSpPr>
        <p:spPr>
          <a:xfrm>
            <a:off x="1204111" y="1907241"/>
            <a:ext cx="2698038"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800" b="1" dirty="0" err="1">
                <a:solidFill>
                  <a:srgbClr val="131313"/>
                </a:solidFill>
                <a:latin typeface="Calibri"/>
                <a:ea typeface="Calibri"/>
                <a:cs typeface="Calibri"/>
                <a:sym typeface="Calibri"/>
              </a:rPr>
              <a:t>Thủ</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tục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xác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định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mức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độ</a:t>
            </a:r>
            <a:r>
              <a:rPr lang="en-GB" sz="1800" b="1" dirty="0">
                <a:solidFill>
                  <a:srgbClr val="131313"/>
                </a:solidFill>
                <a:latin typeface="Calibri"/>
                <a:ea typeface="Calibri"/>
                <a:cs typeface="Calibri"/>
                <a:sym typeface="Calibri"/>
              </a:rPr>
              <a:t> KT </a:t>
            </a:r>
            <a:r>
              <a:rPr lang="en-GB" sz="1800" b="1" dirty="0" err="1">
                <a:solidFill>
                  <a:srgbClr val="131313"/>
                </a:solidFill>
                <a:latin typeface="Calibri"/>
                <a:ea typeface="Calibri"/>
                <a:cs typeface="Calibri"/>
                <a:sym typeface="Calibri"/>
              </a:rPr>
              <a:t>còn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phức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tạp</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và</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chưa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rõ</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ràng</a:t>
            </a:r>
            <a:r>
              <a:rPr lang="en-GB" sz="1800" b="1" dirty="0">
                <a:solidFill>
                  <a:srgbClr val="131313"/>
                </a:solidFill>
                <a:latin typeface="Calibri"/>
                <a:ea typeface="Calibri"/>
                <a:cs typeface="Calibri"/>
                <a:sym typeface="Calibri"/>
              </a:rPr>
              <a:t> – </a:t>
            </a:r>
            <a:r>
              <a:rPr lang="en-GB" sz="1800" dirty="0" err="1">
                <a:solidFill>
                  <a:srgbClr val="131313"/>
                </a:solidFill>
                <a:latin typeface="Calibri"/>
                <a:ea typeface="Calibri"/>
                <a:cs typeface="Calibri"/>
                <a:sym typeface="Calibri"/>
              </a:rPr>
              <a:t>Cần</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cập</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nhật</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quy</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trình</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và</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hướng</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dẫn</a:t>
            </a:r>
            <a:r>
              <a:rPr lang="en-GB" sz="1800" dirty="0">
                <a:solidFill>
                  <a:srgbClr val="131313"/>
                </a:solidFill>
                <a:latin typeface="Calibri"/>
                <a:ea typeface="Calibri"/>
                <a:cs typeface="Calibri"/>
                <a:sym typeface="Calibri"/>
              </a:rPr>
              <a:t> </a:t>
            </a:r>
            <a:r>
              <a:rPr lang="en-GB" sz="1800" dirty="0" err="1">
                <a:solidFill>
                  <a:srgbClr val="131313"/>
                </a:solidFill>
                <a:latin typeface="Calibri"/>
                <a:ea typeface="Calibri"/>
                <a:cs typeface="Calibri"/>
                <a:sym typeface="Calibri"/>
              </a:rPr>
              <a:t>nhằm</a:t>
            </a:r>
            <a:r>
              <a:rPr lang="en-GB" sz="1800" dirty="0">
                <a:solidFill>
                  <a:srgbClr val="131313"/>
                </a:solidFill>
                <a:latin typeface="Calibri"/>
                <a:ea typeface="Calibri"/>
                <a:cs typeface="Calibri"/>
                <a:sym typeface="Calibri"/>
              </a:rPr>
              <a:t>:</a:t>
            </a:r>
            <a:endParaRPr sz="1800" i="0" u="none" strike="noStrike" cap="none" dirty="0">
              <a:solidFill>
                <a:srgbClr val="000000"/>
              </a:solidFill>
              <a:latin typeface="Arial"/>
              <a:ea typeface="Arial"/>
              <a:cs typeface="Arial"/>
              <a:sym typeface="Arial"/>
            </a:endParaRPr>
          </a:p>
        </p:txBody>
      </p:sp>
      <p:pic>
        <p:nvPicPr>
          <p:cNvPr id="21" name="Check 11">
            <a:extLst>
              <a:ext uri="{FF2B5EF4-FFF2-40B4-BE49-F238E27FC236}">
                <a16:creationId xmlns:a16="http://schemas.microsoft.com/office/drawing/2014/main" id="{E9FC466C-F0EB-238C-BC36-D99F3A484A38}"/>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3247" y="3300924"/>
            <a:ext cx="317148" cy="317148"/>
          </a:xfrm>
          <a:prstGeom prst="rect">
            <a:avLst/>
          </a:prstGeom>
          <a:noFill/>
          <a:ln>
            <a:noFill/>
          </a:ln>
        </p:spPr>
      </p:pic>
      <p:sp>
        <p:nvSpPr>
          <p:cNvPr id="20" name="Proposal 11">
            <a:extLst>
              <a:ext uri="{FF2B5EF4-FFF2-40B4-BE49-F238E27FC236}">
                <a16:creationId xmlns:a16="http://schemas.microsoft.com/office/drawing/2014/main" id="{A7098493-1A12-2A8D-9B79-CDB1B0E475C6}"/>
              </a:ext>
            </a:extLst>
          </p:cNvPr>
          <p:cNvSpPr txBox="1"/>
          <p:nvPr/>
        </p:nvSpPr>
        <p:spPr>
          <a:xfrm>
            <a:off x="923316" y="3254982"/>
            <a:ext cx="2832255"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err="1">
                <a:solidFill>
                  <a:srgbClr val="131313"/>
                </a:solidFill>
                <a:latin typeface="Calibri"/>
                <a:ea typeface="Calibri"/>
                <a:cs typeface="Calibri"/>
                <a:sym typeface="Calibri"/>
              </a:rPr>
              <a:t>Rút</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ngắn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thời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gian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tổ</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chức</a:t>
            </a:r>
            <a:r>
              <a:rPr lang="en-GB" sz="1600" dirty="0">
                <a:solidFill>
                  <a:srgbClr val="131313"/>
                </a:solidFill>
                <a:latin typeface="Calibri"/>
                <a:ea typeface="Calibri"/>
                <a:cs typeface="Calibri"/>
                <a:sym typeface="Calibri"/>
              </a:rPr>
              <a:t> HĐXĐ KT</a:t>
            </a:r>
            <a:endParaRPr sz="1600" b="0" i="0" u="none" strike="noStrike" cap="none" dirty="0">
              <a:solidFill>
                <a:srgbClr val="131313"/>
              </a:solidFill>
              <a:latin typeface="Calibri"/>
              <a:ea typeface="Calibri"/>
              <a:cs typeface="Calibri"/>
              <a:sym typeface="Calibri"/>
            </a:endParaRPr>
          </a:p>
        </p:txBody>
      </p:sp>
      <p:pic>
        <p:nvPicPr>
          <p:cNvPr id="22" name="Check 12">
            <a:extLst>
              <a:ext uri="{FF2B5EF4-FFF2-40B4-BE49-F238E27FC236}">
                <a16:creationId xmlns:a16="http://schemas.microsoft.com/office/drawing/2014/main" id="{8A4DC124-9272-DDF8-F22F-56C67F2B4BBB}"/>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3062" y="4079046"/>
            <a:ext cx="317148" cy="317148"/>
          </a:xfrm>
          <a:prstGeom prst="rect">
            <a:avLst/>
          </a:prstGeom>
          <a:noFill/>
          <a:ln>
            <a:noFill/>
          </a:ln>
        </p:spPr>
      </p:pic>
      <p:sp>
        <p:nvSpPr>
          <p:cNvPr id="23" name="Proposal 12">
            <a:extLst>
              <a:ext uri="{FF2B5EF4-FFF2-40B4-BE49-F238E27FC236}">
                <a16:creationId xmlns:a16="http://schemas.microsoft.com/office/drawing/2014/main" id="{E8F9695B-63C5-B9E8-07A2-1F5A8F5AA35B}"/>
              </a:ext>
            </a:extLst>
          </p:cNvPr>
          <p:cNvSpPr txBox="1"/>
          <p:nvPr/>
        </p:nvSpPr>
        <p:spPr>
          <a:xfrm>
            <a:off x="896562" y="4025550"/>
            <a:ext cx="2859010"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err="1">
                <a:solidFill>
                  <a:srgbClr val="131313"/>
                </a:solidFill>
                <a:latin typeface="Calibri"/>
                <a:ea typeface="Calibri"/>
                <a:cs typeface="Calibri"/>
                <a:sym typeface="Calibri"/>
              </a:rPr>
              <a:t>Xác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định</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dạng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và</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mức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độ</a:t>
            </a:r>
            <a:r>
              <a:rPr lang="en-GB" sz="1600" dirty="0">
                <a:solidFill>
                  <a:srgbClr val="131313"/>
                </a:solidFill>
                <a:latin typeface="Calibri"/>
                <a:ea typeface="Calibri"/>
                <a:cs typeface="Calibri"/>
                <a:sym typeface="Calibri"/>
              </a:rPr>
              <a:t> KT </a:t>
            </a:r>
            <a:r>
              <a:rPr lang="en-GB" sz="1600" dirty="0" err="1">
                <a:solidFill>
                  <a:srgbClr val="131313"/>
                </a:solidFill>
                <a:latin typeface="Calibri"/>
                <a:ea typeface="Calibri"/>
                <a:cs typeface="Calibri"/>
                <a:sym typeface="Calibri"/>
              </a:rPr>
              <a:t>dễ</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dàng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mà</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hợp</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lý</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hơn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cho</a:t>
            </a:r>
            <a:r>
              <a:rPr lang="en-GB" sz="1600" dirty="0">
                <a:solidFill>
                  <a:srgbClr val="131313"/>
                </a:solidFill>
                <a:latin typeface="Calibri"/>
                <a:ea typeface="Calibri"/>
                <a:cs typeface="Calibri"/>
                <a:sym typeface="Calibri"/>
              </a:rPr>
              <a:t> HĐXĐ KT </a:t>
            </a:r>
            <a:r>
              <a:rPr lang="en-GB" sz="1600" dirty="0" err="1">
                <a:solidFill>
                  <a:srgbClr val="131313"/>
                </a:solidFill>
                <a:latin typeface="Calibri"/>
                <a:ea typeface="Calibri"/>
                <a:cs typeface="Calibri"/>
                <a:sym typeface="Calibri"/>
              </a:rPr>
              <a:t>vốn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không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phải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người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làm</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chuyên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môn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về</a:t>
            </a:r>
            <a:r>
              <a:rPr lang="en-GB" sz="1600" dirty="0">
                <a:solidFill>
                  <a:srgbClr val="131313"/>
                </a:solidFill>
                <a:latin typeface="Calibri"/>
                <a:ea typeface="Calibri"/>
                <a:cs typeface="Calibri"/>
                <a:sym typeface="Calibri"/>
              </a:rPr>
              <a:t> y </a:t>
            </a:r>
            <a:r>
              <a:rPr lang="en-GB" sz="1600" dirty="0" err="1">
                <a:solidFill>
                  <a:srgbClr val="131313"/>
                </a:solidFill>
                <a:latin typeface="Calibri"/>
                <a:ea typeface="Calibri"/>
                <a:cs typeface="Calibri"/>
                <a:sym typeface="Calibri"/>
              </a:rPr>
              <a:t>tế</a:t>
            </a:r>
            <a:r>
              <a:rPr lang="en-GB" sz="1600" dirty="0">
                <a:solidFill>
                  <a:srgbClr val="131313"/>
                </a:solidFill>
                <a:latin typeface="Calibri"/>
                <a:ea typeface="Calibri"/>
                <a:cs typeface="Calibri"/>
                <a:sym typeface="Calibri"/>
              </a:rPr>
              <a:t>. </a:t>
            </a:r>
            <a:endParaRPr sz="1600" b="0" i="0" u="none" strike="noStrike" cap="none" dirty="0">
              <a:solidFill>
                <a:srgbClr val="131313"/>
              </a:solidFill>
              <a:latin typeface="Calibri"/>
              <a:ea typeface="Calibri"/>
              <a:cs typeface="Calibri"/>
              <a:sym typeface="Calibri"/>
            </a:endParaRPr>
          </a:p>
        </p:txBody>
      </p:sp>
      <p:sp>
        <p:nvSpPr>
          <p:cNvPr id="5" name="Box 2">
            <a:extLst>
              <a:ext uri="{FF2B5EF4-FFF2-40B4-BE49-F238E27FC236}">
                <a16:creationId xmlns:a16="http://schemas.microsoft.com/office/drawing/2014/main" id="{446AF7DF-7FAD-A65B-7443-220BF3E5F37D}"/>
              </a:ext>
              <a:ext uri="{C183D7F6-B498-43B3-948B-1728B52AA6E4}">
                <adec:decorative xmlns:adec="http://schemas.microsoft.com/office/drawing/2017/decorative" val="1"/>
              </a:ext>
            </a:extLst>
          </p:cNvPr>
          <p:cNvSpPr/>
          <p:nvPr/>
        </p:nvSpPr>
        <p:spPr>
          <a:xfrm>
            <a:off x="4336023" y="1758391"/>
            <a:ext cx="3519954" cy="4755984"/>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sp>
        <p:nvSpPr>
          <p:cNvPr id="4" name="Proposal 11">
            <a:extLst>
              <a:ext uri="{FF2B5EF4-FFF2-40B4-BE49-F238E27FC236}">
                <a16:creationId xmlns:a16="http://schemas.microsoft.com/office/drawing/2014/main" id="{1E379CBC-FD28-CAEE-BD88-B730AE926C14}"/>
              </a:ext>
            </a:extLst>
          </p:cNvPr>
          <p:cNvSpPr txBox="1"/>
          <p:nvPr/>
        </p:nvSpPr>
        <p:spPr>
          <a:xfrm>
            <a:off x="923316" y="5291675"/>
            <a:ext cx="2871722"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Cần </a:t>
            </a:r>
            <a:r>
              <a:rPr lang="en-GB" sz="1600" dirty="0" err="1">
                <a:solidFill>
                  <a:srgbClr val="131313"/>
                </a:solidFill>
                <a:latin typeface="Calibri"/>
                <a:ea typeface="Calibri"/>
                <a:cs typeface="Calibri"/>
                <a:sym typeface="Calibri"/>
              </a:rPr>
              <a:t>nâng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cao</a:t>
            </a:r>
            <a:r>
              <a:rPr lang="en-GB" sz="1600" dirty="0">
                <a:solidFill>
                  <a:srgbClr val="131313"/>
                </a:solidFill>
                <a:latin typeface="Calibri"/>
                <a:ea typeface="Calibri"/>
                <a:cs typeface="Calibri"/>
                <a:sym typeface="Calibri"/>
              </a:rPr>
              <a:t> nhận thức về tầm quan trọng của việc xác nhận và có </a:t>
            </a:r>
            <a:r>
              <a:rPr lang="en-GB" sz="1600" dirty="0" err="1">
                <a:solidFill>
                  <a:srgbClr val="131313"/>
                </a:solidFill>
                <a:latin typeface="Calibri"/>
                <a:ea typeface="Calibri"/>
                <a:cs typeface="Calibri"/>
                <a:sym typeface="Calibri"/>
              </a:rPr>
              <a:t>giấy</a:t>
            </a:r>
            <a:r>
              <a:rPr lang="en-GB" sz="1600" dirty="0">
                <a:solidFill>
                  <a:srgbClr val="131313"/>
                </a:solidFill>
                <a:latin typeface="Calibri"/>
                <a:ea typeface="Calibri"/>
                <a:cs typeface="Calibri"/>
                <a:sym typeface="Calibri"/>
              </a:rPr>
              <a:t> XNKT cho cả cán bộ và NKT.</a:t>
            </a:r>
            <a:endParaRPr sz="1600" b="0" i="0" u="none" strike="noStrike" cap="none" dirty="0">
              <a:solidFill>
                <a:srgbClr val="131313"/>
              </a:solidFill>
              <a:latin typeface="Calibri"/>
              <a:ea typeface="Calibri"/>
              <a:cs typeface="Calibri"/>
              <a:sym typeface="Calibri"/>
            </a:endParaRPr>
          </a:p>
        </p:txBody>
      </p:sp>
      <p:sp>
        <p:nvSpPr>
          <p:cNvPr id="9" name="Point 2">
            <a:extLst>
              <a:ext uri="{FF2B5EF4-FFF2-40B4-BE49-F238E27FC236}">
                <a16:creationId xmlns:a16="http://schemas.microsoft.com/office/drawing/2014/main" id="{8BE3CBB4-0828-C4CA-90F9-E1E960509AA6}"/>
              </a:ext>
            </a:extLst>
          </p:cNvPr>
          <p:cNvSpPr txBox="1"/>
          <p:nvPr/>
        </p:nvSpPr>
        <p:spPr>
          <a:xfrm>
            <a:off x="5100533" y="1887427"/>
            <a:ext cx="2567364"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800" b="1" dirty="0" err="1">
                <a:solidFill>
                  <a:srgbClr val="131313"/>
                </a:solidFill>
                <a:latin typeface="Calibri"/>
                <a:ea typeface="Calibri"/>
                <a:cs typeface="Calibri"/>
                <a:sym typeface="Calibri"/>
              </a:rPr>
              <a:t>Trợ</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cấp</a:t>
            </a:r>
            <a:r>
              <a:rPr lang="en-GB" sz="1800" b="1" dirty="0">
                <a:solidFill>
                  <a:srgbClr val="131313"/>
                </a:solidFill>
                <a:latin typeface="Calibri"/>
                <a:ea typeface="Calibri"/>
                <a:cs typeface="Calibri"/>
                <a:sym typeface="Calibri"/>
              </a:rPr>
              <a:t> KT </a:t>
            </a:r>
            <a:r>
              <a:rPr lang="en-GB" sz="1800" b="1" dirty="0" err="1">
                <a:solidFill>
                  <a:srgbClr val="131313"/>
                </a:solidFill>
                <a:latin typeface="Calibri"/>
                <a:ea typeface="Calibri"/>
                <a:cs typeface="Calibri"/>
                <a:sym typeface="Calibri"/>
              </a:rPr>
              <a:t>và</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các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hỗ</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trợ</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xã</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hội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khác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cho</a:t>
            </a:r>
            <a:r>
              <a:rPr lang="en-GB" sz="1800" b="1" dirty="0">
                <a:solidFill>
                  <a:srgbClr val="131313"/>
                </a:solidFill>
                <a:latin typeface="Calibri"/>
                <a:ea typeface="Calibri"/>
                <a:cs typeface="Calibri"/>
                <a:sym typeface="Calibri"/>
              </a:rPr>
              <a:t> NKT </a:t>
            </a:r>
            <a:r>
              <a:rPr lang="en-GB" sz="1800" b="1" dirty="0" err="1">
                <a:solidFill>
                  <a:srgbClr val="131313"/>
                </a:solidFill>
                <a:latin typeface="Calibri"/>
                <a:ea typeface="Calibri"/>
                <a:cs typeface="Calibri"/>
                <a:sym typeface="Calibri"/>
              </a:rPr>
              <a:t>chưa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phù</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hợp</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với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nhu</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cầu</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đặc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thù</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của</a:t>
            </a:r>
            <a:r>
              <a:rPr lang="en-GB" sz="1800" b="1" dirty="0">
                <a:solidFill>
                  <a:srgbClr val="131313"/>
                </a:solidFill>
                <a:latin typeface="Calibri"/>
                <a:ea typeface="Calibri"/>
                <a:cs typeface="Calibri"/>
                <a:sym typeface="Calibri"/>
              </a:rPr>
              <a:t> NKT</a:t>
            </a:r>
            <a:endParaRPr sz="1800" b="1" i="0" u="none" strike="noStrike" cap="none" dirty="0">
              <a:solidFill>
                <a:srgbClr val="000000"/>
              </a:solidFill>
              <a:latin typeface="Arial"/>
              <a:ea typeface="Arial"/>
              <a:cs typeface="Arial"/>
              <a:sym typeface="Arial"/>
            </a:endParaRPr>
          </a:p>
        </p:txBody>
      </p:sp>
      <p:pic>
        <p:nvPicPr>
          <p:cNvPr id="11" name="Check 21">
            <a:extLst>
              <a:ext uri="{FF2B5EF4-FFF2-40B4-BE49-F238E27FC236}">
                <a16:creationId xmlns:a16="http://schemas.microsoft.com/office/drawing/2014/main" id="{C15B0F3B-E02E-8127-5C28-1EF40E8B5E7D}"/>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10686" y="3301630"/>
            <a:ext cx="317148" cy="317148"/>
          </a:xfrm>
          <a:prstGeom prst="rect">
            <a:avLst/>
          </a:prstGeom>
          <a:noFill/>
          <a:ln>
            <a:noFill/>
          </a:ln>
        </p:spPr>
      </p:pic>
      <p:sp>
        <p:nvSpPr>
          <p:cNvPr id="6" name="Proposal 21">
            <a:extLst>
              <a:ext uri="{FF2B5EF4-FFF2-40B4-BE49-F238E27FC236}">
                <a16:creationId xmlns:a16="http://schemas.microsoft.com/office/drawing/2014/main" id="{701DD07A-C9EA-552C-374C-0EFDA015641B}"/>
              </a:ext>
            </a:extLst>
          </p:cNvPr>
          <p:cNvSpPr txBox="1"/>
          <p:nvPr/>
        </p:nvSpPr>
        <p:spPr>
          <a:xfrm>
            <a:off x="4727834" y="3254982"/>
            <a:ext cx="3001669"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Nhu </a:t>
            </a:r>
            <a:r>
              <a:rPr lang="en-GB" sz="1600" dirty="0" err="1">
                <a:solidFill>
                  <a:srgbClr val="131313"/>
                </a:solidFill>
                <a:latin typeface="Calibri"/>
                <a:ea typeface="Calibri"/>
                <a:cs typeface="Calibri"/>
                <a:sym typeface="Calibri"/>
              </a:rPr>
              <a:t>cầu</a:t>
            </a:r>
            <a:r>
              <a:rPr lang="en-GB" sz="1600" dirty="0">
                <a:solidFill>
                  <a:srgbClr val="131313"/>
                </a:solidFill>
                <a:latin typeface="Calibri"/>
                <a:ea typeface="Calibri"/>
                <a:cs typeface="Calibri"/>
                <a:sym typeface="Calibri"/>
              </a:rPr>
              <a:t> chi </a:t>
            </a:r>
            <a:r>
              <a:rPr lang="en-GB" sz="1600" dirty="0" err="1">
                <a:solidFill>
                  <a:srgbClr val="131313"/>
                </a:solidFill>
                <a:latin typeface="Calibri"/>
                <a:ea typeface="Calibri"/>
                <a:cs typeface="Calibri"/>
                <a:sym typeface="Calibri"/>
              </a:rPr>
              <a:t>tiêu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tối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thiểu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trung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bình</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của</a:t>
            </a:r>
            <a:r>
              <a:rPr lang="en-GB" sz="1600" dirty="0">
                <a:solidFill>
                  <a:srgbClr val="131313"/>
                </a:solidFill>
                <a:latin typeface="Calibri"/>
                <a:ea typeface="Calibri"/>
                <a:cs typeface="Calibri"/>
                <a:sym typeface="Calibri"/>
              </a:rPr>
              <a:t> NKT </a:t>
            </a:r>
            <a:r>
              <a:rPr lang="en-GB" sz="1600" dirty="0" err="1">
                <a:solidFill>
                  <a:srgbClr val="131313"/>
                </a:solidFill>
                <a:latin typeface="Calibri"/>
                <a:ea typeface="Calibri"/>
                <a:cs typeface="Calibri"/>
                <a:sym typeface="Calibri"/>
              </a:rPr>
              <a:t>đang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cao</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hơn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mức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trợ</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cấp</a:t>
            </a:r>
            <a:r>
              <a:rPr lang="en-GB" sz="1600" dirty="0">
                <a:solidFill>
                  <a:srgbClr val="131313"/>
                </a:solidFill>
                <a:latin typeface="Calibri"/>
                <a:ea typeface="Calibri"/>
                <a:cs typeface="Calibri"/>
                <a:sym typeface="Calibri"/>
              </a:rPr>
              <a:t> KT </a:t>
            </a:r>
            <a:r>
              <a:rPr lang="en-GB" sz="1600" dirty="0" err="1">
                <a:solidFill>
                  <a:srgbClr val="131313"/>
                </a:solidFill>
                <a:latin typeface="Calibri"/>
                <a:ea typeface="Calibri"/>
                <a:cs typeface="Calibri"/>
                <a:sym typeface="Calibri"/>
              </a:rPr>
              <a:t>hiện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tại</a:t>
            </a:r>
            <a:r>
              <a:rPr lang="en-GB" sz="1600" dirty="0">
                <a:solidFill>
                  <a:srgbClr val="131313"/>
                </a:solidFill>
                <a:latin typeface="Calibri"/>
                <a:ea typeface="Calibri"/>
                <a:cs typeface="Calibri"/>
                <a:sym typeface="Calibri"/>
              </a:rPr>
              <a:t>. </a:t>
            </a:r>
            <a:endParaRPr sz="1600" b="0" i="0" u="none" strike="noStrike" cap="none" dirty="0">
              <a:solidFill>
                <a:srgbClr val="131313"/>
              </a:solidFill>
              <a:latin typeface="Calibri"/>
              <a:ea typeface="Calibri"/>
              <a:cs typeface="Calibri"/>
              <a:sym typeface="Calibri"/>
            </a:endParaRPr>
          </a:p>
        </p:txBody>
      </p:sp>
      <p:pic>
        <p:nvPicPr>
          <p:cNvPr id="27" name="Check 22">
            <a:extLst>
              <a:ext uri="{FF2B5EF4-FFF2-40B4-BE49-F238E27FC236}">
                <a16:creationId xmlns:a16="http://schemas.microsoft.com/office/drawing/2014/main" id="{0EAF11A4-3654-33CF-9B74-A5C5803AA98F}"/>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417116" y="4372830"/>
            <a:ext cx="317148" cy="317148"/>
          </a:xfrm>
          <a:prstGeom prst="rect">
            <a:avLst/>
          </a:prstGeom>
          <a:noFill/>
          <a:ln>
            <a:noFill/>
          </a:ln>
        </p:spPr>
      </p:pic>
      <p:sp>
        <p:nvSpPr>
          <p:cNvPr id="26" name="Proposal 22">
            <a:extLst>
              <a:ext uri="{FF2B5EF4-FFF2-40B4-BE49-F238E27FC236}">
                <a16:creationId xmlns:a16="http://schemas.microsoft.com/office/drawing/2014/main" id="{164ADDCB-0E43-9916-710E-B752F84489C1}"/>
              </a:ext>
            </a:extLst>
          </p:cNvPr>
          <p:cNvSpPr txBox="1"/>
          <p:nvPr/>
        </p:nvSpPr>
        <p:spPr>
          <a:xfrm>
            <a:off x="4734264" y="4326182"/>
            <a:ext cx="3001669"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NKT </a:t>
            </a:r>
            <a:r>
              <a:rPr lang="en-GB" sz="1600" dirty="0" err="1">
                <a:solidFill>
                  <a:srgbClr val="131313"/>
                </a:solidFill>
                <a:latin typeface="Calibri"/>
                <a:ea typeface="Calibri"/>
                <a:cs typeface="Calibri"/>
                <a:sym typeface="Calibri"/>
              </a:rPr>
              <a:t>có</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nhu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cầu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tham</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gia</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vào</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nền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kinh</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tế</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để</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tự</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tạo</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ra</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thu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nhập</a:t>
            </a:r>
            <a:r>
              <a:rPr lang="en-GB" sz="1600" dirty="0">
                <a:solidFill>
                  <a:srgbClr val="131313"/>
                </a:solidFill>
                <a:latin typeface="Calibri"/>
                <a:ea typeface="Calibri"/>
                <a:cs typeface="Calibri"/>
                <a:sym typeface="Calibri"/>
              </a:rPr>
              <a:t>.</a:t>
            </a:r>
            <a:endParaRPr sz="1600" b="0" i="0" u="none" strike="noStrike" cap="none" dirty="0">
              <a:solidFill>
                <a:srgbClr val="131313"/>
              </a:solidFill>
              <a:latin typeface="Calibri"/>
              <a:ea typeface="Calibri"/>
              <a:cs typeface="Calibri"/>
              <a:sym typeface="Calibri"/>
            </a:endParaRPr>
          </a:p>
        </p:txBody>
      </p:sp>
      <p:sp>
        <p:nvSpPr>
          <p:cNvPr id="15" name="Box 3">
            <a:extLst>
              <a:ext uri="{FF2B5EF4-FFF2-40B4-BE49-F238E27FC236}">
                <a16:creationId xmlns:a16="http://schemas.microsoft.com/office/drawing/2014/main" id="{D514638D-E661-4E5F-031D-0AB98A2657AE}"/>
              </a:ext>
              <a:ext uri="{C183D7F6-B498-43B3-948B-1728B52AA6E4}">
                <adec:decorative xmlns:adec="http://schemas.microsoft.com/office/drawing/2017/decorative" val="1"/>
              </a:ext>
            </a:extLst>
          </p:cNvPr>
          <p:cNvSpPr/>
          <p:nvPr/>
        </p:nvSpPr>
        <p:spPr>
          <a:xfrm>
            <a:off x="8176745" y="1773834"/>
            <a:ext cx="3519955" cy="4755983"/>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Arial"/>
              <a:ea typeface="Arial"/>
              <a:cs typeface="Arial"/>
              <a:sym typeface="Arial"/>
            </a:endParaRPr>
          </a:p>
        </p:txBody>
      </p:sp>
      <p:pic>
        <p:nvPicPr>
          <p:cNvPr id="30" name="Illust 3">
            <a:extLst>
              <a:ext uri="{FF2B5EF4-FFF2-40B4-BE49-F238E27FC236}">
                <a16:creationId xmlns:a16="http://schemas.microsoft.com/office/drawing/2014/main" id="{0BCC2C8C-7E4F-11E4-27E2-A500CA062B7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00843" y="1905395"/>
            <a:ext cx="783749" cy="783749"/>
          </a:xfrm>
          <a:prstGeom prst="rect">
            <a:avLst/>
          </a:prstGeom>
        </p:spPr>
      </p:pic>
      <p:sp>
        <p:nvSpPr>
          <p:cNvPr id="16" name="Point 3">
            <a:extLst>
              <a:ext uri="{FF2B5EF4-FFF2-40B4-BE49-F238E27FC236}">
                <a16:creationId xmlns:a16="http://schemas.microsoft.com/office/drawing/2014/main" id="{0FF5C113-BD93-DB8C-79A2-2D94120D48CD}"/>
              </a:ext>
            </a:extLst>
          </p:cNvPr>
          <p:cNvSpPr txBox="1"/>
          <p:nvPr/>
        </p:nvSpPr>
        <p:spPr>
          <a:xfrm>
            <a:off x="8947024" y="1942599"/>
            <a:ext cx="2565579"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800" b="1" dirty="0">
                <a:solidFill>
                  <a:srgbClr val="131313"/>
                </a:solidFill>
                <a:latin typeface="Calibri"/>
                <a:ea typeface="Calibri"/>
                <a:cs typeface="Calibri"/>
                <a:sym typeface="Calibri"/>
              </a:rPr>
              <a:t>TTHC </a:t>
            </a:r>
            <a:r>
              <a:rPr lang="en-GB" sz="1800" b="1" dirty="0" err="1">
                <a:solidFill>
                  <a:srgbClr val="131313"/>
                </a:solidFill>
                <a:latin typeface="Calibri"/>
                <a:ea typeface="Calibri"/>
                <a:cs typeface="Calibri"/>
                <a:sym typeface="Calibri"/>
              </a:rPr>
              <a:t>chưa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linh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hoạt</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các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quy</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định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cho</a:t>
            </a:r>
            <a:r>
              <a:rPr lang="en-GB" sz="1800" b="1" dirty="0">
                <a:solidFill>
                  <a:srgbClr val="131313"/>
                </a:solidFill>
                <a:latin typeface="Calibri"/>
                <a:ea typeface="Calibri"/>
                <a:cs typeface="Calibri"/>
                <a:sym typeface="Calibri"/>
              </a:rPr>
              <a:t> NKT </a:t>
            </a:r>
            <a:r>
              <a:rPr lang="en-GB" sz="1800" b="1" dirty="0" err="1">
                <a:solidFill>
                  <a:srgbClr val="131313"/>
                </a:solidFill>
                <a:latin typeface="Calibri"/>
                <a:ea typeface="Calibri"/>
                <a:cs typeface="Calibri"/>
                <a:sym typeface="Calibri"/>
              </a:rPr>
              <a:t>trong</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bối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cảnh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chuyển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đổi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số</a:t>
            </a:r>
            <a:endParaRPr sz="1800" b="1" i="0" u="none" strike="noStrike" cap="none" dirty="0">
              <a:solidFill>
                <a:srgbClr val="131313"/>
              </a:solidFill>
              <a:latin typeface="Calibri"/>
              <a:ea typeface="Calibri"/>
              <a:cs typeface="Calibri"/>
              <a:sym typeface="Calibri"/>
            </a:endParaRPr>
          </a:p>
        </p:txBody>
      </p:sp>
      <p:pic>
        <p:nvPicPr>
          <p:cNvPr id="32" name="Check 31">
            <a:extLst>
              <a:ext uri="{FF2B5EF4-FFF2-40B4-BE49-F238E27FC236}">
                <a16:creationId xmlns:a16="http://schemas.microsoft.com/office/drawing/2014/main" id="{1AE5D941-B801-F447-D32A-2C715E764464}"/>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66930" y="3205644"/>
            <a:ext cx="317148" cy="317148"/>
          </a:xfrm>
          <a:prstGeom prst="rect">
            <a:avLst/>
          </a:prstGeom>
          <a:noFill/>
          <a:ln>
            <a:noFill/>
          </a:ln>
        </p:spPr>
      </p:pic>
      <p:sp>
        <p:nvSpPr>
          <p:cNvPr id="31" name="Proposal 31">
            <a:extLst>
              <a:ext uri="{FF2B5EF4-FFF2-40B4-BE49-F238E27FC236}">
                <a16:creationId xmlns:a16="http://schemas.microsoft.com/office/drawing/2014/main" id="{55FB4DE4-D10B-6B84-D7E4-872FF1A18C44}"/>
              </a:ext>
            </a:extLst>
          </p:cNvPr>
          <p:cNvSpPr txBox="1"/>
          <p:nvPr/>
        </p:nvSpPr>
        <p:spPr>
          <a:xfrm>
            <a:off x="8584078" y="3158996"/>
            <a:ext cx="3001669" cy="8309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vi-VN" sz="1600" dirty="0">
                <a:solidFill>
                  <a:srgbClr val="131313"/>
                </a:solidFill>
                <a:latin typeface="Calibri"/>
                <a:ea typeface="Calibri"/>
                <a:cs typeface="Calibri"/>
                <a:sym typeface="Calibri"/>
              </a:rPr>
              <a:t>Cần cân nhắc trở ngại về tiếp cận CNTT của NKT và có cơ chế làm TTHC phù hợp.</a:t>
            </a:r>
            <a:endParaRPr sz="1600" b="0" i="0" u="none" strike="noStrike" cap="none" dirty="0">
              <a:solidFill>
                <a:srgbClr val="131313"/>
              </a:solidFill>
              <a:latin typeface="Calibri"/>
              <a:ea typeface="Calibri"/>
              <a:cs typeface="Calibri"/>
              <a:sym typeface="Calibri"/>
            </a:endParaRPr>
          </a:p>
        </p:txBody>
      </p:sp>
      <p:pic>
        <p:nvPicPr>
          <p:cNvPr id="34" name="Check 32">
            <a:extLst>
              <a:ext uri="{FF2B5EF4-FFF2-40B4-BE49-F238E27FC236}">
                <a16:creationId xmlns:a16="http://schemas.microsoft.com/office/drawing/2014/main" id="{947C1236-D6A3-35D8-7430-D308D2687F80}"/>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66930" y="4205647"/>
            <a:ext cx="317148" cy="317148"/>
          </a:xfrm>
          <a:prstGeom prst="rect">
            <a:avLst/>
          </a:prstGeom>
          <a:noFill/>
          <a:ln>
            <a:noFill/>
          </a:ln>
        </p:spPr>
      </p:pic>
      <p:sp>
        <p:nvSpPr>
          <p:cNvPr id="33" name="Proposal 32">
            <a:extLst>
              <a:ext uri="{FF2B5EF4-FFF2-40B4-BE49-F238E27FC236}">
                <a16:creationId xmlns:a16="http://schemas.microsoft.com/office/drawing/2014/main" id="{4BD4E295-091D-9512-57ED-E50CBD935239}"/>
              </a:ext>
            </a:extLst>
          </p:cNvPr>
          <p:cNvSpPr txBox="1"/>
          <p:nvPr/>
        </p:nvSpPr>
        <p:spPr>
          <a:xfrm>
            <a:off x="8584078" y="4158999"/>
            <a:ext cx="3001669"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vi-VN" sz="1600" dirty="0">
                <a:solidFill>
                  <a:srgbClr val="131313"/>
                </a:solidFill>
                <a:latin typeface="Calibri"/>
                <a:ea typeface="Calibri"/>
                <a:cs typeface="Calibri"/>
                <a:sym typeface="Calibri"/>
              </a:rPr>
              <a:t>CBCC địa phương cần được tập huấn thêm kiến thức và kỹ năng giao tiếp, ứng xử với NKT để hỗ trợ nhiệt tình và hiệu quả hơn.</a:t>
            </a:r>
            <a:endParaRPr lang="vi-VN" sz="1600" b="0" i="0" u="none" strike="noStrike" cap="none" dirty="0">
              <a:solidFill>
                <a:srgbClr val="131313"/>
              </a:solidFill>
              <a:latin typeface="Calibri"/>
              <a:ea typeface="Calibri"/>
              <a:cs typeface="Calibri"/>
              <a:sym typeface="Calibri"/>
            </a:endParaRPr>
          </a:p>
        </p:txBody>
      </p:sp>
      <p:pic>
        <p:nvPicPr>
          <p:cNvPr id="36" name="Check 33">
            <a:extLst>
              <a:ext uri="{FF2B5EF4-FFF2-40B4-BE49-F238E27FC236}">
                <a16:creationId xmlns:a16="http://schemas.microsoft.com/office/drawing/2014/main" id="{9B591BF2-253F-9B97-D977-5F045F9B0EC8}"/>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61432" y="5457618"/>
            <a:ext cx="317148" cy="317148"/>
          </a:xfrm>
          <a:prstGeom prst="rect">
            <a:avLst/>
          </a:prstGeom>
          <a:noFill/>
          <a:ln>
            <a:noFill/>
          </a:ln>
        </p:spPr>
      </p:pic>
      <p:sp>
        <p:nvSpPr>
          <p:cNvPr id="35" name="Proposal 33">
            <a:extLst>
              <a:ext uri="{FF2B5EF4-FFF2-40B4-BE49-F238E27FC236}">
                <a16:creationId xmlns:a16="http://schemas.microsoft.com/office/drawing/2014/main" id="{960096DA-757E-D9FF-E72D-99F0DC4369B5}"/>
              </a:ext>
            </a:extLst>
          </p:cNvPr>
          <p:cNvSpPr txBox="1"/>
          <p:nvPr/>
        </p:nvSpPr>
        <p:spPr>
          <a:xfrm>
            <a:off x="8578580" y="5410970"/>
            <a:ext cx="3001669" cy="107717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vi-VN" sz="1600" dirty="0">
                <a:solidFill>
                  <a:srgbClr val="131313"/>
                </a:solidFill>
                <a:latin typeface="Calibri"/>
                <a:ea typeface="Calibri"/>
                <a:cs typeface="Calibri"/>
                <a:sym typeface="Calibri"/>
              </a:rPr>
              <a:t>Chú trọng hơn </a:t>
            </a:r>
            <a:r>
              <a:rPr lang="vi-VN" sz="1600" b="1" dirty="0">
                <a:solidFill>
                  <a:srgbClr val="131313"/>
                </a:solidFill>
                <a:latin typeface="Calibri"/>
                <a:ea typeface="Calibri"/>
                <a:cs typeface="Calibri"/>
                <a:sym typeface="Calibri"/>
              </a:rPr>
              <a:t>vai trò của Hội NKT ở địa phương</a:t>
            </a:r>
            <a:r>
              <a:rPr lang="vi-VN" sz="1600" dirty="0">
                <a:solidFill>
                  <a:srgbClr val="131313"/>
                </a:solidFill>
                <a:latin typeface="Calibri"/>
                <a:ea typeface="Calibri"/>
                <a:cs typeface="Calibri"/>
                <a:sym typeface="Calibri"/>
              </a:rPr>
              <a:t> để hỗ trợ NKT về tiếp cận thông tin và triển khai các chính sách về NK</a:t>
            </a:r>
            <a:r>
              <a:rPr lang="en-GB" sz="1600" dirty="0">
                <a:solidFill>
                  <a:srgbClr val="131313"/>
                </a:solidFill>
                <a:latin typeface="Calibri"/>
                <a:ea typeface="Calibri"/>
                <a:cs typeface="Calibri"/>
                <a:sym typeface="Calibri"/>
              </a:rPr>
              <a:t>T.</a:t>
            </a:r>
            <a:endParaRPr lang="vi-VN" sz="1600" b="0" i="0" u="none" strike="noStrike" cap="none" dirty="0">
              <a:solidFill>
                <a:srgbClr val="131313"/>
              </a:solidFill>
              <a:latin typeface="Calibri"/>
              <a:ea typeface="Calibri"/>
              <a:cs typeface="Calibri"/>
              <a:sym typeface="Calibri"/>
            </a:endParaRPr>
          </a:p>
        </p:txBody>
      </p:sp>
      <p:pic>
        <p:nvPicPr>
          <p:cNvPr id="2" name="Check 11">
            <a:extLst>
              <a:ext uri="{FF2B5EF4-FFF2-40B4-BE49-F238E27FC236}">
                <a16:creationId xmlns:a16="http://schemas.microsoft.com/office/drawing/2014/main" id="{0AA45424-AD56-E267-36BA-4955BDD5C712}"/>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13247" y="5337617"/>
            <a:ext cx="317148" cy="317148"/>
          </a:xfrm>
          <a:prstGeom prst="rect">
            <a:avLst/>
          </a:prstGeom>
          <a:noFill/>
          <a:ln>
            <a:noFill/>
          </a:ln>
        </p:spPr>
      </p:pic>
      <p:pic>
        <p:nvPicPr>
          <p:cNvPr id="8" name="Graphic 7">
            <a:extLst>
              <a:ext uri="{FF2B5EF4-FFF2-40B4-BE49-F238E27FC236}">
                <a16:creationId xmlns:a16="http://schemas.microsoft.com/office/drawing/2014/main" id="{55BEF233-E38B-9C04-DCA5-F6ED27E0EC5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9977" y="1931999"/>
            <a:ext cx="680556" cy="680556"/>
          </a:xfrm>
          <a:prstGeom prst="rect">
            <a:avLst/>
          </a:prstGeom>
        </p:spPr>
      </p:pic>
    </p:spTree>
    <p:extLst>
      <p:ext uri="{BB962C8B-B14F-4D97-AF65-F5344CB8AC3E}">
        <p14:creationId xmlns:p14="http://schemas.microsoft.com/office/powerpoint/2010/main" val="151409777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18</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MỨC ĐỘ HÒA NHẬP TRONG CUNG ỨNG DỊCH VỤ CÔNG</a:t>
            </a:r>
            <a:endParaRPr sz="2400" dirty="0">
              <a:solidFill>
                <a:schemeClr val="dk2"/>
              </a:solidFill>
              <a:latin typeface="Calibri"/>
              <a:ea typeface="Calibri"/>
              <a:cs typeface="Calibri"/>
              <a:sym typeface="Calibri"/>
            </a:endParaRPr>
          </a:p>
        </p:txBody>
      </p:sp>
      <p:grpSp>
        <p:nvGrpSpPr>
          <p:cNvPr id="2" name="Section 2" descr="CHẤT LƯỢNG DỊCH VỤ CỦA BỆNH VIỆN CÔNG TẠI ĐỊA PHƯƠNG">
            <a:extLst>
              <a:ext uri="{FF2B5EF4-FFF2-40B4-BE49-F238E27FC236}">
                <a16:creationId xmlns:a16="http://schemas.microsoft.com/office/drawing/2014/main" id="{096F3C45-4DBD-02C4-475E-883BF125EBBF}"/>
              </a:ext>
            </a:extLst>
          </p:cNvPr>
          <p:cNvGrpSpPr/>
          <p:nvPr/>
        </p:nvGrpSpPr>
        <p:grpSpPr>
          <a:xfrm>
            <a:off x="545521" y="2882547"/>
            <a:ext cx="6465401" cy="338514"/>
            <a:chOff x="572127" y="2884753"/>
            <a:chExt cx="6465401" cy="338514"/>
          </a:xfrm>
        </p:grpSpPr>
        <p:sp>
          <p:nvSpPr>
            <p:cNvPr id="3" name="Google Shape;747;p25">
              <a:extLst>
                <a:ext uri="{FF2B5EF4-FFF2-40B4-BE49-F238E27FC236}">
                  <a16:creationId xmlns:a16="http://schemas.microsoft.com/office/drawing/2014/main" id="{51EF7D54-63B7-15A2-C1E2-16E30B268D19}"/>
                </a:ext>
              </a:extLst>
            </p:cNvPr>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4" name="Google Shape;748;p25">
              <a:extLst>
                <a:ext uri="{FF2B5EF4-FFF2-40B4-BE49-F238E27FC236}">
                  <a16:creationId xmlns:a16="http://schemas.microsoft.com/office/drawing/2014/main" id="{D6B52235-0705-9A12-B99B-19BFD762A550}"/>
                </a:ext>
              </a:extLst>
            </p:cNvPr>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5" name="Google Shape;749;p25">
              <a:extLst>
                <a:ext uri="{FF2B5EF4-FFF2-40B4-BE49-F238E27FC236}">
                  <a16:creationId xmlns:a16="http://schemas.microsoft.com/office/drawing/2014/main" id="{A74FF1BD-9E79-8799-C50A-4B7341C1685F}"/>
                </a:ext>
              </a:extLst>
            </p:cNvPr>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US" sz="1600" b="1" i="0" u="none" strike="noStrike" cap="none" dirty="0">
                  <a:solidFill>
                    <a:srgbClr val="4E617A"/>
                  </a:solidFill>
                  <a:latin typeface="Calibri"/>
                  <a:ea typeface="Arial"/>
                  <a:cs typeface="Calibri"/>
                  <a:sym typeface="Calibri"/>
                </a:rPr>
                <a:t>DỊCH VỤ</a:t>
              </a:r>
              <a:r>
                <a:rPr lang="vi-VN" sz="1600" b="1" i="0" u="none" strike="noStrike" cap="none" dirty="0">
                  <a:solidFill>
                    <a:srgbClr val="4E617A"/>
                  </a:solidFill>
                  <a:latin typeface="Calibri"/>
                  <a:ea typeface="Arial"/>
                  <a:cs typeface="Calibri"/>
                  <a:sym typeface="Calibri"/>
                </a:rPr>
                <a:t> CỦA BỆNH VIỆN CÔNG</a:t>
              </a:r>
              <a:r>
                <a:rPr lang="en-US" sz="1600" b="1" i="0" u="none" strike="noStrike" cap="none" dirty="0">
                  <a:solidFill>
                    <a:srgbClr val="4E617A"/>
                  </a:solidFill>
                  <a:latin typeface="Calibri"/>
                  <a:ea typeface="Arial"/>
                  <a:cs typeface="Calibri"/>
                  <a:sym typeface="Calibri"/>
                </a:rPr>
                <a:t> TẠI ĐỊA PHƯƠNG</a:t>
              </a:r>
              <a:endParaRPr lang="vi-VN" sz="1400" b="0" i="0" u="none" strike="noStrike" cap="none" dirty="0">
                <a:solidFill>
                  <a:srgbClr val="000000"/>
                </a:solidFill>
                <a:latin typeface="Arial"/>
                <a:ea typeface="Arial"/>
                <a:cs typeface="Arial"/>
                <a:sym typeface="Arial"/>
              </a:endParaRPr>
            </a:p>
          </p:txBody>
        </p:sp>
      </p:grpSp>
      <p:grpSp>
        <p:nvGrpSpPr>
          <p:cNvPr id="754" name="Section 3" descr="CHẤT LƯỢNG DỊCH VỤ PHỤC HỒI CHỨC NĂNG TẠI ĐỊA PHƯƠNG"/>
          <p:cNvGrpSpPr/>
          <p:nvPr/>
        </p:nvGrpSpPr>
        <p:grpSpPr>
          <a:xfrm>
            <a:off x="545521" y="3531199"/>
            <a:ext cx="6465401" cy="338514"/>
            <a:chOff x="572127" y="2884753"/>
            <a:chExt cx="6465401" cy="338514"/>
          </a:xfrm>
        </p:grpSpPr>
        <p:sp>
          <p:nvSpPr>
            <p:cNvPr id="755" name="Google Shape;755;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6" name="Google Shape;756;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7" name="Google Shape;757;p25"/>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vi-VN" sz="1600" b="1" dirty="0">
                  <a:solidFill>
                    <a:srgbClr val="4E617A"/>
                  </a:solidFill>
                  <a:latin typeface="Calibri"/>
                  <a:ea typeface="Calibri"/>
                  <a:cs typeface="Calibri"/>
                  <a:sym typeface="Calibri"/>
                </a:rPr>
                <a:t>DỊCH VỤ PHỤC HỒI CHỨC NĂNG</a:t>
              </a:r>
              <a:r>
                <a:rPr lang="en-US" sz="1600" b="1" dirty="0">
                  <a:solidFill>
                    <a:srgbClr val="4E617A"/>
                  </a:solidFill>
                  <a:latin typeface="Calibri"/>
                  <a:ea typeface="Calibri"/>
                  <a:cs typeface="Calibri"/>
                  <a:sym typeface="Calibri"/>
                </a:rPr>
                <a:t> TẠI ĐỊA PHƯƠNG</a:t>
              </a:r>
              <a:endParaRPr lang="vi-VN" sz="1600" b="1" i="0" u="none" strike="noStrike" cap="none" dirty="0">
                <a:solidFill>
                  <a:srgbClr val="4E617A"/>
                </a:solidFill>
                <a:latin typeface="Calibri"/>
                <a:ea typeface="Calibri"/>
                <a:cs typeface="Calibri"/>
                <a:sym typeface="Calibri"/>
              </a:endParaRPr>
            </a:p>
          </p:txBody>
        </p:sp>
      </p:grpSp>
    </p:spTree>
    <p:extLst>
      <p:ext uri="{BB962C8B-B14F-4D97-AF65-F5344CB8AC3E}">
        <p14:creationId xmlns:p14="http://schemas.microsoft.com/office/powerpoint/2010/main" val="1640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3" name="Slide number">
            <a:extLst>
              <a:ext uri="{FF2B5EF4-FFF2-40B4-BE49-F238E27FC236}">
                <a16:creationId xmlns:a16="http://schemas.microsoft.com/office/drawing/2014/main" id="{C664E133-19EB-CCF5-B7AD-FB5A3066E5A9}"/>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19</a:t>
            </a:fld>
            <a:endParaRPr sz="1200" b="0" i="0" u="none" strike="noStrike" cap="none">
              <a:solidFill>
                <a:schemeClr val="lt1"/>
              </a:solidFill>
              <a:latin typeface="Quattrocento Sans"/>
              <a:ea typeface="Quattrocento Sans"/>
              <a:cs typeface="Quattrocento Sans"/>
              <a:sym typeface="Quattrocento Sans"/>
            </a:endParaRPr>
          </a:p>
        </p:txBody>
      </p:sp>
      <p:sp>
        <p:nvSpPr>
          <p:cNvPr id="1068"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9"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70" name="Sub-heading"/>
          <p:cNvSpPr txBox="1"/>
          <p:nvPr/>
        </p:nvSpPr>
        <p:spPr>
          <a:xfrm>
            <a:off x="545521" y="1215310"/>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CHẤT LƯỢNG DỊCH VỤ BỆNH VIỆN CÔNG TẠI ĐỊA PHƯƠNG</a:t>
            </a:r>
            <a:endParaRPr sz="1800" b="0" i="0" u="none" strike="noStrike" cap="none" dirty="0">
              <a:solidFill>
                <a:srgbClr val="000000"/>
              </a:solidFill>
              <a:latin typeface="Calibri"/>
              <a:ea typeface="Calibri"/>
              <a:cs typeface="Calibri"/>
              <a:sym typeface="Calibri"/>
            </a:endParaRPr>
          </a:p>
        </p:txBody>
      </p:sp>
      <p:sp>
        <p:nvSpPr>
          <p:cNvPr id="6" name="Chart 2 title">
            <a:extLst>
              <a:ext uri="{FF2B5EF4-FFF2-40B4-BE49-F238E27FC236}">
                <a16:creationId xmlns:a16="http://schemas.microsoft.com/office/drawing/2014/main" id="{7ED3EC56-D4A4-1DF7-EEDB-F0EDB3DDEE6F}"/>
              </a:ext>
              <a:ext uri="{C183D7F6-B498-43B3-948B-1728B52AA6E4}">
                <adec:decorative xmlns:adec="http://schemas.microsoft.com/office/drawing/2017/decorative" val="1"/>
              </a:ext>
            </a:extLst>
          </p:cNvPr>
          <p:cNvSpPr txBox="1"/>
          <p:nvPr/>
        </p:nvSpPr>
        <p:spPr>
          <a:xfrm>
            <a:off x="4396793" y="1831172"/>
            <a:ext cx="6332528"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vi-VN" sz="1800" b="1" dirty="0">
                <a:solidFill>
                  <a:schemeClr val="tx1"/>
                </a:solidFill>
                <a:latin typeface="Calibri"/>
                <a:ea typeface="Calibri"/>
                <a:cs typeface="Calibri"/>
                <a:sym typeface="Calibri"/>
              </a:rPr>
              <a:t>Đ</a:t>
            </a:r>
            <a:r>
              <a:rPr lang="vi-VN" sz="1800" b="1" i="0" u="none" strike="noStrike" cap="none" dirty="0">
                <a:solidFill>
                  <a:schemeClr val="tx1"/>
                </a:solidFill>
                <a:latin typeface="Calibri"/>
                <a:ea typeface="Calibri"/>
                <a:cs typeface="Calibri"/>
                <a:sym typeface="Calibri"/>
              </a:rPr>
              <a:t>ánh giá của </a:t>
            </a:r>
            <a:r>
              <a:rPr lang="vi-VN" sz="1800" b="1" dirty="0">
                <a:solidFill>
                  <a:schemeClr val="tx1"/>
                </a:solidFill>
                <a:latin typeface="Calibri"/>
                <a:ea typeface="Calibri"/>
                <a:cs typeface="Calibri"/>
                <a:sym typeface="Calibri"/>
              </a:rPr>
              <a:t>NKT về</a:t>
            </a:r>
            <a:r>
              <a:rPr lang="vi-VN" sz="1800" b="1" i="0" u="none" strike="noStrike" cap="none" dirty="0">
                <a:solidFill>
                  <a:schemeClr val="tx1"/>
                </a:solidFill>
                <a:latin typeface="Calibri"/>
                <a:ea typeface="Calibri"/>
                <a:cs typeface="Calibri"/>
                <a:sym typeface="Calibri"/>
              </a:rPr>
              <a:t> chất lượng bệnh viện công lập địa phương</a:t>
            </a:r>
            <a:endParaRPr lang="vi-VN" sz="1800" b="1" i="0" u="none" strike="noStrike" cap="none" dirty="0">
              <a:solidFill>
                <a:schemeClr val="tx1"/>
              </a:solidFill>
              <a:latin typeface="Arial"/>
              <a:ea typeface="Arial"/>
              <a:cs typeface="Arial"/>
              <a:sym typeface="Arial"/>
            </a:endParaRPr>
          </a:p>
        </p:txBody>
      </p:sp>
      <p:graphicFrame>
        <p:nvGraphicFramePr>
          <p:cNvPr id="4" name="Chart 2" descr="Biểu đồ tiêu đề NKT đánh giá chất lượng bệnh viện công lập địa phương. Trong đó, ba cột thấp hơn được bôi đỏ là Có nhà vệ sinh đúng tiêu chuẩn cho người đi xe lăn 57.2%, Có thang máy 49.0%, Có đường dốc dễ đi cho xe lăn 72.8. Bốn cột cao hơn được tô xanh là Thái độ phục vụ bệnh nhân của y, bác sĩ tốt 89.1%, Chi phí khám chữa bệnh hợp lý 88.8%, Không phải chờ đợi quá lâu mới được khám bệnh 77.4%, Không phải trả phí ngoài quy định (‘lót tay') để được điều trị tốt hơn 88.7%">
            <a:extLst>
              <a:ext uri="{FF2B5EF4-FFF2-40B4-BE49-F238E27FC236}">
                <a16:creationId xmlns:a16="http://schemas.microsoft.com/office/drawing/2014/main" id="{3C51E082-8BD9-BA6B-D849-376EACE71C78}"/>
              </a:ext>
            </a:extLst>
          </p:cNvPr>
          <p:cNvGraphicFramePr/>
          <p:nvPr>
            <p:extLst>
              <p:ext uri="{D42A27DB-BD31-4B8C-83A1-F6EECF244321}">
                <p14:modId xmlns:p14="http://schemas.microsoft.com/office/powerpoint/2010/main" val="1648860770"/>
              </p:ext>
            </p:extLst>
          </p:nvPr>
        </p:nvGraphicFramePr>
        <p:xfrm>
          <a:off x="3271818" y="2518341"/>
          <a:ext cx="8582479" cy="3930135"/>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Chart 2 commentary" descr="Các tiêu chí về cơ sở vật chất đươc đánh giá thấp hơn các tiêu chí về thái độ phục vụ, thời gian chờ đợi và chi phí khám.">
            <a:extLst>
              <a:ext uri="{FF2B5EF4-FFF2-40B4-BE49-F238E27FC236}">
                <a16:creationId xmlns:a16="http://schemas.microsoft.com/office/drawing/2014/main" id="{8B5E7A8B-0DB7-AED0-0BC0-FAFA7D4CCEA5}"/>
              </a:ext>
            </a:extLst>
          </p:cNvPr>
          <p:cNvGrpSpPr/>
          <p:nvPr/>
        </p:nvGrpSpPr>
        <p:grpSpPr>
          <a:xfrm>
            <a:off x="337703" y="3429000"/>
            <a:ext cx="2724152" cy="1754326"/>
            <a:chOff x="5104338" y="5085347"/>
            <a:chExt cx="2697701" cy="1754326"/>
          </a:xfrm>
        </p:grpSpPr>
        <p:sp>
          <p:nvSpPr>
            <p:cNvPr id="7" name="Chart 2 commentary">
              <a:extLst>
                <a:ext uri="{FF2B5EF4-FFF2-40B4-BE49-F238E27FC236}">
                  <a16:creationId xmlns:a16="http://schemas.microsoft.com/office/drawing/2014/main" id="{89447F72-EE54-FDB4-1016-BFC036A4F7B2}"/>
                </a:ext>
              </a:extLst>
            </p:cNvPr>
            <p:cNvSpPr txBox="1"/>
            <p:nvPr/>
          </p:nvSpPr>
          <p:spPr>
            <a:xfrm>
              <a:off x="5421488" y="5085347"/>
              <a:ext cx="2380551" cy="1754326"/>
            </a:xfrm>
            <a:prstGeom prst="rect">
              <a:avLst/>
            </a:prstGeom>
            <a:noFill/>
          </p:spPr>
          <p:txBody>
            <a:bodyPr wrap="square" rtlCol="0">
              <a:spAutoFit/>
            </a:bodyPr>
            <a:lstStyle/>
            <a:p>
              <a:pPr algn="just"/>
              <a:r>
                <a:rPr lang="en-US" sz="1800" dirty="0" err="1">
                  <a:solidFill>
                    <a:schemeClr val="tx1"/>
                  </a:solidFill>
                  <a:latin typeface="Calibri" panose="020F0502020204030204" pitchFamily="34" charset="0"/>
                  <a:cs typeface="Calibri" panose="020F0502020204030204" pitchFamily="34" charset="0"/>
                </a:rPr>
                <a:t>Các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tiêu</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chí</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về</a:t>
              </a:r>
              <a:r>
                <a:rPr lang="en-US" sz="1800"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cơ</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sở</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vật</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chất</a:t>
              </a:r>
              <a:r>
                <a:rPr lang="en-US" sz="1800" b="1"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đươc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đánh</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giá</a:t>
              </a:r>
              <a:r>
                <a:rPr lang="en-US" sz="1800"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thấp</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hơn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các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tiêu</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chí</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về</a:t>
              </a:r>
              <a:r>
                <a:rPr lang="en-US" sz="1800"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thái</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độ</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phục</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vụ</a:t>
              </a:r>
              <a:r>
                <a:rPr lang="en-US" sz="1800"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thời</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gian</a:t>
              </a:r>
              <a:r>
                <a:rPr lang="en-US" sz="1800" b="1"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chờ</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đợi</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và</a:t>
              </a:r>
              <a:r>
                <a:rPr lang="en-US" sz="1800" dirty="0">
                  <a:solidFill>
                    <a:schemeClr val="tx1"/>
                  </a:solidFill>
                  <a:latin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cs typeface="Calibri" panose="020F0502020204030204" pitchFamily="34" charset="0"/>
                </a:rPr>
                <a:t>chi </a:t>
              </a:r>
              <a:r>
                <a:rPr lang="en-US" sz="1800" b="1" dirty="0" err="1">
                  <a:solidFill>
                    <a:schemeClr val="tx1"/>
                  </a:solidFill>
                  <a:latin typeface="Calibri" panose="020F0502020204030204" pitchFamily="34" charset="0"/>
                  <a:cs typeface="Calibri" panose="020F0502020204030204" pitchFamily="34" charset="0"/>
                </a:rPr>
                <a:t>phí</a:t>
              </a:r>
              <a:r>
                <a:rPr lang="en-US" sz="1800" b="1"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khám</a:t>
              </a:r>
              <a:r>
                <a:rPr lang="en-US" sz="1800" dirty="0">
                  <a:solidFill>
                    <a:schemeClr val="tx1"/>
                  </a:solidFill>
                  <a:latin typeface="Calibri" panose="020F0502020204030204" pitchFamily="34" charset="0"/>
                  <a:cs typeface="Calibri" panose="020F0502020204030204" pitchFamily="34" charset="0"/>
                </a:rPr>
                <a:t>.</a:t>
              </a:r>
            </a:p>
          </p:txBody>
        </p:sp>
        <p:pic>
          <p:nvPicPr>
            <p:cNvPr id="10" name="Check 2">
              <a:extLst>
                <a:ext uri="{FF2B5EF4-FFF2-40B4-BE49-F238E27FC236}">
                  <a16:creationId xmlns:a16="http://schemas.microsoft.com/office/drawing/2014/main" id="{34EE884B-441C-B1C3-A5D9-35812142368B}"/>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5104338" y="5122948"/>
              <a:ext cx="317148" cy="317148"/>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302"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 name="Decoration">
            <a:extLst>
              <a:ext uri="{FF2B5EF4-FFF2-40B4-BE49-F238E27FC236}">
                <a16:creationId xmlns:a16="http://schemas.microsoft.com/office/drawing/2014/main" id="{92AA6F06-5720-2D88-8D0D-ACD224C0094E}"/>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Quattrocento Sans"/>
              <a:buNone/>
            </a:pPr>
            <a:endParaRPr sz="1800" b="0" i="0" u="none" strike="noStrike" cap="none">
              <a:solidFill>
                <a:schemeClr val="lt1"/>
              </a:solidFill>
              <a:latin typeface="Calibri"/>
              <a:ea typeface="Calibri"/>
              <a:cs typeface="Calibri"/>
              <a:sym typeface="Calibri"/>
            </a:endParaRPr>
          </a:p>
        </p:txBody>
      </p:sp>
      <p:sp>
        <p:nvSpPr>
          <p:cNvPr id="8" name="Slide title" descr="Tiêu đề slide: GIỚI THIỆU NGHIÊN CỨU&#10;">
            <a:extLst>
              <a:ext uri="{FF2B5EF4-FFF2-40B4-BE49-F238E27FC236}">
                <a16:creationId xmlns:a16="http://schemas.microsoft.com/office/drawing/2014/main" id="{F3BDB045-B290-06F7-73AB-2EE76CCA3244}"/>
              </a:ext>
            </a:extLst>
          </p:cNvPr>
          <p:cNvSpPr txBox="1">
            <a:spLocks noGrp="1"/>
          </p:cNvSpPr>
          <p:nvPr>
            <p:ph type="title" idx="4294967295"/>
          </p:nvPr>
        </p:nvSpPr>
        <p:spPr>
          <a:xfrm>
            <a:off x="613063" y="328180"/>
            <a:ext cx="8226135"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Quattrocento Sans"/>
              <a:buNone/>
              <a:tabLst/>
              <a:defRPr/>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GIỚI THIỆU NGHIÊN CỨU</a:t>
            </a:r>
            <a:endParaRPr kumimoji="0" lang="en-GB"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83" name="Group 1" descr="Giới thiệu nghiên cứu"/>
          <p:cNvGrpSpPr/>
          <p:nvPr/>
        </p:nvGrpSpPr>
        <p:grpSpPr>
          <a:xfrm>
            <a:off x="1249303" y="1890676"/>
            <a:ext cx="4857100" cy="786542"/>
            <a:chOff x="1249303" y="2043073"/>
            <a:chExt cx="4427554" cy="618563"/>
          </a:xfrm>
        </p:grpSpPr>
        <p:sp>
          <p:nvSpPr>
            <p:cNvPr id="285" name="Google Shape;285;p2">
              <a:extLst>
                <a:ext uri="{C183D7F6-B498-43B3-948B-1728B52AA6E4}">
                  <adec:decorative xmlns:adec="http://schemas.microsoft.com/office/drawing/2017/decorative" val="1"/>
                </a:ext>
              </a:extLst>
            </p:cNvPr>
            <p:cNvSpPr/>
            <p:nvPr/>
          </p:nvSpPr>
          <p:spPr>
            <a:xfrm>
              <a:off x="1249303" y="2043073"/>
              <a:ext cx="513512" cy="618563"/>
            </a:xfrm>
            <a:prstGeom prst="roundRect">
              <a:avLst>
                <a:gd name="adj" fmla="val 16667"/>
              </a:avLst>
            </a:prstGeom>
            <a:solidFill>
              <a:srgbClr val="034D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1</a:t>
              </a:r>
              <a:endParaRPr sz="1400" b="0" i="0" u="none" strike="noStrike" cap="none" dirty="0">
                <a:solidFill>
                  <a:srgbClr val="000000"/>
                </a:solidFill>
                <a:latin typeface="Arial"/>
                <a:ea typeface="Arial"/>
                <a:cs typeface="Arial"/>
                <a:sym typeface="Arial"/>
              </a:endParaRPr>
            </a:p>
          </p:txBody>
        </p:sp>
        <p:sp>
          <p:nvSpPr>
            <p:cNvPr id="284" name="Google Shape;284;p2">
              <a:extLst>
                <a:ext uri="{C183D7F6-B498-43B3-948B-1728B52AA6E4}">
                  <adec:decorative xmlns:adec="http://schemas.microsoft.com/office/drawing/2017/decorative" val="1"/>
                </a:ext>
              </a:extLst>
            </p:cNvPr>
            <p:cNvSpPr txBox="1"/>
            <p:nvPr/>
          </p:nvSpPr>
          <p:spPr>
            <a:xfrm>
              <a:off x="1865816" y="2206135"/>
              <a:ext cx="3811041" cy="2904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err="1">
                  <a:solidFill>
                    <a:srgbClr val="2A2A2A"/>
                  </a:solidFill>
                  <a:latin typeface="Calibri"/>
                  <a:ea typeface="Calibri"/>
                  <a:cs typeface="Calibri"/>
                  <a:sym typeface="Calibri"/>
                </a:rPr>
                <a:t>Giới</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thiệu</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nghiên</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cứu</a:t>
              </a:r>
              <a:endParaRPr sz="1800" b="0" i="0" u="none" strike="noStrike" cap="none" dirty="0">
                <a:solidFill>
                  <a:srgbClr val="2A2A2A"/>
                </a:solidFill>
                <a:latin typeface="Calibri"/>
                <a:ea typeface="Calibri"/>
                <a:cs typeface="Calibri"/>
                <a:sym typeface="Calibri"/>
              </a:endParaRPr>
            </a:p>
          </p:txBody>
        </p:sp>
      </p:grpSp>
      <p:grpSp>
        <p:nvGrpSpPr>
          <p:cNvPr id="286" name="Group 2" descr="Tổng quan đặc điểm mẫu khảo sát"/>
          <p:cNvGrpSpPr/>
          <p:nvPr/>
        </p:nvGrpSpPr>
        <p:grpSpPr>
          <a:xfrm>
            <a:off x="1249303" y="3119104"/>
            <a:ext cx="4846693" cy="790647"/>
            <a:chOff x="1249303" y="2927153"/>
            <a:chExt cx="4418067" cy="621792"/>
          </a:xfrm>
        </p:grpSpPr>
        <p:sp>
          <p:nvSpPr>
            <p:cNvPr id="288" name="Google Shape;288;p2">
              <a:extLst>
                <a:ext uri="{C183D7F6-B498-43B3-948B-1728B52AA6E4}">
                  <adec:decorative xmlns:adec="http://schemas.microsoft.com/office/drawing/2017/decorative" val="1"/>
                </a:ext>
              </a:extLst>
            </p:cNvPr>
            <p:cNvSpPr/>
            <p:nvPr/>
          </p:nvSpPr>
          <p:spPr>
            <a:xfrm>
              <a:off x="1249303" y="2927153"/>
              <a:ext cx="512064" cy="621792"/>
            </a:xfrm>
            <a:prstGeom prst="roundRect">
              <a:avLst>
                <a:gd name="adj" fmla="val 16667"/>
              </a:avLst>
            </a:prstGeom>
            <a:solidFill>
              <a:srgbClr val="0464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2F2F2"/>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287" name="Google Shape;287;p2">
              <a:extLst>
                <a:ext uri="{C183D7F6-B498-43B3-948B-1728B52AA6E4}">
                  <adec:decorative xmlns:adec="http://schemas.microsoft.com/office/drawing/2017/decorative" val="1"/>
                </a:ext>
              </a:extLst>
            </p:cNvPr>
            <p:cNvSpPr txBox="1"/>
            <p:nvPr/>
          </p:nvSpPr>
          <p:spPr>
            <a:xfrm>
              <a:off x="1856330" y="3092821"/>
              <a:ext cx="3811040" cy="290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err="1">
                  <a:solidFill>
                    <a:srgbClr val="2A2A2A"/>
                  </a:solidFill>
                  <a:latin typeface="Calibri"/>
                  <a:ea typeface="Calibri"/>
                  <a:cs typeface="Calibri"/>
                  <a:sym typeface="Calibri"/>
                </a:rPr>
                <a:t>Tổng</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quan</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đặc</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điểm</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của</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mẫu</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khảo</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sát</a:t>
              </a:r>
              <a:endParaRPr lang="en-GB" sz="1800" b="0" i="0" u="none" strike="noStrike" cap="none" dirty="0">
                <a:solidFill>
                  <a:srgbClr val="2A2A2A"/>
                </a:solidFill>
                <a:latin typeface="Calibri"/>
                <a:ea typeface="Calibri"/>
                <a:cs typeface="Calibri"/>
                <a:sym typeface="Calibri"/>
              </a:endParaRPr>
            </a:p>
          </p:txBody>
        </p:sp>
      </p:grpSp>
      <p:grpSp>
        <p:nvGrpSpPr>
          <p:cNvPr id="289" name="Group 3" descr="Khả năng tiếp cận thủ tục hành chính công"/>
          <p:cNvGrpSpPr/>
          <p:nvPr/>
        </p:nvGrpSpPr>
        <p:grpSpPr>
          <a:xfrm>
            <a:off x="1249303" y="4351640"/>
            <a:ext cx="4846693" cy="790647"/>
            <a:chOff x="1249303" y="3811233"/>
            <a:chExt cx="4418067" cy="621792"/>
          </a:xfrm>
        </p:grpSpPr>
        <p:sp>
          <p:nvSpPr>
            <p:cNvPr id="291" name="Google Shape;291;p2">
              <a:extLst>
                <a:ext uri="{C183D7F6-B498-43B3-948B-1728B52AA6E4}">
                  <adec:decorative xmlns:adec="http://schemas.microsoft.com/office/drawing/2017/decorative" val="1"/>
                </a:ext>
              </a:extLst>
            </p:cNvPr>
            <p:cNvSpPr/>
            <p:nvPr/>
          </p:nvSpPr>
          <p:spPr>
            <a:xfrm>
              <a:off x="1249303" y="3811233"/>
              <a:ext cx="512064" cy="621792"/>
            </a:xfrm>
            <a:prstGeom prst="roundRect">
              <a:avLst>
                <a:gd name="adj" fmla="val 16667"/>
              </a:avLst>
            </a:prstGeom>
            <a:solidFill>
              <a:srgbClr val="068C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2F2F2"/>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290" name="Google Shape;290;p2">
              <a:extLst>
                <a:ext uri="{C183D7F6-B498-43B3-948B-1728B52AA6E4}">
                  <adec:decorative xmlns:adec="http://schemas.microsoft.com/office/drawing/2017/decorative" val="1"/>
                </a:ext>
              </a:extLst>
            </p:cNvPr>
            <p:cNvSpPr txBox="1"/>
            <p:nvPr/>
          </p:nvSpPr>
          <p:spPr>
            <a:xfrm>
              <a:off x="1856331" y="3976917"/>
              <a:ext cx="3811039" cy="290423"/>
            </a:xfrm>
            <a:prstGeom prst="rect">
              <a:avLst/>
            </a:prstGeom>
            <a:noFill/>
            <a:ln>
              <a:noFill/>
            </a:ln>
          </p:spPr>
          <p:txBody>
            <a:bodyPr spcFirstLastPara="1" wrap="square" lIns="91425" tIns="45700" rIns="91425" bIns="45700" anchor="t" anchorCtr="0">
              <a:spAutoFit/>
            </a:bodyPr>
            <a:lstStyle/>
            <a:p>
              <a:pPr>
                <a:buSzPts val="1800"/>
              </a:pPr>
              <a:r>
                <a:rPr lang="en-GB" sz="1800" b="0" i="0" u="none" strike="noStrike" cap="none" dirty="0" err="1">
                  <a:solidFill>
                    <a:srgbClr val="2A2A2A"/>
                  </a:solidFill>
                  <a:latin typeface="Calibri"/>
                  <a:ea typeface="Calibri"/>
                  <a:cs typeface="Calibri"/>
                  <a:sym typeface="Calibri"/>
                </a:rPr>
                <a:t>Khả</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năng</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tiếp</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cận</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thủ</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tục</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hành</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chính</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công</a:t>
              </a:r>
              <a:endParaRPr lang="vi-VN" sz="1800" b="0" i="0" u="none" strike="noStrike" cap="none" dirty="0">
                <a:solidFill>
                  <a:srgbClr val="2A2A2A"/>
                </a:solidFill>
                <a:latin typeface="Calibri"/>
                <a:ea typeface="Calibri"/>
                <a:cs typeface="Calibri"/>
                <a:sym typeface="Calibri"/>
              </a:endParaRPr>
            </a:p>
          </p:txBody>
        </p:sp>
      </p:grpSp>
      <p:grpSp>
        <p:nvGrpSpPr>
          <p:cNvPr id="293" name="Group 4" descr="Khả năng tiếp cận dịch vụ công"/>
          <p:cNvGrpSpPr/>
          <p:nvPr/>
        </p:nvGrpSpPr>
        <p:grpSpPr>
          <a:xfrm>
            <a:off x="6529333" y="1887445"/>
            <a:ext cx="4665139" cy="790434"/>
            <a:chOff x="1249303" y="5579391"/>
            <a:chExt cx="3920835" cy="621792"/>
          </a:xfrm>
        </p:grpSpPr>
        <p:sp>
          <p:nvSpPr>
            <p:cNvPr id="295" name="Google Shape;295;p2">
              <a:extLst>
                <a:ext uri="{C183D7F6-B498-43B3-948B-1728B52AA6E4}">
                  <adec:decorative xmlns:adec="http://schemas.microsoft.com/office/drawing/2017/decorative" val="1"/>
                </a:ext>
              </a:extLst>
            </p:cNvPr>
            <p:cNvSpPr/>
            <p:nvPr/>
          </p:nvSpPr>
          <p:spPr>
            <a:xfrm>
              <a:off x="1249303" y="5579391"/>
              <a:ext cx="512064" cy="621792"/>
            </a:xfrm>
            <a:prstGeom prst="roundRect">
              <a:avLst>
                <a:gd name="adj" fmla="val 16667"/>
              </a:avLst>
            </a:prstGeom>
            <a:solidFill>
              <a:schemeClr val="bg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4</a:t>
              </a:r>
              <a:endParaRPr sz="1800" b="1" i="0" u="none" strike="noStrike" cap="none" dirty="0">
                <a:solidFill>
                  <a:srgbClr val="F2F2F2"/>
                </a:solidFill>
                <a:latin typeface="Calibri"/>
                <a:ea typeface="Calibri"/>
                <a:cs typeface="Calibri"/>
                <a:sym typeface="Calibri"/>
              </a:endParaRPr>
            </a:p>
          </p:txBody>
        </p:sp>
        <p:sp>
          <p:nvSpPr>
            <p:cNvPr id="294" name="Google Shape;294;p2">
              <a:extLst>
                <a:ext uri="{C183D7F6-B498-43B3-948B-1728B52AA6E4}">
                  <adec:decorative xmlns:adec="http://schemas.microsoft.com/office/drawing/2017/decorative" val="1"/>
                </a:ext>
              </a:extLst>
            </p:cNvPr>
            <p:cNvSpPr/>
            <p:nvPr/>
          </p:nvSpPr>
          <p:spPr>
            <a:xfrm>
              <a:off x="1860288" y="5634754"/>
              <a:ext cx="3309850" cy="562487"/>
            </a:xfrm>
            <a:prstGeom prst="roundRect">
              <a:avLst>
                <a:gd name="adj" fmla="val 16667"/>
              </a:avLst>
            </a:prstGeom>
            <a:noFill/>
            <a:ln>
              <a:noFill/>
            </a:ln>
          </p:spPr>
          <p:txBody>
            <a:bodyPr spcFirstLastPara="1" wrap="square" lIns="91425" tIns="45700" rIns="91425" bIns="45700" anchor="t" anchorCtr="0">
              <a:spAutoFit/>
            </a:bodyPr>
            <a:lstStyle/>
            <a:p>
              <a:pPr>
                <a:buSzPts val="1800"/>
              </a:pPr>
              <a:r>
                <a:rPr lang="vi-VN" sz="1800" b="0" i="0" u="none" strike="noStrike" cap="none" dirty="0">
                  <a:solidFill>
                    <a:srgbClr val="2A2A2A"/>
                  </a:solidFill>
                  <a:latin typeface="Calibri"/>
                  <a:ea typeface="Calibri"/>
                  <a:cs typeface="Calibri"/>
                  <a:sym typeface="Calibri"/>
                </a:rPr>
                <a:t>Mức độ hòa nhập trong cung ứng dịch vụ công</a:t>
              </a:r>
            </a:p>
          </p:txBody>
        </p:sp>
      </p:grpSp>
      <p:grpSp>
        <p:nvGrpSpPr>
          <p:cNvPr id="4" name="Group 5" descr="Ứng phó rủi ro thiên tai">
            <a:extLst>
              <a:ext uri="{FF2B5EF4-FFF2-40B4-BE49-F238E27FC236}">
                <a16:creationId xmlns:a16="http://schemas.microsoft.com/office/drawing/2014/main" id="{B7FC10AC-72FA-8CC4-306E-485021ED46D3}"/>
              </a:ext>
            </a:extLst>
          </p:cNvPr>
          <p:cNvGrpSpPr/>
          <p:nvPr/>
        </p:nvGrpSpPr>
        <p:grpSpPr>
          <a:xfrm>
            <a:off x="6529333" y="3126351"/>
            <a:ext cx="4665139" cy="790434"/>
            <a:chOff x="6529333" y="3126351"/>
            <a:chExt cx="4665139" cy="790434"/>
          </a:xfrm>
        </p:grpSpPr>
        <p:sp>
          <p:nvSpPr>
            <p:cNvPr id="298" name="Google Shape;298;p2">
              <a:extLst>
                <a:ext uri="{C183D7F6-B498-43B3-948B-1728B52AA6E4}">
                  <adec:decorative xmlns:adec="http://schemas.microsoft.com/office/drawing/2017/decorative" val="1"/>
                </a:ext>
              </a:extLst>
            </p:cNvPr>
            <p:cNvSpPr/>
            <p:nvPr/>
          </p:nvSpPr>
          <p:spPr>
            <a:xfrm>
              <a:off x="6529333" y="3126351"/>
              <a:ext cx="609271" cy="790434"/>
            </a:xfrm>
            <a:prstGeom prst="roundRect">
              <a:avLst>
                <a:gd name="adj" fmla="val 16667"/>
              </a:avLst>
            </a:prstGeom>
            <a:solidFill>
              <a:schemeClr val="bg2">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5</a:t>
              </a:r>
              <a:endParaRPr sz="1400" b="0" i="0" u="none" strike="noStrike" cap="none" dirty="0">
                <a:solidFill>
                  <a:srgbClr val="000000"/>
                </a:solidFill>
                <a:latin typeface="Arial"/>
                <a:ea typeface="Arial"/>
                <a:cs typeface="Arial"/>
                <a:sym typeface="Arial"/>
              </a:endParaRPr>
            </a:p>
          </p:txBody>
        </p:sp>
        <p:sp>
          <p:nvSpPr>
            <p:cNvPr id="2" name="Google Shape;294;p2">
              <a:extLst>
                <a:ext uri="{FF2B5EF4-FFF2-40B4-BE49-F238E27FC236}">
                  <a16:creationId xmlns:a16="http://schemas.microsoft.com/office/drawing/2014/main" id="{CEAC3E6E-5418-3C1D-84B7-2E300050D5C2}"/>
                </a:ext>
                <a:ext uri="{C183D7F6-B498-43B3-948B-1728B52AA6E4}">
                  <adec:decorative xmlns:adec="http://schemas.microsoft.com/office/drawing/2017/decorative" val="1"/>
                </a:ext>
              </a:extLst>
            </p:cNvPr>
            <p:cNvSpPr/>
            <p:nvPr/>
          </p:nvSpPr>
          <p:spPr>
            <a:xfrm>
              <a:off x="7256304" y="3310138"/>
              <a:ext cx="3938168" cy="408578"/>
            </a:xfrm>
            <a:prstGeom prst="roundRect">
              <a:avLst>
                <a:gd name="adj" fmla="val 16667"/>
              </a:avLst>
            </a:prstGeom>
            <a:noFill/>
            <a:ln>
              <a:noFill/>
            </a:ln>
          </p:spPr>
          <p:txBody>
            <a:bodyPr spcFirstLastPara="1" wrap="square" lIns="91425" tIns="45700" rIns="91425" bIns="45700" anchor="t" anchorCtr="0">
              <a:spAutoFit/>
            </a:bodyPr>
            <a:lstStyle/>
            <a:p>
              <a:pPr>
                <a:buSzPts val="1800"/>
              </a:pPr>
              <a:r>
                <a:rPr lang="en-GB" sz="1800" b="0" i="0" u="none" strike="noStrike" cap="none" dirty="0" err="1">
                  <a:solidFill>
                    <a:srgbClr val="2A2A2A"/>
                  </a:solidFill>
                  <a:latin typeface="Calibri"/>
                  <a:ea typeface="Calibri"/>
                  <a:cs typeface="Calibri"/>
                  <a:sym typeface="Calibri"/>
                </a:rPr>
                <a:t>Ứng</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phó</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với</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rủi</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ro</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thiên</a:t>
              </a:r>
              <a:r>
                <a:rPr lang="en-GB" sz="1800" b="0" i="0" u="none" strike="noStrike" cap="none" dirty="0">
                  <a:solidFill>
                    <a:srgbClr val="2A2A2A"/>
                  </a:solidFill>
                  <a:latin typeface="Calibri"/>
                  <a:ea typeface="Calibri"/>
                  <a:cs typeface="Calibri"/>
                  <a:sym typeface="Calibri"/>
                </a:rPr>
                <a:t> tai</a:t>
              </a:r>
              <a:endParaRPr lang="vi-VN" sz="1800" b="0" i="0" u="none" strike="noStrike" cap="none" dirty="0">
                <a:solidFill>
                  <a:srgbClr val="2A2A2A"/>
                </a:solidFill>
                <a:latin typeface="Calibri"/>
                <a:ea typeface="Calibri"/>
                <a:cs typeface="Calibri"/>
                <a:sym typeface="Calibri"/>
              </a:endParaRPr>
            </a:p>
          </p:txBody>
        </p:sp>
      </p:grpSp>
      <p:grpSp>
        <p:nvGrpSpPr>
          <p:cNvPr id="299" name="Group 6" descr="Kết luận và khuyến nghị"/>
          <p:cNvGrpSpPr/>
          <p:nvPr/>
        </p:nvGrpSpPr>
        <p:grpSpPr>
          <a:xfrm>
            <a:off x="6529332" y="4351853"/>
            <a:ext cx="4665139" cy="790434"/>
            <a:chOff x="6719454" y="4253273"/>
            <a:chExt cx="3920836" cy="621792"/>
          </a:xfrm>
        </p:grpSpPr>
        <p:sp>
          <p:nvSpPr>
            <p:cNvPr id="301" name="Google Shape;301;p2">
              <a:extLst>
                <a:ext uri="{C183D7F6-B498-43B3-948B-1728B52AA6E4}">
                  <adec:decorative xmlns:adec="http://schemas.microsoft.com/office/drawing/2017/decorative" val="1"/>
                </a:ext>
              </a:extLst>
            </p:cNvPr>
            <p:cNvSpPr/>
            <p:nvPr/>
          </p:nvSpPr>
          <p:spPr>
            <a:xfrm>
              <a:off x="6719454" y="4253273"/>
              <a:ext cx="512064" cy="621792"/>
            </a:xfrm>
            <a:prstGeom prst="roundRect">
              <a:avLst>
                <a:gd name="adj" fmla="val 16667"/>
              </a:avLst>
            </a:prstGeom>
            <a:solidFill>
              <a:schemeClr val="bg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rgbClr val="F2F2F2"/>
                  </a:solidFill>
                  <a:latin typeface="Calibri"/>
                  <a:ea typeface="Calibri"/>
                  <a:cs typeface="Calibri"/>
                  <a:sym typeface="Calibri"/>
                </a:rPr>
                <a:t>6</a:t>
              </a:r>
              <a:endParaRPr sz="1400" b="0" i="0" u="none" strike="noStrike" cap="none" dirty="0">
                <a:solidFill>
                  <a:srgbClr val="000000"/>
                </a:solidFill>
                <a:latin typeface="Arial"/>
                <a:ea typeface="Arial"/>
                <a:cs typeface="Arial"/>
                <a:sym typeface="Arial"/>
              </a:endParaRPr>
            </a:p>
          </p:txBody>
        </p:sp>
        <p:sp>
          <p:nvSpPr>
            <p:cNvPr id="300" name="Google Shape;300;p2">
              <a:extLst>
                <a:ext uri="{C183D7F6-B498-43B3-948B-1728B52AA6E4}">
                  <adec:decorative xmlns:adec="http://schemas.microsoft.com/office/drawing/2017/decorative" val="1"/>
                </a:ext>
              </a:extLst>
            </p:cNvPr>
            <p:cNvSpPr/>
            <p:nvPr/>
          </p:nvSpPr>
          <p:spPr>
            <a:xfrm>
              <a:off x="7330440" y="4403363"/>
              <a:ext cx="3309850" cy="321442"/>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err="1">
                  <a:solidFill>
                    <a:srgbClr val="2A2A2A"/>
                  </a:solidFill>
                  <a:latin typeface="Calibri"/>
                  <a:ea typeface="Calibri"/>
                  <a:cs typeface="Calibri"/>
                  <a:sym typeface="Calibri"/>
                </a:rPr>
                <a:t>Kết</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luận</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và</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khuyến</a:t>
              </a:r>
              <a:r>
                <a:rPr lang="en-GB" sz="1800" b="0" i="0" u="none" strike="noStrike" cap="none" dirty="0">
                  <a:solidFill>
                    <a:srgbClr val="2A2A2A"/>
                  </a:solidFill>
                  <a:latin typeface="Calibri"/>
                  <a:ea typeface="Calibri"/>
                  <a:cs typeface="Calibri"/>
                  <a:sym typeface="Calibri"/>
                </a:rPr>
                <a:t> </a:t>
              </a:r>
              <a:r>
                <a:rPr lang="en-GB" sz="1800" b="0" i="0" u="none" strike="noStrike" cap="none" dirty="0" err="1">
                  <a:solidFill>
                    <a:srgbClr val="2A2A2A"/>
                  </a:solidFill>
                  <a:latin typeface="Calibri"/>
                  <a:ea typeface="Calibri"/>
                  <a:cs typeface="Calibri"/>
                  <a:sym typeface="Calibri"/>
                </a:rPr>
                <a:t>nghị</a:t>
              </a:r>
              <a:endParaRPr sz="1800" b="0" i="0" u="none" strike="noStrike" cap="none" dirty="0">
                <a:solidFill>
                  <a:srgbClr val="2A2A2A"/>
                </a:solidFill>
                <a:latin typeface="Calibri"/>
                <a:ea typeface="Calibri"/>
                <a:cs typeface="Calibri"/>
                <a:sym typeface="Calibri"/>
              </a:endParaRPr>
            </a:p>
          </p:txBody>
        </p:sp>
      </p:gr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 name="Slide number">
            <a:extLst>
              <a:ext uri="{FF2B5EF4-FFF2-40B4-BE49-F238E27FC236}">
                <a16:creationId xmlns:a16="http://schemas.microsoft.com/office/drawing/2014/main" id="{EB364711-DEDA-95CC-F2AA-430C7E117B72}"/>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20</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3" y="328180"/>
            <a:ext cx="11111822"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95" name="Sub-heading"/>
          <p:cNvSpPr txBox="1"/>
          <p:nvPr/>
        </p:nvSpPr>
        <p:spPr>
          <a:xfrm>
            <a:off x="545521" y="1210726"/>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THÁI ĐỘ PHỤC VỤ BỆNH NHÂN CỦA Y, BÁC SĨ</a:t>
            </a:r>
            <a:endParaRPr sz="1800" b="0" i="0" u="none" strike="noStrike" cap="none" dirty="0">
              <a:solidFill>
                <a:srgbClr val="000000"/>
              </a:solidFill>
              <a:latin typeface="Calibri"/>
              <a:ea typeface="Calibri"/>
              <a:cs typeface="Calibri"/>
              <a:sym typeface="Calibri"/>
            </a:endParaRPr>
          </a:p>
        </p:txBody>
      </p:sp>
      <p:sp>
        <p:nvSpPr>
          <p:cNvPr id="2" name="Chart title">
            <a:extLst>
              <a:ext uri="{FF2B5EF4-FFF2-40B4-BE49-F238E27FC236}">
                <a16:creationId xmlns:a16="http://schemas.microsoft.com/office/drawing/2014/main" id="{560ACB86-152F-1E6A-C19A-E1EBD2F3F019}"/>
              </a:ext>
              <a:ext uri="{C183D7F6-B498-43B3-948B-1728B52AA6E4}">
                <adec:decorative xmlns:adec="http://schemas.microsoft.com/office/drawing/2017/decorative" val="1"/>
              </a:ext>
            </a:extLst>
          </p:cNvPr>
          <p:cNvSpPr txBox="1"/>
          <p:nvPr/>
        </p:nvSpPr>
        <p:spPr>
          <a:xfrm>
            <a:off x="613063" y="1846589"/>
            <a:ext cx="328507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vi-VN" sz="1800" b="1" dirty="0">
                <a:solidFill>
                  <a:schemeClr val="tx1"/>
                </a:solidFill>
                <a:latin typeface="Calibri" panose="020F0502020204030204" pitchFamily="34" charset="0"/>
                <a:ea typeface="Calibri"/>
                <a:cs typeface="Calibri" panose="020F0502020204030204" pitchFamily="34" charset="0"/>
                <a:sym typeface="Calibri"/>
              </a:rPr>
              <a:t>Tỷ lệ NKT đánh giá t</a:t>
            </a:r>
            <a:r>
              <a:rPr lang="en-GB" sz="1800" b="1" dirty="0" err="1">
                <a:solidFill>
                  <a:schemeClr val="tx1"/>
                </a:solidFill>
                <a:latin typeface="Calibri" panose="020F0502020204030204" pitchFamily="34" charset="0"/>
                <a:ea typeface="Calibri"/>
                <a:cs typeface="Calibri" panose="020F0502020204030204" pitchFamily="34" charset="0"/>
                <a:sym typeface="Calibri"/>
              </a:rPr>
              <a:t>hái</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độ</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phục</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vụ</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bệnh</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nhân</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của</a:t>
            </a:r>
            <a:r>
              <a:rPr lang="en-GB" sz="1800" b="1" dirty="0">
                <a:solidFill>
                  <a:schemeClr val="tx1"/>
                </a:solidFill>
                <a:latin typeface="Calibri" panose="020F0502020204030204" pitchFamily="34" charset="0"/>
                <a:ea typeface="Calibri"/>
                <a:cs typeface="Calibri" panose="020F0502020204030204" pitchFamily="34" charset="0"/>
                <a:sym typeface="Calibri"/>
              </a:rPr>
              <a:t> y, </a:t>
            </a:r>
            <a:r>
              <a:rPr lang="en-GB" sz="1800" b="1" dirty="0" err="1">
                <a:solidFill>
                  <a:schemeClr val="tx1"/>
                </a:solidFill>
                <a:latin typeface="Calibri" panose="020F0502020204030204" pitchFamily="34" charset="0"/>
                <a:ea typeface="Calibri"/>
                <a:cs typeface="Calibri" panose="020F0502020204030204" pitchFamily="34" charset="0"/>
                <a:sym typeface="Calibri"/>
              </a:rPr>
              <a:t>bác</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sĩ</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tố</a:t>
            </a:r>
            <a:r>
              <a:rPr lang="vi-VN" sz="1800" b="1" dirty="0">
                <a:solidFill>
                  <a:schemeClr val="tx1"/>
                </a:solidFill>
                <a:latin typeface="Calibri" panose="020F0502020204030204" pitchFamily="34" charset="0"/>
                <a:ea typeface="Calibri"/>
                <a:cs typeface="Calibri" panose="020F0502020204030204" pitchFamily="34" charset="0"/>
                <a:sym typeface="Calibri"/>
              </a:rPr>
              <a:t>t</a:t>
            </a:r>
          </a:p>
        </p:txBody>
      </p:sp>
      <p:graphicFrame>
        <p:nvGraphicFramePr>
          <p:cNvPr id="4" name="Chart" descr="Biểu đồ tiêu đề Tỷ lệ NKT đánh giá thái độ phục vụ bệnh nhân của y, bác sĩ tốt. Trong đó, Không đúng 7.9%, Đúng 89.1%, Không biết 2.9%">
            <a:extLst>
              <a:ext uri="{FF2B5EF4-FFF2-40B4-BE49-F238E27FC236}">
                <a16:creationId xmlns:a16="http://schemas.microsoft.com/office/drawing/2014/main" id="{EE1A6AAF-BCB4-B6D3-37A8-9710D4E1F216}"/>
              </a:ext>
            </a:extLst>
          </p:cNvPr>
          <p:cNvGraphicFramePr/>
          <p:nvPr>
            <p:extLst>
              <p:ext uri="{D42A27DB-BD31-4B8C-83A1-F6EECF244321}">
                <p14:modId xmlns:p14="http://schemas.microsoft.com/office/powerpoint/2010/main" val="747714335"/>
              </p:ext>
            </p:extLst>
          </p:nvPr>
        </p:nvGraphicFramePr>
        <p:xfrm>
          <a:off x="658269" y="2700337"/>
          <a:ext cx="3285073" cy="3444863"/>
        </p:xfrm>
        <a:graphic>
          <a:graphicData uri="http://schemas.openxmlformats.org/drawingml/2006/chart">
            <c:chart xmlns:c="http://schemas.openxmlformats.org/drawingml/2006/chart" xmlns:r="http://schemas.openxmlformats.org/officeDocument/2006/relationships" r:id="rId3"/>
          </a:graphicData>
        </a:graphic>
      </p:graphicFrame>
      <p:sp>
        <p:nvSpPr>
          <p:cNvPr id="1103" name="Google Shape;1103;p38"/>
          <p:cNvSpPr txBox="1"/>
          <p:nvPr/>
        </p:nvSpPr>
        <p:spPr>
          <a:xfrm>
            <a:off x="4916226" y="1847226"/>
            <a:ext cx="6573447" cy="1618864"/>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1200"/>
              </a:spcAft>
              <a:buClr>
                <a:srgbClr val="131313"/>
              </a:buClr>
              <a:buSzPts val="1600"/>
              <a:buFont typeface="Calibri"/>
              <a:buNone/>
            </a:pPr>
            <a:r>
              <a:rPr lang="en-US" sz="1800" b="1" i="0" u="none" strike="noStrike" cap="none" dirty="0" err="1">
                <a:solidFill>
                  <a:schemeClr val="tx1"/>
                </a:solidFill>
                <a:latin typeface="Calibri"/>
                <a:ea typeface="Calibri"/>
                <a:cs typeface="Calibri"/>
                <a:sym typeface="Calibri"/>
              </a:rPr>
              <a:t>Nhìn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chung</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phần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đa</a:t>
            </a:r>
            <a:r>
              <a:rPr lang="en-US" sz="1800" b="1" i="0" u="none" strike="noStrike" cap="none" dirty="0">
                <a:solidFill>
                  <a:schemeClr val="tx1"/>
                </a:solidFill>
                <a:latin typeface="Calibri"/>
                <a:ea typeface="Calibri"/>
                <a:cs typeface="Calibri"/>
                <a:sym typeface="Calibri"/>
              </a:rPr>
              <a:t> NKT (89,1%) </a:t>
            </a:r>
            <a:r>
              <a:rPr lang="en-US" sz="1800" b="1" i="0" u="none" strike="noStrike" cap="none" dirty="0" err="1">
                <a:solidFill>
                  <a:schemeClr val="tx1"/>
                </a:solidFill>
                <a:latin typeface="Calibri"/>
                <a:ea typeface="Calibri"/>
                <a:cs typeface="Calibri"/>
                <a:sym typeface="Calibri"/>
              </a:rPr>
              <a:t>đánh</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giá</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cao</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thái</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độ</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phục</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vụ</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bệnh</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nhân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của</a:t>
            </a:r>
            <a:r>
              <a:rPr lang="en-US" sz="1800" b="1" i="0" u="none" strike="noStrike" cap="none" dirty="0">
                <a:solidFill>
                  <a:schemeClr val="tx1"/>
                </a:solidFill>
                <a:latin typeface="Calibri"/>
                <a:ea typeface="Calibri"/>
                <a:cs typeface="Calibri"/>
                <a:sym typeface="Calibri"/>
              </a:rPr>
              <a:t> y, </a:t>
            </a:r>
            <a:r>
              <a:rPr lang="en-US" sz="1800" b="1" i="0" u="none" strike="noStrike" cap="none" dirty="0" err="1">
                <a:solidFill>
                  <a:schemeClr val="tx1"/>
                </a:solidFill>
                <a:latin typeface="Calibri"/>
                <a:ea typeface="Calibri"/>
                <a:cs typeface="Calibri"/>
                <a:sym typeface="Calibri"/>
              </a:rPr>
              <a:t>bác</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sĩ</a:t>
            </a:r>
            <a:r>
              <a:rPr lang="en-US" sz="1800" b="1" i="0" u="none" strike="noStrike" cap="none" dirty="0">
                <a:solidFill>
                  <a:schemeClr val="tx1"/>
                </a:solidFill>
                <a:latin typeface="Calibri"/>
                <a:ea typeface="Calibri"/>
                <a:cs typeface="Calibri"/>
                <a:sym typeface="Calibri"/>
              </a:rPr>
              <a:t>. </a:t>
            </a:r>
          </a:p>
          <a:p>
            <a:pPr marL="0" marR="0" lvl="0" indent="0" algn="just" rtl="0">
              <a:lnSpc>
                <a:spcPct val="110000"/>
              </a:lnSpc>
              <a:spcBef>
                <a:spcPts val="0"/>
              </a:spcBef>
              <a:spcAft>
                <a:spcPts val="1200"/>
              </a:spcAft>
              <a:buClr>
                <a:srgbClr val="131313"/>
              </a:buClr>
              <a:buSzPts val="1600"/>
              <a:buFont typeface="Calibri"/>
              <a:buNone/>
            </a:pPr>
            <a:r>
              <a:rPr lang="en-US" sz="1700" i="0" u="none" strike="noStrike" cap="none" dirty="0" err="1">
                <a:solidFill>
                  <a:schemeClr val="tx1"/>
                </a:solidFill>
                <a:latin typeface="Calibri"/>
                <a:ea typeface="Calibri"/>
                <a:cs typeface="Calibri"/>
                <a:sym typeface="Calibri"/>
              </a:rPr>
              <a:t>Những</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từ</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ngữ</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được</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dùng</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để</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mô</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như</a:t>
            </a:r>
            <a:r>
              <a:rPr lang="en-US" sz="1700" i="0" u="none" strike="noStrike" cap="none" dirty="0">
                <a:solidFill>
                  <a:schemeClr val="tx1"/>
                </a:solidFill>
                <a:latin typeface="Calibri"/>
                <a:ea typeface="Calibri"/>
                <a:cs typeface="Calibri"/>
                <a:sym typeface="Calibri"/>
              </a:rPr>
              <a:t> </a:t>
            </a:r>
            <a:r>
              <a:rPr lang="en-US" sz="1700" i="0" u="none" strike="noStrike" cap="none" dirty="0" err="1">
                <a:solidFill>
                  <a:schemeClr val="tx1"/>
                </a:solidFill>
                <a:latin typeface="Calibri"/>
                <a:ea typeface="Calibri"/>
                <a:cs typeface="Calibri"/>
                <a:sym typeface="Calibri"/>
              </a:rPr>
              <a:t>là</a:t>
            </a:r>
            <a:r>
              <a:rPr lang="en-US" sz="1700" i="0" u="none" strike="noStrike" cap="none" dirty="0">
                <a:solidFill>
                  <a:schemeClr val="bg2">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tế</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nhị</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tôn</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trọng</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vui</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vẻ</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tử</a:t>
            </a:r>
            <a:r>
              <a:rPr lang="en-US" sz="1700" b="1" i="1" u="none" strike="noStrike" cap="none" dirty="0">
                <a:solidFill>
                  <a:schemeClr val="accent1">
                    <a:lumMod val="75000"/>
                  </a:schemeClr>
                </a:solidFill>
                <a:latin typeface="Calibri"/>
                <a:ea typeface="Calibri"/>
                <a:cs typeface="Calibri"/>
                <a:sym typeface="Calibri"/>
              </a:rPr>
              <a:t> </a:t>
            </a:r>
            <a:r>
              <a:rPr lang="en-US" sz="1700" b="1" i="1" u="none" strike="noStrike" cap="none" dirty="0" err="1">
                <a:solidFill>
                  <a:schemeClr val="accent1">
                    <a:lumMod val="75000"/>
                  </a:schemeClr>
                </a:solidFill>
                <a:latin typeface="Calibri"/>
                <a:ea typeface="Calibri"/>
                <a:cs typeface="Calibri"/>
                <a:sym typeface="Calibri"/>
              </a:rPr>
              <a:t>tế</a:t>
            </a:r>
            <a:r>
              <a:rPr lang="en-US" sz="1700" b="1" i="1" u="none" strike="noStrike" cap="none" dirty="0">
                <a:solidFill>
                  <a:schemeClr val="accent1">
                    <a:lumMod val="75000"/>
                  </a:schemeClr>
                </a:solidFill>
                <a:latin typeface="Calibri"/>
                <a:ea typeface="Calibri"/>
                <a:cs typeface="Calibri"/>
                <a:sym typeface="Calibri"/>
              </a:rPr>
              <a:t>, </a:t>
            </a:r>
            <a:r>
              <a:rPr lang="en-US" sz="1900" b="1" i="1" u="none" strike="noStrike" cap="none" dirty="0" err="1">
                <a:solidFill>
                  <a:schemeClr val="accent1">
                    <a:lumMod val="75000"/>
                  </a:schemeClr>
                </a:solidFill>
                <a:latin typeface="Calibri"/>
                <a:ea typeface="Calibri"/>
                <a:cs typeface="Calibri"/>
                <a:sym typeface="Calibri"/>
              </a:rPr>
              <a:t>không</a:t>
            </a:r>
            <a:r>
              <a:rPr lang="en-US" sz="1900" b="1" i="1" u="none" strike="noStrike" cap="none" dirty="0">
                <a:solidFill>
                  <a:schemeClr val="accent1">
                    <a:lumMod val="75000"/>
                  </a:schemeClr>
                </a:solidFill>
                <a:latin typeface="Calibri"/>
                <a:ea typeface="Calibri"/>
                <a:cs typeface="Calibri"/>
                <a:sym typeface="Calibri"/>
              </a:rPr>
              <a:t> </a:t>
            </a:r>
            <a:r>
              <a:rPr lang="en-US" sz="1900" b="1" i="1" u="none" strike="noStrike" cap="none" dirty="0" err="1">
                <a:solidFill>
                  <a:schemeClr val="accent1">
                    <a:lumMod val="75000"/>
                  </a:schemeClr>
                </a:solidFill>
                <a:latin typeface="Calibri"/>
                <a:ea typeface="Calibri"/>
                <a:cs typeface="Calibri"/>
                <a:sym typeface="Calibri"/>
              </a:rPr>
              <a:t>phân</a:t>
            </a:r>
            <a:r>
              <a:rPr lang="en-US" sz="1900" b="1" i="1" u="none" strike="noStrike" cap="none" dirty="0">
                <a:solidFill>
                  <a:schemeClr val="accent1">
                    <a:lumMod val="75000"/>
                  </a:schemeClr>
                </a:solidFill>
                <a:latin typeface="Calibri"/>
                <a:ea typeface="Calibri"/>
                <a:cs typeface="Calibri"/>
                <a:sym typeface="Calibri"/>
              </a:rPr>
              <a:t> </a:t>
            </a:r>
            <a:r>
              <a:rPr lang="en-US" sz="1900" b="1" i="1" u="none" strike="noStrike" cap="none" dirty="0" err="1">
                <a:solidFill>
                  <a:schemeClr val="accent1">
                    <a:lumMod val="75000"/>
                  </a:schemeClr>
                </a:solidFill>
                <a:latin typeface="Calibri"/>
                <a:ea typeface="Calibri"/>
                <a:cs typeface="Calibri"/>
                <a:sym typeface="Calibri"/>
              </a:rPr>
              <a:t>biệt</a:t>
            </a:r>
            <a:r>
              <a:rPr lang="en-US" sz="1900" b="1" i="1" u="none" strike="noStrike" cap="none" dirty="0">
                <a:solidFill>
                  <a:schemeClr val="accent1">
                    <a:lumMod val="75000"/>
                  </a:schemeClr>
                </a:solidFill>
                <a:latin typeface="Calibri"/>
                <a:ea typeface="Calibri"/>
                <a:cs typeface="Calibri"/>
                <a:sym typeface="Calibri"/>
              </a:rPr>
              <a:t> </a:t>
            </a:r>
            <a:r>
              <a:rPr lang="en-US" sz="1900" b="1" i="1" u="none" strike="noStrike" cap="none" dirty="0" err="1">
                <a:solidFill>
                  <a:schemeClr val="accent1">
                    <a:lumMod val="75000"/>
                  </a:schemeClr>
                </a:solidFill>
                <a:latin typeface="Calibri"/>
                <a:ea typeface="Calibri"/>
                <a:cs typeface="Calibri"/>
                <a:sym typeface="Calibri"/>
              </a:rPr>
              <a:t>đối</a:t>
            </a:r>
            <a:r>
              <a:rPr lang="en-US" sz="1900" b="1" i="1" u="none" strike="noStrike" cap="none" dirty="0">
                <a:solidFill>
                  <a:schemeClr val="accent1">
                    <a:lumMod val="75000"/>
                  </a:schemeClr>
                </a:solidFill>
                <a:latin typeface="Calibri"/>
                <a:ea typeface="Calibri"/>
                <a:cs typeface="Calibri"/>
                <a:sym typeface="Calibri"/>
              </a:rPr>
              <a:t> </a:t>
            </a:r>
            <a:r>
              <a:rPr lang="en-US" sz="1900" b="1" i="1" u="none" strike="noStrike" cap="none" dirty="0" err="1">
                <a:solidFill>
                  <a:schemeClr val="accent1">
                    <a:lumMod val="75000"/>
                  </a:schemeClr>
                </a:solidFill>
                <a:latin typeface="Calibri"/>
                <a:ea typeface="Calibri"/>
                <a:cs typeface="Calibri"/>
                <a:sym typeface="Calibri"/>
              </a:rPr>
              <a:t>xử</a:t>
            </a:r>
            <a:r>
              <a:rPr lang="en-US" sz="1900" b="1" i="1" u="none" strike="noStrike" cap="none" dirty="0">
                <a:solidFill>
                  <a:schemeClr val="accent1">
                    <a:lumMod val="75000"/>
                  </a:schemeClr>
                </a:solidFill>
                <a:latin typeface="Calibri"/>
                <a:ea typeface="Calibri"/>
                <a:cs typeface="Calibri"/>
                <a:sym typeface="Calibri"/>
              </a:rPr>
              <a:t>…</a:t>
            </a:r>
            <a:endParaRPr lang="en-US" sz="1900" b="1" i="0" u="none" strike="noStrike" cap="none" dirty="0">
              <a:solidFill>
                <a:schemeClr val="accent1">
                  <a:lumMod val="75000"/>
                </a:schemeClr>
              </a:solidFill>
              <a:latin typeface="Calibri"/>
              <a:ea typeface="Calibri"/>
              <a:cs typeface="Calibri"/>
              <a:sym typeface="Calibri"/>
            </a:endParaRPr>
          </a:p>
        </p:txBody>
      </p:sp>
      <p:pic>
        <p:nvPicPr>
          <p:cNvPr id="7" name="Check 2">
            <a:extLst>
              <a:ext uri="{FF2B5EF4-FFF2-40B4-BE49-F238E27FC236}">
                <a16:creationId xmlns:a16="http://schemas.microsoft.com/office/drawing/2014/main" id="{4BCD294F-0022-6DC5-9C53-CB10CEC706A1}"/>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43136" y="1902989"/>
            <a:ext cx="317148" cy="317148"/>
          </a:xfrm>
          <a:prstGeom prst="rect">
            <a:avLst/>
          </a:prstGeom>
          <a:noFill/>
          <a:ln>
            <a:noFill/>
          </a:ln>
        </p:spPr>
      </p:pic>
      <p:sp>
        <p:nvSpPr>
          <p:cNvPr id="15" name="Google Shape;1103;p38">
            <a:extLst>
              <a:ext uri="{FF2B5EF4-FFF2-40B4-BE49-F238E27FC236}">
                <a16:creationId xmlns:a16="http://schemas.microsoft.com/office/drawing/2014/main" id="{D5F44AF0-E1AC-8F99-0C24-D022EDA0B26E}"/>
              </a:ext>
            </a:extLst>
          </p:cNvPr>
          <p:cNvSpPr txBox="1"/>
          <p:nvPr/>
        </p:nvSpPr>
        <p:spPr>
          <a:xfrm>
            <a:off x="4960284" y="3524829"/>
            <a:ext cx="6573447" cy="1618864"/>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1200"/>
              </a:spcAft>
              <a:buClr>
                <a:srgbClr val="131313"/>
              </a:buClr>
              <a:buSzPts val="1600"/>
              <a:buFont typeface="Calibri"/>
              <a:buNone/>
            </a:pPr>
            <a:r>
              <a:rPr lang="en-US" sz="1800" b="1" i="0" u="none" strike="noStrike" cap="none" dirty="0" err="1">
                <a:solidFill>
                  <a:schemeClr val="tx1"/>
                </a:solidFill>
                <a:latin typeface="Calibri"/>
                <a:ea typeface="Calibri"/>
                <a:cs typeface="Calibri"/>
                <a:sym typeface="Calibri"/>
              </a:rPr>
              <a:t>Tuy</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nhiên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vẫn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còn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số</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ít</a:t>
            </a:r>
            <a:r>
              <a:rPr lang="en-US" sz="1800" b="1" i="0" u="none" strike="noStrike" cap="none" dirty="0">
                <a:solidFill>
                  <a:schemeClr val="tx1"/>
                </a:solidFill>
                <a:latin typeface="Calibri"/>
                <a:ea typeface="Calibri"/>
                <a:cs typeface="Calibri"/>
                <a:sym typeface="Calibri"/>
              </a:rPr>
              <a:t> NKT (7,9% ) </a:t>
            </a:r>
            <a:r>
              <a:rPr lang="en-US" sz="1800" b="1" dirty="0" err="1">
                <a:solidFill>
                  <a:schemeClr val="tx1"/>
                </a:solidFill>
                <a:latin typeface="Calibri"/>
                <a:ea typeface="Calibri"/>
                <a:cs typeface="Calibri"/>
                <a:sym typeface="Calibri"/>
              </a:rPr>
              <a:t>đã</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từng</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có</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trải</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nghiệm</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không</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tốt</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về</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thái</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độ</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phục</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vụ</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của</a:t>
            </a:r>
            <a:r>
              <a:rPr lang="en-US" sz="1800" b="1" i="0" u="none" strike="noStrike" cap="none" dirty="0">
                <a:solidFill>
                  <a:schemeClr val="tx1"/>
                </a:solidFill>
                <a:latin typeface="Calibri"/>
                <a:ea typeface="Calibri"/>
                <a:cs typeface="Calibri"/>
                <a:sym typeface="Calibri"/>
              </a:rPr>
              <a:t> </a:t>
            </a:r>
            <a:r>
              <a:rPr lang="en-US" sz="1800" b="1" dirty="0">
                <a:solidFill>
                  <a:schemeClr val="tx1"/>
                </a:solidFill>
                <a:latin typeface="Calibri"/>
                <a:ea typeface="Calibri"/>
                <a:cs typeface="Calibri"/>
                <a:sym typeface="Calibri"/>
              </a:rPr>
              <a:t>y, </a:t>
            </a:r>
            <a:r>
              <a:rPr lang="en-US" sz="1800" b="1" dirty="0" err="1">
                <a:solidFill>
                  <a:schemeClr val="tx1"/>
                </a:solidFill>
                <a:latin typeface="Calibri"/>
                <a:ea typeface="Calibri"/>
                <a:cs typeface="Calibri"/>
                <a:sym typeface="Calibri"/>
              </a:rPr>
              <a:t>bác</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sĩ</a:t>
            </a:r>
            <a:r>
              <a:rPr lang="en-US" sz="1800" b="1" dirty="0">
                <a:solidFill>
                  <a:schemeClr val="tx1"/>
                </a:solidFill>
                <a:latin typeface="Calibri"/>
                <a:ea typeface="Calibri"/>
                <a:cs typeface="Calibri"/>
                <a:sym typeface="Calibri"/>
              </a:rPr>
              <a:t>.</a:t>
            </a:r>
            <a:endParaRPr lang="en-US" sz="1800" b="1" i="0" u="none" strike="noStrike" cap="none" dirty="0">
              <a:solidFill>
                <a:schemeClr val="tx1"/>
              </a:solidFill>
              <a:latin typeface="Calibri"/>
              <a:ea typeface="Calibri"/>
              <a:cs typeface="Calibri"/>
              <a:sym typeface="Calibri"/>
            </a:endParaRPr>
          </a:p>
          <a:p>
            <a:pPr algn="just">
              <a:lnSpc>
                <a:spcPct val="110000"/>
              </a:lnSpc>
              <a:spcAft>
                <a:spcPts val="1200"/>
              </a:spcAft>
              <a:buClr>
                <a:srgbClr val="131313"/>
              </a:buClr>
              <a:buSzPts val="1600"/>
            </a:pPr>
            <a:r>
              <a:rPr lang="vi-VN" sz="1800" dirty="0">
                <a:solidFill>
                  <a:schemeClr val="tx1"/>
                </a:solidFill>
                <a:latin typeface="Calibri"/>
                <a:cs typeface="Calibri"/>
                <a:sym typeface="Calibri"/>
              </a:rPr>
              <a:t>Những từ ngữ được dùng để mô tả như là: </a:t>
            </a:r>
            <a:r>
              <a:rPr lang="en-US" sz="1800" b="1" i="1" dirty="0" err="1">
                <a:solidFill>
                  <a:schemeClr val="accent2"/>
                </a:solidFill>
                <a:latin typeface="Calibri"/>
                <a:cs typeface="Calibri"/>
                <a:sym typeface="Calibri"/>
              </a:rPr>
              <a:t>hống</a:t>
            </a:r>
            <a:r>
              <a:rPr lang="en-US" sz="1800" b="1" i="1" dirty="0">
                <a:solidFill>
                  <a:schemeClr val="accent2"/>
                </a:solidFill>
                <a:latin typeface="Calibri"/>
                <a:cs typeface="Calibri"/>
                <a:sym typeface="Calibri"/>
              </a:rPr>
              <a:t> </a:t>
            </a:r>
            <a:r>
              <a:rPr lang="en-US" sz="1800" b="1" i="1" dirty="0" err="1">
                <a:solidFill>
                  <a:schemeClr val="accent2"/>
                </a:solidFill>
                <a:latin typeface="Calibri"/>
                <a:cs typeface="Calibri"/>
                <a:sym typeface="Calibri"/>
              </a:rPr>
              <a:t>hách</a:t>
            </a:r>
            <a:r>
              <a:rPr lang="en-US" sz="1800" b="1" i="1" dirty="0">
                <a:solidFill>
                  <a:schemeClr val="accent2"/>
                </a:solidFill>
                <a:latin typeface="Calibri"/>
                <a:cs typeface="Calibri"/>
                <a:sym typeface="Calibri"/>
              </a:rPr>
              <a:t>, </a:t>
            </a:r>
            <a:r>
              <a:rPr lang="en-US" sz="1800" b="1" i="1" dirty="0" err="1">
                <a:solidFill>
                  <a:schemeClr val="accent2"/>
                </a:solidFill>
                <a:latin typeface="Calibri"/>
                <a:cs typeface="Calibri"/>
                <a:sym typeface="Calibri"/>
              </a:rPr>
              <a:t>kiêu</a:t>
            </a:r>
            <a:r>
              <a:rPr lang="en-US" sz="1800" b="1" i="1" dirty="0">
                <a:solidFill>
                  <a:schemeClr val="accent2"/>
                </a:solidFill>
                <a:latin typeface="Calibri"/>
                <a:cs typeface="Calibri"/>
                <a:sym typeface="Calibri"/>
              </a:rPr>
              <a:t>, </a:t>
            </a:r>
            <a:r>
              <a:rPr lang="en-US" sz="1800" b="1" i="1" dirty="0" err="1">
                <a:solidFill>
                  <a:schemeClr val="accent2"/>
                </a:solidFill>
                <a:latin typeface="Calibri"/>
                <a:cs typeface="Calibri"/>
                <a:sym typeface="Calibri"/>
              </a:rPr>
              <a:t>chảnh</a:t>
            </a:r>
            <a:r>
              <a:rPr lang="en-US" sz="1800" b="1" i="1" dirty="0">
                <a:solidFill>
                  <a:schemeClr val="accent2"/>
                </a:solidFill>
                <a:latin typeface="Calibri"/>
                <a:cs typeface="Calibri"/>
                <a:sym typeface="Calibri"/>
              </a:rPr>
              <a:t>, </a:t>
            </a:r>
            <a:r>
              <a:rPr lang="en-US" sz="1800" b="1" i="1" dirty="0" err="1">
                <a:solidFill>
                  <a:schemeClr val="accent2"/>
                </a:solidFill>
                <a:latin typeface="Calibri"/>
                <a:cs typeface="Calibri"/>
                <a:sym typeface="Calibri"/>
              </a:rPr>
              <a:t>phản</a:t>
            </a:r>
            <a:r>
              <a:rPr lang="en-US" sz="1800" b="1" i="1" dirty="0">
                <a:solidFill>
                  <a:schemeClr val="accent2"/>
                </a:solidFill>
                <a:latin typeface="Calibri"/>
                <a:cs typeface="Calibri"/>
                <a:sym typeface="Calibri"/>
              </a:rPr>
              <a:t> </a:t>
            </a:r>
            <a:r>
              <a:rPr lang="en-US" sz="1800" b="1" i="1" dirty="0" err="1">
                <a:solidFill>
                  <a:schemeClr val="accent2"/>
                </a:solidFill>
                <a:latin typeface="Calibri"/>
                <a:cs typeface="Calibri"/>
                <a:sym typeface="Calibri"/>
              </a:rPr>
              <a:t>cảm</a:t>
            </a:r>
            <a:r>
              <a:rPr lang="vi-VN" sz="1800" b="1" i="1" dirty="0">
                <a:solidFill>
                  <a:schemeClr val="accent2"/>
                </a:solidFill>
                <a:latin typeface="Calibri"/>
                <a:cs typeface="Calibri"/>
                <a:sym typeface="Calibri"/>
              </a:rPr>
              <a:t>…</a:t>
            </a:r>
            <a:endParaRPr lang="en-US" sz="1800" b="1" i="1" dirty="0">
              <a:solidFill>
                <a:schemeClr val="accent2"/>
              </a:solidFill>
              <a:latin typeface="Calibri"/>
              <a:cs typeface="Calibri"/>
              <a:sym typeface="Calibri"/>
            </a:endParaRPr>
          </a:p>
        </p:txBody>
      </p:sp>
      <p:pic>
        <p:nvPicPr>
          <p:cNvPr id="16" name="Check 2">
            <a:extLst>
              <a:ext uri="{FF2B5EF4-FFF2-40B4-BE49-F238E27FC236}">
                <a16:creationId xmlns:a16="http://schemas.microsoft.com/office/drawing/2014/main" id="{A8390281-5695-7094-22D3-16A647C80874}"/>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4643136" y="3577340"/>
            <a:ext cx="317148" cy="320400"/>
          </a:xfrm>
          <a:prstGeom prst="rect">
            <a:avLst/>
          </a:prstGeom>
          <a:noFill/>
          <a:ln>
            <a:noFill/>
          </a:ln>
        </p:spPr>
      </p:pic>
      <p:grpSp>
        <p:nvGrpSpPr>
          <p:cNvPr id="3" name="IDI quote" descr="Trích dẫn PVS &#10;“…Còn đối với càng những người ở dưới thì lại càng có thái độ hống hách […] Mình rất là hài lòng với những người bác sĩ, còn đối với nhân viên thì thực tế ra là cảm thấy phản cảm.”&#10;PVS NKT Vận động, U60">
            <a:extLst>
              <a:ext uri="{FF2B5EF4-FFF2-40B4-BE49-F238E27FC236}">
                <a16:creationId xmlns:a16="http://schemas.microsoft.com/office/drawing/2014/main" id="{790049D6-9230-A51C-95D2-7376A54ECCE6}"/>
              </a:ext>
            </a:extLst>
          </p:cNvPr>
          <p:cNvGrpSpPr/>
          <p:nvPr/>
        </p:nvGrpSpPr>
        <p:grpSpPr>
          <a:xfrm>
            <a:off x="4824664" y="5196204"/>
            <a:ext cx="6709068" cy="1274877"/>
            <a:chOff x="133350" y="161925"/>
            <a:chExt cx="5776303" cy="969094"/>
          </a:xfrm>
        </p:grpSpPr>
        <p:sp>
          <p:nvSpPr>
            <p:cNvPr id="5" name="Text Box ">
              <a:extLst>
                <a:ext uri="{FF2B5EF4-FFF2-40B4-BE49-F238E27FC236}">
                  <a16:creationId xmlns:a16="http://schemas.microsoft.com/office/drawing/2014/main" id="{B0653D0E-E553-42FC-6B61-267E4B7EF80B}"/>
                </a:ext>
                <a:ext uri="{C183D7F6-B498-43B3-948B-1728B52AA6E4}">
                  <adec:decorative xmlns:adec="http://schemas.microsoft.com/office/drawing/2017/decorative" val="1"/>
                </a:ext>
              </a:extLst>
            </p:cNvPr>
            <p:cNvSpPr txBox="1">
              <a:spLocks noChangeArrowheads="1"/>
            </p:cNvSpPr>
            <p:nvPr/>
          </p:nvSpPr>
          <p:spPr bwMode="auto">
            <a:xfrm>
              <a:off x="213704" y="176765"/>
              <a:ext cx="5695949" cy="954254"/>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rtl="0">
                <a:lnSpc>
                  <a:spcPct val="110000"/>
                </a:lnSpc>
                <a:spcBef>
                  <a:spcPts val="0"/>
                </a:spcBef>
                <a:spcAft>
                  <a:spcPts val="0"/>
                </a:spcAft>
                <a:buClr>
                  <a:srgbClr val="131313"/>
                </a:buClr>
                <a:buSzPts val="1600"/>
                <a:buFont typeface="Calibri"/>
                <a:buNone/>
              </a:pPr>
              <a:r>
                <a:rPr lang="en-US" sz="1800" i="1" u="none" strike="noStrike" cap="none" dirty="0">
                  <a:solidFill>
                    <a:schemeClr val="accent2"/>
                  </a:solidFill>
                  <a:latin typeface="Calibri"/>
                  <a:ea typeface="Calibri"/>
                  <a:cs typeface="Calibri"/>
                  <a:sym typeface="Calibri"/>
                </a:rPr>
                <a:t>“…</a:t>
              </a:r>
              <a:r>
                <a:rPr lang="vi-VN" sz="1800" i="1" u="none" strike="noStrike" cap="none" dirty="0">
                  <a:solidFill>
                    <a:schemeClr val="accent2"/>
                  </a:solidFill>
                  <a:latin typeface="Calibri"/>
                  <a:ea typeface="Calibri"/>
                  <a:cs typeface="Calibri"/>
                  <a:sym typeface="Calibri"/>
                </a:rPr>
                <a:t>Còn đối với càng những người ở dưới thì lại càng có </a:t>
              </a:r>
              <a:r>
                <a:rPr lang="vi-VN" sz="1800" b="1" i="1" u="none" strike="noStrike" cap="none" dirty="0">
                  <a:solidFill>
                    <a:schemeClr val="accent2"/>
                  </a:solidFill>
                  <a:latin typeface="Calibri"/>
                  <a:ea typeface="Calibri"/>
                  <a:cs typeface="Calibri"/>
                  <a:sym typeface="Calibri"/>
                </a:rPr>
                <a:t>thái độ hống hách</a:t>
              </a:r>
              <a:r>
                <a:rPr lang="en-US" sz="1800" b="1" i="1" dirty="0">
                  <a:solidFill>
                    <a:schemeClr val="accent2"/>
                  </a:solidFill>
                  <a:latin typeface="Calibri"/>
                  <a:ea typeface="Calibri"/>
                  <a:cs typeface="Calibri"/>
                  <a:sym typeface="Calibri"/>
                </a:rPr>
                <a:t> </a:t>
              </a:r>
              <a:r>
                <a:rPr lang="en-US" sz="1800" i="1" dirty="0">
                  <a:solidFill>
                    <a:schemeClr val="accent2"/>
                  </a:solidFill>
                  <a:latin typeface="Calibri"/>
                  <a:ea typeface="Calibri"/>
                  <a:cs typeface="Calibri"/>
                  <a:sym typeface="Calibri"/>
                </a:rPr>
                <a:t>[…]</a:t>
              </a:r>
              <a:r>
                <a:rPr lang="en-US" sz="1800" b="1" i="1" dirty="0">
                  <a:solidFill>
                    <a:schemeClr val="accent2"/>
                  </a:solidFill>
                  <a:latin typeface="Calibri"/>
                  <a:ea typeface="Calibri"/>
                  <a:cs typeface="Calibri"/>
                  <a:sym typeface="Calibri"/>
                </a:rPr>
                <a:t> </a:t>
              </a:r>
              <a:r>
                <a:rPr lang="vi-VN" sz="1800" i="1" u="none" strike="noStrike" cap="none" dirty="0">
                  <a:solidFill>
                    <a:schemeClr val="accent2"/>
                  </a:solidFill>
                  <a:latin typeface="Calibri"/>
                  <a:ea typeface="Calibri"/>
                  <a:cs typeface="Calibri"/>
                  <a:sym typeface="Calibri"/>
                </a:rPr>
                <a:t>Mình rất là hài lòng với những người bác sĩ, còn đối với nhân viên (y tá) thì thực tế ra là </a:t>
              </a:r>
              <a:r>
                <a:rPr lang="vi-VN" sz="1800" b="1" i="1" u="none" strike="noStrike" cap="none" dirty="0">
                  <a:solidFill>
                    <a:schemeClr val="accent2"/>
                  </a:solidFill>
                  <a:latin typeface="Calibri"/>
                  <a:ea typeface="Calibri"/>
                  <a:cs typeface="Calibri"/>
                  <a:sym typeface="Calibri"/>
                </a:rPr>
                <a:t>cảm thấy phản cảm</a:t>
              </a:r>
              <a:r>
                <a:rPr lang="vi-VN" sz="1800" i="1" u="none" strike="noStrike" cap="none" dirty="0">
                  <a:solidFill>
                    <a:schemeClr val="accent2"/>
                  </a:solidFill>
                  <a:latin typeface="Calibri"/>
                  <a:ea typeface="Calibri"/>
                  <a:cs typeface="Calibri"/>
                  <a:sym typeface="Calibri"/>
                </a:rPr>
                <a:t>.”</a:t>
              </a:r>
              <a:endParaRPr lang="en-US" sz="1800" i="1" u="none" strike="noStrike" cap="none" dirty="0">
                <a:solidFill>
                  <a:schemeClr val="accent2"/>
                </a:solidFill>
                <a:latin typeface="Calibri"/>
                <a:ea typeface="Calibri"/>
                <a:cs typeface="Calibri"/>
                <a:sym typeface="Calibri"/>
              </a:endParaRPr>
            </a:p>
            <a:p>
              <a:pPr algn="r">
                <a:lnSpc>
                  <a:spcPct val="110000"/>
                </a:lnSpc>
                <a:buClr>
                  <a:srgbClr val="131313"/>
                </a:buClr>
                <a:buSzPts val="1600"/>
              </a:pPr>
              <a:r>
                <a:rPr lang="en-GB" sz="1600" b="1" i="1" dirty="0">
                  <a:solidFill>
                    <a:schemeClr val="tx1"/>
                  </a:solidFill>
                  <a:latin typeface="Calibri"/>
                  <a:cs typeface="Calibri"/>
                  <a:sym typeface="Calibri"/>
                </a:rPr>
                <a:t>PVS NKT </a:t>
              </a:r>
              <a:r>
                <a:rPr lang="en-GB" sz="1600" b="1" i="1" dirty="0" err="1">
                  <a:solidFill>
                    <a:schemeClr val="tx1"/>
                  </a:solidFill>
                  <a:latin typeface="Calibri"/>
                  <a:cs typeface="Calibri"/>
                  <a:sym typeface="Calibri"/>
                </a:rPr>
                <a:t>Vận</a:t>
              </a:r>
              <a:r>
                <a:rPr lang="en-GB" sz="1600" b="1" i="1" dirty="0">
                  <a:solidFill>
                    <a:schemeClr val="tx1"/>
                  </a:solidFill>
                  <a:latin typeface="Calibri"/>
                  <a:cs typeface="Calibri"/>
                  <a:sym typeface="Calibri"/>
                </a:rPr>
                <a:t> </a:t>
              </a:r>
              <a:r>
                <a:rPr lang="en-GB" sz="1600" b="1" i="1" dirty="0" err="1">
                  <a:solidFill>
                    <a:schemeClr val="tx1"/>
                  </a:solidFill>
                  <a:latin typeface="Calibri"/>
                  <a:cs typeface="Calibri"/>
                  <a:sym typeface="Calibri"/>
                </a:rPr>
                <a:t>động</a:t>
              </a:r>
              <a:r>
                <a:rPr lang="en-GB" sz="1600" b="1" i="1" dirty="0">
                  <a:solidFill>
                    <a:schemeClr val="tx1"/>
                  </a:solidFill>
                  <a:latin typeface="Calibri"/>
                  <a:cs typeface="Calibri"/>
                  <a:sym typeface="Calibri"/>
                </a:rPr>
                <a:t>, U60</a:t>
              </a:r>
            </a:p>
            <a:p>
              <a:pPr algn="r">
                <a:lnSpc>
                  <a:spcPct val="110000"/>
                </a:lnSpc>
                <a:buClr>
                  <a:srgbClr val="131313"/>
                </a:buClr>
                <a:buSzPts val="1600"/>
              </a:pPr>
              <a:endParaRPr lang="en-GB" sz="1600" b="1" i="1" dirty="0">
                <a:solidFill>
                  <a:schemeClr val="tx1"/>
                </a:solidFill>
                <a:latin typeface="Calibri"/>
                <a:cs typeface="Calibri"/>
                <a:sym typeface="Calibri"/>
              </a:endParaRPr>
            </a:p>
          </p:txBody>
        </p:sp>
        <p:cxnSp>
          <p:nvCxnSpPr>
            <p:cNvPr id="6" name="Delimiter">
              <a:extLst>
                <a:ext uri="{FF2B5EF4-FFF2-40B4-BE49-F238E27FC236}">
                  <a16:creationId xmlns:a16="http://schemas.microsoft.com/office/drawing/2014/main" id="{BBFA9EC1-4046-AA3B-20F1-9431933DA5AB}"/>
                </a:ext>
                <a:ext uri="{C183D7F6-B498-43B3-948B-1728B52AA6E4}">
                  <adec:decorative xmlns:adec="http://schemas.microsoft.com/office/drawing/2017/decorative" val="1"/>
                </a:ext>
              </a:extLst>
            </p:cNvPr>
            <p:cNvCxnSpPr>
              <a:cxnSpLocks/>
            </p:cNvCxnSpPr>
            <p:nvPr/>
          </p:nvCxnSpPr>
          <p:spPr>
            <a:xfrm>
              <a:off x="133350" y="161925"/>
              <a:ext cx="0" cy="96909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252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2" name="Slide number">
            <a:extLst>
              <a:ext uri="{FF2B5EF4-FFF2-40B4-BE49-F238E27FC236}">
                <a16:creationId xmlns:a16="http://schemas.microsoft.com/office/drawing/2014/main" id="{06D1CFDD-EA3F-AAAE-4703-C7C4BD44677F}"/>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21</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3" y="328180"/>
            <a:ext cx="11111822"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95" name="Sub-heading"/>
          <p:cNvSpPr txBox="1"/>
          <p:nvPr/>
        </p:nvSpPr>
        <p:spPr>
          <a:xfrm>
            <a:off x="545521" y="1210726"/>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THÁI ĐỘ PHỤC VỤ BỆNH NHÂN CỦA Y, BÁC SĨ</a:t>
            </a:r>
            <a:endParaRPr lang="en-GB" sz="1800" b="0" i="0" u="none" strike="noStrike" cap="none" dirty="0">
              <a:solidFill>
                <a:srgbClr val="00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41E934F4-AE43-421C-A156-42BA58F28E65}"/>
              </a:ext>
            </a:extLst>
          </p:cNvPr>
          <p:cNvSpPr txBox="1"/>
          <p:nvPr/>
        </p:nvSpPr>
        <p:spPr>
          <a:xfrm>
            <a:off x="1000183" y="2395405"/>
            <a:ext cx="3875552" cy="3170099"/>
          </a:xfrm>
          <a:prstGeom prst="rect">
            <a:avLst/>
          </a:prstGeom>
          <a:noFill/>
        </p:spPr>
        <p:txBody>
          <a:bodyPr wrap="square" rtlCol="0">
            <a:spAutoFit/>
          </a:bodyPr>
          <a:lstStyle/>
          <a:p>
            <a:pPr algn="just">
              <a:spcBef>
                <a:spcPts val="1200"/>
              </a:spcBef>
              <a:spcAft>
                <a:spcPts val="1200"/>
              </a:spcAft>
            </a:pP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Tỷ</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lệ</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NKT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đánh</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giá</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thái</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độ</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phục</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vụ</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bệnh</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nhân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y,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bác</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sĩ</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tốt</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ở</a:t>
            </a: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 vùng </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Trung Du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và</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Miền</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Núi</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Phía</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cao nhất (92,3%)</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trong khi ở khu vực</a:t>
            </a:r>
            <a:r>
              <a:rPr lang="en-US" sz="2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Đồng</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Bằng</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Sông</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Hồng</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tỷ</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lệ</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này</a:t>
            </a: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 l</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ại</a:t>
            </a:r>
            <a:r>
              <a:rPr lang="vi-VN" sz="2000"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thấp nhất (86,1%)</a:t>
            </a: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=&gt;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Đây</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là</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2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vùng</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tỷ</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lệ</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bác</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sĩ</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trên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vạn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dân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cao</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nhất</a:t>
            </a:r>
            <a:r>
              <a:rPr lang="en-US" sz="20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2000" b="1" dirty="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gần</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như</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thấp</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nhất</a:t>
            </a:r>
            <a:r>
              <a:rPr lang="en-US" sz="2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cả</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nước</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Check 2">
            <a:extLst>
              <a:ext uri="{FF2B5EF4-FFF2-40B4-BE49-F238E27FC236}">
                <a16:creationId xmlns:a16="http://schemas.microsoft.com/office/drawing/2014/main" id="{38D42B61-F7AB-614A-1231-5F23E7C8B0EC}"/>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14685" y="2460141"/>
            <a:ext cx="317148" cy="317148"/>
          </a:xfrm>
          <a:prstGeom prst="rect">
            <a:avLst/>
          </a:prstGeom>
          <a:noFill/>
          <a:ln>
            <a:noFill/>
          </a:ln>
        </p:spPr>
      </p:pic>
      <p:sp>
        <p:nvSpPr>
          <p:cNvPr id="13" name="Table caption">
            <a:extLst>
              <a:ext uri="{FF2B5EF4-FFF2-40B4-BE49-F238E27FC236}">
                <a16:creationId xmlns:a16="http://schemas.microsoft.com/office/drawing/2014/main" id="{541D2FCE-5AD3-C04B-B257-0A50A40503FF}"/>
              </a:ext>
            </a:extLst>
          </p:cNvPr>
          <p:cNvSpPr txBox="1"/>
          <p:nvPr/>
        </p:nvSpPr>
        <p:spPr>
          <a:xfrm>
            <a:off x="5586413" y="2001718"/>
            <a:ext cx="589090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800" b="1" dirty="0" err="1">
                <a:solidFill>
                  <a:schemeClr val="tx1"/>
                </a:solidFill>
                <a:latin typeface="Calibri" panose="020F0502020204030204" pitchFamily="34" charset="0"/>
                <a:ea typeface="Calibri"/>
                <a:cs typeface="Calibri" panose="020F0502020204030204" pitchFamily="34" charset="0"/>
                <a:sym typeface="Calibri"/>
              </a:rPr>
              <a:t>Tỷ</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lệ</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bác</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sỹ</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trên</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vạn</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dân</a:t>
            </a:r>
            <a:r>
              <a:rPr lang="en-GB" sz="1800" b="1" dirty="0">
                <a:solidFill>
                  <a:schemeClr val="tx1"/>
                </a:solidFill>
                <a:latin typeface="Calibri" panose="020F0502020204030204" pitchFamily="34" charset="0"/>
                <a:ea typeface="Calibri"/>
                <a:cs typeface="Calibri" panose="020F0502020204030204" pitchFamily="34" charset="0"/>
                <a:sym typeface="Calibri"/>
              </a:rPr>
              <a:t> </a:t>
            </a:r>
            <a:r>
              <a:rPr lang="en-GB" sz="1800" b="1" dirty="0" err="1">
                <a:solidFill>
                  <a:schemeClr val="tx1"/>
                </a:solidFill>
                <a:latin typeface="Calibri" panose="020F0502020204030204" pitchFamily="34" charset="0"/>
                <a:ea typeface="Calibri"/>
                <a:cs typeface="Calibri" panose="020F0502020204030204" pitchFamily="34" charset="0"/>
                <a:sym typeface="Calibri"/>
              </a:rPr>
              <a:t>năm</a:t>
            </a:r>
            <a:r>
              <a:rPr lang="en-GB" sz="1800" b="1" dirty="0">
                <a:solidFill>
                  <a:schemeClr val="tx1"/>
                </a:solidFill>
                <a:latin typeface="Calibri" panose="020F0502020204030204" pitchFamily="34" charset="0"/>
                <a:ea typeface="Calibri"/>
                <a:cs typeface="Calibri" panose="020F0502020204030204" pitchFamily="34" charset="0"/>
                <a:sym typeface="Calibri"/>
              </a:rPr>
              <a:t> 2022 </a:t>
            </a:r>
            <a:r>
              <a:rPr lang="en-GB" sz="1800" b="1" i="1" dirty="0">
                <a:solidFill>
                  <a:schemeClr val="tx1"/>
                </a:solidFill>
                <a:latin typeface="Calibri" panose="020F0502020204030204" pitchFamily="34" charset="0"/>
                <a:ea typeface="Calibri"/>
                <a:cs typeface="Calibri" panose="020F0502020204030204" pitchFamily="34" charset="0"/>
                <a:sym typeface="Calibri"/>
              </a:rPr>
              <a:t>(</a:t>
            </a:r>
            <a:r>
              <a:rPr lang="en-GB" sz="1800" b="1" i="1" dirty="0" err="1">
                <a:solidFill>
                  <a:schemeClr val="tx1"/>
                </a:solidFill>
                <a:latin typeface="Calibri" panose="020F0502020204030204" pitchFamily="34" charset="0"/>
                <a:ea typeface="Calibri"/>
                <a:cs typeface="Calibri" panose="020F0502020204030204" pitchFamily="34" charset="0"/>
                <a:sym typeface="Calibri"/>
              </a:rPr>
              <a:t>nguồn</a:t>
            </a:r>
            <a:r>
              <a:rPr lang="en-GB" sz="1800" b="1" i="1" dirty="0">
                <a:solidFill>
                  <a:schemeClr val="tx1"/>
                </a:solidFill>
                <a:latin typeface="Calibri" panose="020F0502020204030204" pitchFamily="34" charset="0"/>
                <a:ea typeface="Calibri"/>
                <a:cs typeface="Calibri" panose="020F0502020204030204" pitchFamily="34" charset="0"/>
                <a:sym typeface="Calibri"/>
              </a:rPr>
              <a:t> GSO)</a:t>
            </a:r>
            <a:endParaRPr lang="vi-VN" sz="1800" b="1" i="1" dirty="0">
              <a:solidFill>
                <a:schemeClr val="tx1"/>
              </a:solidFill>
              <a:latin typeface="Calibri" panose="020F0502020204030204" pitchFamily="34" charset="0"/>
              <a:ea typeface="Calibri"/>
              <a:cs typeface="Calibri" panose="020F0502020204030204" pitchFamily="34" charset="0"/>
              <a:sym typeface="Calibri"/>
            </a:endParaRPr>
          </a:p>
        </p:txBody>
      </p:sp>
      <p:graphicFrame>
        <p:nvGraphicFramePr>
          <p:cNvPr id="10" name="Table">
            <a:extLst>
              <a:ext uri="{FF2B5EF4-FFF2-40B4-BE49-F238E27FC236}">
                <a16:creationId xmlns:a16="http://schemas.microsoft.com/office/drawing/2014/main" id="{D35A72C7-38A3-4536-8544-B520CA9AAE3D}"/>
              </a:ext>
            </a:extLst>
          </p:cNvPr>
          <p:cNvGraphicFramePr>
            <a:graphicFrameLocks noGrp="1"/>
          </p:cNvGraphicFramePr>
          <p:nvPr>
            <p:extLst>
              <p:ext uri="{D42A27DB-BD31-4B8C-83A1-F6EECF244321}">
                <p14:modId xmlns:p14="http://schemas.microsoft.com/office/powerpoint/2010/main" val="3168060457"/>
              </p:ext>
            </p:extLst>
          </p:nvPr>
        </p:nvGraphicFramePr>
        <p:xfrm>
          <a:off x="5903259" y="2547097"/>
          <a:ext cx="5574055" cy="2931160"/>
        </p:xfrm>
        <a:graphic>
          <a:graphicData uri="http://schemas.openxmlformats.org/drawingml/2006/table">
            <a:tbl>
              <a:tblPr firstRow="1" bandRow="1">
                <a:tableStyleId>{399E8EC5-B533-42EE-A5EF-84730D2B6BF2}</a:tableStyleId>
              </a:tblPr>
              <a:tblGrid>
                <a:gridCol w="3541987">
                  <a:extLst>
                    <a:ext uri="{9D8B030D-6E8A-4147-A177-3AD203B41FA5}">
                      <a16:colId xmlns:a16="http://schemas.microsoft.com/office/drawing/2014/main" val="2083312455"/>
                    </a:ext>
                  </a:extLst>
                </a:gridCol>
                <a:gridCol w="2032068">
                  <a:extLst>
                    <a:ext uri="{9D8B030D-6E8A-4147-A177-3AD203B41FA5}">
                      <a16:colId xmlns:a16="http://schemas.microsoft.com/office/drawing/2014/main" val="2981555509"/>
                    </a:ext>
                  </a:extLst>
                </a:gridCol>
              </a:tblGrid>
              <a:tr h="0">
                <a:tc>
                  <a:txBody>
                    <a:bodyPr/>
                    <a:lstStyle/>
                    <a:p>
                      <a:pPr algn="ctr"/>
                      <a:r>
                        <a:rPr lang="en-US" sz="1600" dirty="0" err="1">
                          <a:latin typeface="Calibri" panose="020F0502020204030204" pitchFamily="34" charset="0"/>
                          <a:ea typeface="Calibri" panose="020F0502020204030204" pitchFamily="34" charset="0"/>
                          <a:cs typeface="Calibri" panose="020F0502020204030204" pitchFamily="34" charset="0"/>
                        </a:rPr>
                        <a:t>Vùng</a:t>
                      </a:r>
                      <a:endParaRPr lang="en-US" sz="1600"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5">
                        <a:lumMod val="75000"/>
                      </a:schemeClr>
                    </a:solidFill>
                  </a:tcPr>
                </a:tc>
                <a:tc>
                  <a:txBody>
                    <a:bodyPr/>
                    <a:lstStyle/>
                    <a:p>
                      <a:pPr marR="0" algn="ctr" rtl="0" fontAlgn="b">
                        <a:lnSpc>
                          <a:spcPct val="100000"/>
                        </a:lnSpc>
                        <a:spcBef>
                          <a:spcPts val="0"/>
                        </a:spcBef>
                        <a:spcAft>
                          <a:spcPts val="0"/>
                        </a:spcAft>
                        <a:buClr>
                          <a:srgbClr val="000000"/>
                        </a:buClr>
                        <a:buFont typeface="Arial"/>
                      </a:pPr>
                      <a:r>
                        <a:rPr lang="en-US" sz="1600" b="1" i="0" u="none" strike="noStrike" cap="none" dirty="0" err="1">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Bác</a:t>
                      </a:r>
                      <a:r>
                        <a:rPr lang="en-US"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a:t>
                      </a:r>
                      <a:r>
                        <a:rPr lang="en-US" sz="1600" b="1" i="0" u="none" strike="noStrike" cap="none" dirty="0" err="1">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sỹ</a:t>
                      </a:r>
                      <a:r>
                        <a:rPr lang="en-US"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a:t>
                      </a:r>
                      <a:r>
                        <a:rPr lang="en-US" sz="1600" b="1" i="0" u="none" strike="noStrike" cap="none" dirty="0" err="1">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vạn</a:t>
                      </a:r>
                      <a:r>
                        <a:rPr lang="en-US"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a:t>
                      </a:r>
                      <a:r>
                        <a:rPr lang="en-US" sz="1600" b="1" i="0" u="none" strike="noStrike" cap="none" dirty="0" err="1">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dân</a:t>
                      </a:r>
                      <a:endParaRPr lang="en-US" sz="1600" b="1"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a:txBody>
                  <a:tcPr marL="9525" marR="9525" marT="9525" marB="0" anchor="ctr">
                    <a:solidFill>
                      <a:schemeClr val="accent5">
                        <a:lumMod val="75000"/>
                      </a:schemeClr>
                    </a:solidFill>
                  </a:tcPr>
                </a:tc>
                <a:extLst>
                  <a:ext uri="{0D108BD9-81ED-4DB2-BD59-A6C34878D82A}">
                    <a16:rowId xmlns:a16="http://schemas.microsoft.com/office/drawing/2014/main" val="2847874563"/>
                  </a:ext>
                </a:extLst>
              </a:tr>
              <a:tr h="370840">
                <a:tc>
                  <a:txBody>
                    <a:bodyPr/>
                    <a:lstStyle/>
                    <a:p>
                      <a:pPr marL="91440" algn="l" fontAlgn="ct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Đồng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bằng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sông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Hồng</a:t>
                      </a:r>
                      <a:endPar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US" sz="1600" b="1" i="0" u="none" strike="noStrike"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6,4</a:t>
                      </a:r>
                    </a:p>
                  </a:txBody>
                  <a:tcPr marL="9525" marR="9525" marT="9525" marB="0" anchor="ctr"/>
                </a:tc>
                <a:extLst>
                  <a:ext uri="{0D108BD9-81ED-4DB2-BD59-A6C34878D82A}">
                    <a16:rowId xmlns:a16="http://schemas.microsoft.com/office/drawing/2014/main" val="2947183649"/>
                  </a:ext>
                </a:extLst>
              </a:tr>
              <a:tr h="370840">
                <a:tc>
                  <a:txBody>
                    <a:bodyPr/>
                    <a:lstStyle/>
                    <a:p>
                      <a:pPr marL="91440" algn="l" fontAlgn="ct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Trung du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và</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miền</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núi</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phía</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Bắc</a:t>
                      </a:r>
                      <a:endPar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US" sz="1600" b="1" i="0" u="none" strike="noStrike"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9,4</a:t>
                      </a:r>
                    </a:p>
                  </a:txBody>
                  <a:tcPr marL="9525" marR="9525" marT="9525" marB="0" anchor="ctr"/>
                </a:tc>
                <a:extLst>
                  <a:ext uri="{0D108BD9-81ED-4DB2-BD59-A6C34878D82A}">
                    <a16:rowId xmlns:a16="http://schemas.microsoft.com/office/drawing/2014/main" val="1561682355"/>
                  </a:ext>
                </a:extLst>
              </a:tr>
              <a:tr h="370840">
                <a:tc>
                  <a:txBody>
                    <a:bodyPr/>
                    <a:lstStyle/>
                    <a:p>
                      <a:pPr marL="91440" algn="l" fontAlgn="ct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Bắc</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Trung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Bộ</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và</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Duyên</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hải</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miền</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Trung</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8,9</a:t>
                      </a:r>
                    </a:p>
                  </a:txBody>
                  <a:tcPr marL="9525" marR="9525" marT="9525" marB="0" anchor="ctr"/>
                </a:tc>
                <a:extLst>
                  <a:ext uri="{0D108BD9-81ED-4DB2-BD59-A6C34878D82A}">
                    <a16:rowId xmlns:a16="http://schemas.microsoft.com/office/drawing/2014/main" val="1207424959"/>
                  </a:ext>
                </a:extLst>
              </a:tr>
              <a:tr h="370840">
                <a:tc>
                  <a:txBody>
                    <a:bodyPr/>
                    <a:lstStyle/>
                    <a:p>
                      <a:pPr marL="91440" algn="l" fontAlgn="ct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Tây</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Nguyên</a:t>
                      </a:r>
                      <a:endPar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a:t>
                      </a:r>
                    </a:p>
                  </a:txBody>
                  <a:tcPr marL="9525" marR="9525" marT="9525" marB="0" anchor="ctr"/>
                </a:tc>
                <a:extLst>
                  <a:ext uri="{0D108BD9-81ED-4DB2-BD59-A6C34878D82A}">
                    <a16:rowId xmlns:a16="http://schemas.microsoft.com/office/drawing/2014/main" val="941304897"/>
                  </a:ext>
                </a:extLst>
              </a:tr>
              <a:tr h="370840">
                <a:tc>
                  <a:txBody>
                    <a:bodyPr/>
                    <a:lstStyle/>
                    <a:p>
                      <a:pPr marL="91440" algn="l" fontAlgn="ct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Đông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Nam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Bộ</a:t>
                      </a:r>
                      <a:endPar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8,8</a:t>
                      </a:r>
                    </a:p>
                  </a:txBody>
                  <a:tcPr marL="9525" marR="9525" marT="9525" marB="0" anchor="ctr"/>
                </a:tc>
                <a:extLst>
                  <a:ext uri="{0D108BD9-81ED-4DB2-BD59-A6C34878D82A}">
                    <a16:rowId xmlns:a16="http://schemas.microsoft.com/office/drawing/2014/main" val="3659089960"/>
                  </a:ext>
                </a:extLst>
              </a:tr>
              <a:tr h="370840">
                <a:tc>
                  <a:txBody>
                    <a:bodyPr/>
                    <a:lstStyle/>
                    <a:p>
                      <a:pPr marL="91440" algn="l" fontAlgn="ct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Đồng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bằng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sông</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600" b="0" i="0" u="none" strike="noStrike"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Cửu</a:t>
                      </a:r>
                      <a:r>
                        <a:rPr lang="en-US" sz="1600" b="0" i="0"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Long</a:t>
                      </a:r>
                    </a:p>
                  </a:txBody>
                  <a:tcPr marL="9525" marR="9525" marT="9525" marB="0" anchor="ctr"/>
                </a:tc>
                <a:tc>
                  <a:txBody>
                    <a:bodyPr/>
                    <a:lstStyle/>
                    <a:p>
                      <a:pPr algn="ctr" fontAlgn="b"/>
                      <a:r>
                        <a:rPr lang="en-US" sz="16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7,9</a:t>
                      </a:r>
                    </a:p>
                  </a:txBody>
                  <a:tcPr marL="9525" marR="9525" marT="9525" marB="0" anchor="ctr"/>
                </a:tc>
                <a:extLst>
                  <a:ext uri="{0D108BD9-81ED-4DB2-BD59-A6C34878D82A}">
                    <a16:rowId xmlns:a16="http://schemas.microsoft.com/office/drawing/2014/main" val="1706479562"/>
                  </a:ext>
                </a:extLst>
              </a:tr>
              <a:tr h="370840">
                <a:tc>
                  <a:txBody>
                    <a:bodyPr/>
                    <a:lstStyle/>
                    <a:p>
                      <a:pPr marL="91440" algn="l" fontAlgn="ctr"/>
                      <a:r>
                        <a:rPr lang="vi-VN" sz="1600" b="1" i="1" u="none" strike="noStrike"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Cả nước</a:t>
                      </a:r>
                    </a:p>
                  </a:txBody>
                  <a:tcPr marL="9525" marR="9525" marT="9525" marB="0" anchor="ctr"/>
                </a:tc>
                <a:tc>
                  <a:txBody>
                    <a:bodyPr/>
                    <a:lstStyle/>
                    <a:p>
                      <a:pPr algn="ctr" fontAlgn="b"/>
                      <a:r>
                        <a:rPr lang="en-US" sz="1600" b="1"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8,0</a:t>
                      </a:r>
                    </a:p>
                  </a:txBody>
                  <a:tcPr marL="9525" marR="9525" marT="9525" marB="0" anchor="ctr"/>
                </a:tc>
                <a:extLst>
                  <a:ext uri="{0D108BD9-81ED-4DB2-BD59-A6C34878D82A}">
                    <a16:rowId xmlns:a16="http://schemas.microsoft.com/office/drawing/2014/main" val="4057879340"/>
                  </a:ext>
                </a:extLst>
              </a:tr>
            </a:tbl>
          </a:graphicData>
        </a:graphic>
      </p:graphicFrame>
    </p:spTree>
    <p:extLst>
      <p:ext uri="{BB962C8B-B14F-4D97-AF65-F5344CB8AC3E}">
        <p14:creationId xmlns:p14="http://schemas.microsoft.com/office/powerpoint/2010/main" val="214932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2" name="Slide number">
            <a:extLst>
              <a:ext uri="{FF2B5EF4-FFF2-40B4-BE49-F238E27FC236}">
                <a16:creationId xmlns:a16="http://schemas.microsoft.com/office/drawing/2014/main" id="{9D6F17DD-6B6B-69E6-BF01-E653E8A1A14B}"/>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22</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95" name="Sub-heading"/>
          <p:cNvSpPr txBox="1"/>
          <p:nvPr/>
        </p:nvSpPr>
        <p:spPr>
          <a:xfrm>
            <a:off x="545521" y="1199053"/>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CHỜ ĐỢI KHI ĐI KHÁM BỆNH</a:t>
            </a:r>
            <a:endParaRPr sz="1800" b="0" i="0" u="none" strike="noStrike" cap="none" dirty="0">
              <a:solidFill>
                <a:srgbClr val="000000"/>
              </a:solidFill>
              <a:latin typeface="Calibri"/>
              <a:ea typeface="Calibri"/>
              <a:cs typeface="Calibri"/>
              <a:sym typeface="Calibri"/>
            </a:endParaRPr>
          </a:p>
        </p:txBody>
      </p:sp>
      <p:sp>
        <p:nvSpPr>
          <p:cNvPr id="19" name="Title">
            <a:extLst>
              <a:ext uri="{FF2B5EF4-FFF2-40B4-BE49-F238E27FC236}">
                <a16:creationId xmlns:a16="http://schemas.microsoft.com/office/drawing/2014/main" id="{F4045277-11F9-D637-C2A0-762ACE342FB6}"/>
              </a:ext>
              <a:ext uri="{C183D7F6-B498-43B3-948B-1728B52AA6E4}">
                <adec:decorative xmlns:adec="http://schemas.microsoft.com/office/drawing/2017/decorative" val="1"/>
              </a:ext>
            </a:extLst>
          </p:cNvPr>
          <p:cNvSpPr txBox="1"/>
          <p:nvPr/>
        </p:nvSpPr>
        <p:spPr>
          <a:xfrm>
            <a:off x="613062" y="1890496"/>
            <a:ext cx="3275278" cy="646331"/>
          </a:xfrm>
          <a:prstGeom prst="rect">
            <a:avLst/>
          </a:prstGeom>
          <a:noFill/>
        </p:spPr>
        <p:txBody>
          <a:bodyPr wrap="square" rtlCol="0">
            <a:spAutoFit/>
          </a:bodyPr>
          <a:lstStyle/>
          <a:p>
            <a:pPr algn="ctr"/>
            <a:r>
              <a:rPr lang="vi-VN" sz="1800" b="1" dirty="0">
                <a:solidFill>
                  <a:schemeClr val="tx1"/>
                </a:solidFill>
                <a:latin typeface="Calibri" panose="020F0502020204030204" pitchFamily="34" charset="0"/>
                <a:ea typeface="Calibri"/>
                <a:cs typeface="Calibri" panose="020F0502020204030204" pitchFamily="34" charset="0"/>
                <a:sym typeface="Calibri"/>
              </a:rPr>
              <a:t>Tỷ lệ NKT k</a:t>
            </a:r>
            <a:r>
              <a:rPr lang="en-US" sz="1800" b="1" dirty="0" err="1">
                <a:solidFill>
                  <a:schemeClr val="tx1"/>
                </a:solidFill>
                <a:latin typeface="Calibri" panose="020F0502020204030204" pitchFamily="34" charset="0"/>
                <a:ea typeface="Calibri"/>
                <a:cs typeface="Calibri" panose="020F0502020204030204" pitchFamily="34" charset="0"/>
                <a:sym typeface="Calibri"/>
              </a:rPr>
              <a:t>hông</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phải</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chờ</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đợi</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quá</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lâu</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mới</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được</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khám</a:t>
            </a:r>
            <a:r>
              <a:rPr lang="en-US" sz="1800" b="1" dirty="0">
                <a:solidFill>
                  <a:schemeClr val="tx1"/>
                </a:solidFill>
                <a:latin typeface="Calibri" panose="020F0502020204030204" pitchFamily="34" charset="0"/>
                <a:ea typeface="Calibri"/>
                <a:cs typeface="Calibri" panose="020F0502020204030204" pitchFamily="34" charset="0"/>
                <a:sym typeface="Calibri"/>
              </a:rPr>
              <a:t> </a:t>
            </a:r>
            <a:r>
              <a:rPr lang="en-US" sz="1800" b="1" dirty="0" err="1">
                <a:solidFill>
                  <a:schemeClr val="tx1"/>
                </a:solidFill>
                <a:latin typeface="Calibri" panose="020F0502020204030204" pitchFamily="34" charset="0"/>
                <a:ea typeface="Calibri"/>
                <a:cs typeface="Calibri" panose="020F0502020204030204" pitchFamily="34" charset="0"/>
                <a:sym typeface="Calibri"/>
              </a:rPr>
              <a:t>bệnh</a:t>
            </a:r>
            <a:r>
              <a:rPr lang="en-US" sz="1800" b="1" dirty="0">
                <a:solidFill>
                  <a:schemeClr val="tx1"/>
                </a:solidFill>
                <a:latin typeface="Calibri" panose="020F0502020204030204" pitchFamily="34" charset="0"/>
                <a:ea typeface="Calibri"/>
                <a:cs typeface="Calibri" panose="020F0502020204030204" pitchFamily="34" charset="0"/>
                <a:sym typeface="Calibri"/>
              </a:rPr>
              <a:t> </a:t>
            </a:r>
            <a:endParaRPr lang="vi-VN" sz="1800" b="1" dirty="0">
              <a:solidFill>
                <a:schemeClr val="tx1"/>
              </a:solidFill>
              <a:latin typeface="Calibri" panose="020F0502020204030204" pitchFamily="34" charset="0"/>
              <a:ea typeface="Calibri"/>
              <a:cs typeface="Calibri" panose="020F0502020204030204" pitchFamily="34" charset="0"/>
              <a:sym typeface="Calibri"/>
            </a:endParaRPr>
          </a:p>
        </p:txBody>
      </p:sp>
      <p:graphicFrame>
        <p:nvGraphicFramePr>
          <p:cNvPr id="4" name="Chart" descr="Biểu đồ tròn tiêu đề Tỷ lệ NKT không phải chờ đợi quá lâu mới được khám bệnh. Trong đó, Không đúng 17.9%, Đúng 77.4%, Không biết 4.4%">
            <a:extLst>
              <a:ext uri="{FF2B5EF4-FFF2-40B4-BE49-F238E27FC236}">
                <a16:creationId xmlns:a16="http://schemas.microsoft.com/office/drawing/2014/main" id="{EE1A6AAF-BCB4-B6D3-37A8-9710D4E1F216}"/>
              </a:ext>
            </a:extLst>
          </p:cNvPr>
          <p:cNvGraphicFramePr/>
          <p:nvPr>
            <p:extLst>
              <p:ext uri="{D42A27DB-BD31-4B8C-83A1-F6EECF244321}">
                <p14:modId xmlns:p14="http://schemas.microsoft.com/office/powerpoint/2010/main" val="46576517"/>
              </p:ext>
            </p:extLst>
          </p:nvPr>
        </p:nvGraphicFramePr>
        <p:xfrm>
          <a:off x="613063" y="2782561"/>
          <a:ext cx="3269162" cy="3475363"/>
        </p:xfrm>
        <a:graphic>
          <a:graphicData uri="http://schemas.openxmlformats.org/drawingml/2006/chart">
            <c:chart xmlns:c="http://schemas.openxmlformats.org/drawingml/2006/chart" xmlns:r="http://schemas.openxmlformats.org/officeDocument/2006/relationships" r:id="rId3"/>
          </a:graphicData>
        </a:graphic>
      </p:graphicFrame>
      <p:sp>
        <p:nvSpPr>
          <p:cNvPr id="1103" name="Google Shape;1103;p38"/>
          <p:cNvSpPr txBox="1"/>
          <p:nvPr/>
        </p:nvSpPr>
        <p:spPr>
          <a:xfrm>
            <a:off x="4284915" y="1906971"/>
            <a:ext cx="3622155" cy="192048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
                <a:srgbClr val="131313"/>
              </a:buClr>
              <a:buSzPts val="1600"/>
              <a:buFont typeface="Calibri"/>
              <a:buNone/>
              <a:tabLst/>
              <a:defRPr/>
            </a:pPr>
            <a:r>
              <a:rPr kumimoji="0" lang="en-US" sz="1800" b="1" i="0" u="none" strike="noStrike" kern="0" cap="none" spc="0" normalizeH="0" baseline="0" noProof="0" dirty="0" err="1">
                <a:ln>
                  <a:noFill/>
                </a:ln>
                <a:solidFill>
                  <a:schemeClr val="tx1"/>
                </a:solidFill>
                <a:effectLst/>
                <a:uLnTx/>
                <a:uFillTx/>
                <a:latin typeface="Calibri"/>
                <a:cs typeface="Calibri"/>
                <a:sym typeface="Calibri"/>
              </a:rPr>
              <a:t>Phần</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đa</a:t>
            </a:r>
            <a:r>
              <a:rPr kumimoji="0" lang="en-US" sz="1800" b="1" i="0" u="none" strike="noStrike" kern="0" cap="none" spc="0" normalizeH="0" baseline="0" noProof="0" dirty="0">
                <a:ln>
                  <a:noFill/>
                </a:ln>
                <a:solidFill>
                  <a:schemeClr val="tx1"/>
                </a:solidFill>
                <a:effectLst/>
                <a:uLnTx/>
                <a:uFillTx/>
                <a:latin typeface="Calibri"/>
                <a:cs typeface="Calibri"/>
                <a:sym typeface="Calibri"/>
              </a:rPr>
              <a:t> NKT (77,4%)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không</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cần</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phải</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chờ</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đợi</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quá</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lâu</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mới</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được</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khám</a:t>
            </a:r>
            <a:r>
              <a:rPr kumimoji="0" lang="en-US" sz="1800" b="1" i="0" u="none" strike="noStrike" kern="0" cap="none" spc="0" normalizeH="0" baseline="0" noProof="0" dirty="0">
                <a:ln>
                  <a:noFill/>
                </a:ln>
                <a:solidFill>
                  <a:schemeClr val="tx1"/>
                </a:solidFill>
                <a:effectLst/>
                <a:uLnTx/>
                <a:uFillTx/>
                <a:latin typeface="Calibri"/>
                <a:cs typeface="Calibri"/>
                <a:sym typeface="Calibri"/>
              </a:rPr>
              <a:t> </a:t>
            </a:r>
            <a:r>
              <a:rPr kumimoji="0" lang="en-US" sz="1800" b="1" i="0" u="none" strike="noStrike" kern="0" cap="none" spc="0" normalizeH="0" baseline="0" noProof="0" dirty="0" err="1">
                <a:ln>
                  <a:noFill/>
                </a:ln>
                <a:solidFill>
                  <a:schemeClr val="tx1"/>
                </a:solidFill>
                <a:effectLst/>
                <a:uLnTx/>
                <a:uFillTx/>
                <a:latin typeface="Calibri"/>
                <a:cs typeface="Calibri"/>
                <a:sym typeface="Calibri"/>
              </a:rPr>
              <a:t>bệnh</a:t>
            </a:r>
            <a:r>
              <a:rPr kumimoji="0" lang="en-US" sz="1800" b="1" i="1" u="none" strike="noStrike" kern="0" cap="none" spc="0" normalizeH="0" baseline="0" noProof="0" dirty="0">
                <a:ln>
                  <a:noFill/>
                </a:ln>
                <a:solidFill>
                  <a:schemeClr val="tx1"/>
                </a:solidFill>
                <a:effectLst/>
                <a:uLnTx/>
                <a:uFillTx/>
                <a:latin typeface="Calibri"/>
                <a:cs typeface="Calibri"/>
                <a:sym typeface="Calibri"/>
              </a:rPr>
              <a:t>. </a:t>
            </a:r>
            <a:r>
              <a:rPr lang="en-US" sz="1800" i="1" dirty="0" err="1">
                <a:solidFill>
                  <a:schemeClr val="tx1"/>
                </a:solidFill>
                <a:latin typeface="Calibri"/>
                <a:cs typeface="Calibri"/>
                <a:sym typeface="Calibri"/>
              </a:rPr>
              <a:t>Thêm</a:t>
            </a:r>
            <a:r>
              <a:rPr lang="en-US" sz="1800" i="1" dirty="0">
                <a:solidFill>
                  <a:schemeClr val="tx1"/>
                </a:solidFill>
                <a:latin typeface="Calibri"/>
                <a:cs typeface="Calibri"/>
                <a:sym typeface="Calibri"/>
              </a:rPr>
              <a:t> </a:t>
            </a:r>
            <a:r>
              <a:rPr lang="en-US" sz="1800" i="1" dirty="0" err="1">
                <a:solidFill>
                  <a:schemeClr val="tx1"/>
                </a:solidFill>
                <a:latin typeface="Calibri"/>
                <a:cs typeface="Calibri"/>
                <a:sym typeface="Calibri"/>
              </a:rPr>
              <a:t>vào</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đó</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một</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số</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bệnh</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viện</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luôn</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có</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sự</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ưu</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tiên</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cho</a:t>
            </a:r>
            <a:r>
              <a:rPr kumimoji="0" lang="en-US" sz="1800" i="1" u="none" strike="noStrike" kern="0" cap="none" spc="0" normalizeH="0" baseline="0" noProof="0" dirty="0">
                <a:ln>
                  <a:noFill/>
                </a:ln>
                <a:solidFill>
                  <a:schemeClr val="tx1"/>
                </a:solidFill>
                <a:effectLst/>
                <a:uLnTx/>
                <a:uFillTx/>
                <a:latin typeface="Calibri"/>
                <a:cs typeface="Calibri"/>
                <a:sym typeface="Calibri"/>
              </a:rPr>
              <a:t> NKT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được</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khám</a:t>
            </a:r>
            <a:r>
              <a:rPr kumimoji="0" lang="en-US" sz="1800" i="1" u="none" strike="noStrike" kern="0" cap="none" spc="0" normalizeH="0" baseline="0" noProof="0" dirty="0">
                <a:ln>
                  <a:noFill/>
                </a:ln>
                <a:solidFill>
                  <a:schemeClr val="tx1"/>
                </a:solidFill>
                <a:effectLst/>
                <a:uLnTx/>
                <a:uFillTx/>
                <a:latin typeface="Calibri"/>
                <a:cs typeface="Calibri"/>
                <a:sym typeface="Calibri"/>
              </a:rPr>
              <a:t> </a:t>
            </a:r>
            <a:r>
              <a:rPr kumimoji="0" lang="en-US" sz="1800" i="1" u="none" strike="noStrike" kern="0" cap="none" spc="0" normalizeH="0" baseline="0" noProof="0" dirty="0" err="1">
                <a:ln>
                  <a:noFill/>
                </a:ln>
                <a:solidFill>
                  <a:schemeClr val="tx1"/>
                </a:solidFill>
                <a:effectLst/>
                <a:uLnTx/>
                <a:uFillTx/>
                <a:latin typeface="Calibri"/>
                <a:cs typeface="Calibri"/>
                <a:sym typeface="Calibri"/>
              </a:rPr>
              <a:t>trước</a:t>
            </a:r>
            <a:r>
              <a:rPr lang="en-US" sz="1800" i="1" dirty="0">
                <a:solidFill>
                  <a:schemeClr val="tx1"/>
                </a:solidFill>
                <a:latin typeface="Calibri"/>
                <a:cs typeface="Calibri"/>
                <a:sym typeface="Calibri"/>
              </a:rPr>
              <a:t> (</a:t>
            </a:r>
            <a:r>
              <a:rPr lang="en-US" sz="1800" i="1" dirty="0" err="1">
                <a:solidFill>
                  <a:schemeClr val="tx1"/>
                </a:solidFill>
                <a:latin typeface="Calibri"/>
                <a:cs typeface="Calibri"/>
                <a:sym typeface="Calibri"/>
              </a:rPr>
              <a:t>Điều</a:t>
            </a:r>
            <a:r>
              <a:rPr lang="en-US" sz="1800" i="1" dirty="0">
                <a:solidFill>
                  <a:schemeClr val="tx1"/>
                </a:solidFill>
                <a:latin typeface="Calibri"/>
                <a:cs typeface="Calibri"/>
                <a:sym typeface="Calibri"/>
              </a:rPr>
              <a:t> 3, </a:t>
            </a:r>
            <a:r>
              <a:rPr lang="en-US" sz="1800" i="1" dirty="0" err="1">
                <a:solidFill>
                  <a:schemeClr val="tx1"/>
                </a:solidFill>
                <a:latin typeface="Calibri"/>
                <a:cs typeface="Calibri"/>
                <a:sym typeface="Calibri"/>
              </a:rPr>
              <a:t>Luật</a:t>
            </a:r>
            <a:r>
              <a:rPr lang="en-US" sz="1800" i="1" dirty="0">
                <a:solidFill>
                  <a:schemeClr val="tx1"/>
                </a:solidFill>
                <a:latin typeface="Calibri"/>
                <a:cs typeface="Calibri"/>
                <a:sym typeface="Calibri"/>
              </a:rPr>
              <a:t> </a:t>
            </a:r>
            <a:r>
              <a:rPr lang="en-US" sz="1800" i="1" dirty="0" err="1">
                <a:solidFill>
                  <a:schemeClr val="tx1"/>
                </a:solidFill>
                <a:latin typeface="Calibri"/>
                <a:cs typeface="Calibri"/>
                <a:sym typeface="Calibri"/>
              </a:rPr>
              <a:t>Khám</a:t>
            </a:r>
            <a:r>
              <a:rPr lang="en-US" sz="1800" i="1" dirty="0">
                <a:solidFill>
                  <a:schemeClr val="tx1"/>
                </a:solidFill>
                <a:latin typeface="Calibri"/>
                <a:cs typeface="Calibri"/>
                <a:sym typeface="Calibri"/>
              </a:rPr>
              <a:t> </a:t>
            </a:r>
            <a:r>
              <a:rPr lang="en-US" sz="1800" i="1" dirty="0" err="1">
                <a:solidFill>
                  <a:schemeClr val="tx1"/>
                </a:solidFill>
                <a:latin typeface="Calibri"/>
                <a:cs typeface="Calibri"/>
                <a:sym typeface="Calibri"/>
              </a:rPr>
              <a:t>bệnh</a:t>
            </a:r>
            <a:r>
              <a:rPr lang="en-US" sz="1800" i="1" dirty="0">
                <a:solidFill>
                  <a:schemeClr val="tx1"/>
                </a:solidFill>
                <a:latin typeface="Calibri"/>
                <a:cs typeface="Calibri"/>
                <a:sym typeface="Calibri"/>
              </a:rPr>
              <a:t>, </a:t>
            </a:r>
            <a:r>
              <a:rPr lang="en-US" sz="1800" i="1" dirty="0" err="1">
                <a:solidFill>
                  <a:schemeClr val="tx1"/>
                </a:solidFill>
                <a:latin typeface="Calibri"/>
                <a:cs typeface="Calibri"/>
                <a:sym typeface="Calibri"/>
              </a:rPr>
              <a:t>chữa</a:t>
            </a:r>
            <a:r>
              <a:rPr lang="en-US" sz="1800" i="1" dirty="0">
                <a:solidFill>
                  <a:schemeClr val="tx1"/>
                </a:solidFill>
                <a:latin typeface="Calibri"/>
                <a:cs typeface="Calibri"/>
                <a:sym typeface="Calibri"/>
              </a:rPr>
              <a:t> </a:t>
            </a:r>
            <a:r>
              <a:rPr lang="en-US" sz="1800" i="1" dirty="0" err="1">
                <a:solidFill>
                  <a:schemeClr val="tx1"/>
                </a:solidFill>
                <a:latin typeface="Calibri"/>
                <a:cs typeface="Calibri"/>
                <a:sym typeface="Calibri"/>
              </a:rPr>
              <a:t>bệnh</a:t>
            </a:r>
            <a:r>
              <a:rPr lang="en-US" sz="1800" i="1" dirty="0">
                <a:solidFill>
                  <a:schemeClr val="tx1"/>
                </a:solidFill>
                <a:latin typeface="Calibri"/>
                <a:cs typeface="Calibri"/>
                <a:sym typeface="Calibri"/>
              </a:rPr>
              <a:t> 2023)</a:t>
            </a:r>
            <a:endParaRPr kumimoji="0" lang="en-US" sz="1800" i="1" u="none" strike="noStrike" kern="0" cap="none" spc="0" normalizeH="0" baseline="0" noProof="0" dirty="0">
              <a:ln>
                <a:noFill/>
              </a:ln>
              <a:solidFill>
                <a:schemeClr val="tx1"/>
              </a:solidFill>
              <a:effectLst/>
              <a:uLnTx/>
              <a:uFillTx/>
              <a:latin typeface="Calibri"/>
              <a:cs typeface="Calibri"/>
              <a:sym typeface="Calibri"/>
            </a:endParaRPr>
          </a:p>
        </p:txBody>
      </p:sp>
      <p:grpSp>
        <p:nvGrpSpPr>
          <p:cNvPr id="12" name="IDI quote" descr="Trích dẫn PVS &#10;“Thứ nhất là mình được ưu tiên khám trước (không phải chờ đợi) […] Người ta (y, bác sĩ và nhân viên y tế) sẽ tự quan sát khi mà mình bước vô là người ta đã thấy rồi (họ sẽ tự ưu tiên cho mình khám trước chứ mình không cần yêu cầu)”&#10;PVS NKT Vận động, U40, Vùng ĐBSCL">
            <a:extLst>
              <a:ext uri="{FF2B5EF4-FFF2-40B4-BE49-F238E27FC236}">
                <a16:creationId xmlns:a16="http://schemas.microsoft.com/office/drawing/2014/main" id="{05756935-14D5-EC58-D6A3-AA3FF5EA32CD}"/>
              </a:ext>
            </a:extLst>
          </p:cNvPr>
          <p:cNvGrpSpPr/>
          <p:nvPr/>
        </p:nvGrpSpPr>
        <p:grpSpPr>
          <a:xfrm>
            <a:off x="4284915" y="3967573"/>
            <a:ext cx="3622155" cy="2290351"/>
            <a:chOff x="133350" y="161925"/>
            <a:chExt cx="5776304" cy="1635560"/>
          </a:xfrm>
        </p:grpSpPr>
        <p:sp>
          <p:nvSpPr>
            <p:cNvPr id="13" name="Text Box ">
              <a:extLst>
                <a:ext uri="{FF2B5EF4-FFF2-40B4-BE49-F238E27FC236}">
                  <a16:creationId xmlns:a16="http://schemas.microsoft.com/office/drawing/2014/main" id="{ADB5D272-A7E3-21B7-A761-1ABE12977CCB}"/>
                </a:ext>
                <a:ext uri="{C183D7F6-B498-43B3-948B-1728B52AA6E4}">
                  <adec:decorative xmlns:adec="http://schemas.microsoft.com/office/drawing/2017/decorative" val="1"/>
                </a:ext>
              </a:extLst>
            </p:cNvPr>
            <p:cNvSpPr txBox="1">
              <a:spLocks noChangeArrowheads="1"/>
            </p:cNvSpPr>
            <p:nvPr/>
          </p:nvSpPr>
          <p:spPr bwMode="auto">
            <a:xfrm>
              <a:off x="249348" y="176764"/>
              <a:ext cx="5660306" cy="1620721"/>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defTabSz="914400" rtl="0" eaLnBrk="1" fontAlgn="auto" latinLnBrk="0" hangingPunct="1">
                <a:lnSpc>
                  <a:spcPct val="110000"/>
                </a:lnSpc>
                <a:spcBef>
                  <a:spcPts val="0"/>
                </a:spcBef>
                <a:spcAft>
                  <a:spcPts val="0"/>
                </a:spcAft>
                <a:buClr>
                  <a:srgbClr val="131313"/>
                </a:buClr>
                <a:buSzPts val="1600"/>
                <a:buFont typeface="Calibri"/>
                <a:buNone/>
                <a:tabLst/>
                <a:defRPr/>
              </a:pPr>
              <a:r>
                <a:rPr kumimoji="0" lang="vi-VN" sz="1700" b="0" i="1" u="none" strike="noStrike" kern="0" cap="none" spc="0" normalizeH="0" baseline="0" noProof="0" dirty="0">
                  <a:ln>
                    <a:noFill/>
                  </a:ln>
                  <a:solidFill>
                    <a:srgbClr val="076B51"/>
                  </a:solidFill>
                  <a:effectLst/>
                  <a:uLnTx/>
                  <a:uFillTx/>
                  <a:latin typeface="Calibri"/>
                  <a:cs typeface="Calibri"/>
                  <a:sym typeface="Calibri"/>
                </a:rPr>
                <a:t>“Thứ nhất là mình được </a:t>
              </a:r>
              <a:r>
                <a:rPr kumimoji="0" lang="vi-VN" sz="1700" b="1" i="1" u="none" strike="noStrike" kern="0" cap="none" spc="0" normalizeH="0" baseline="0" noProof="0" dirty="0">
                  <a:ln>
                    <a:noFill/>
                  </a:ln>
                  <a:solidFill>
                    <a:srgbClr val="076B51"/>
                  </a:solidFill>
                  <a:effectLst/>
                  <a:uLnTx/>
                  <a:uFillTx/>
                  <a:latin typeface="Calibri"/>
                  <a:cs typeface="Calibri"/>
                  <a:sym typeface="Calibri"/>
                </a:rPr>
                <a:t>ưu tiên khám trước</a:t>
              </a:r>
              <a:r>
                <a:rPr kumimoji="0" lang="vi-VN" sz="1700" b="0" i="1" u="none" strike="noStrike" kern="0" cap="none" spc="0" normalizeH="0" baseline="0" noProof="0" dirty="0">
                  <a:ln>
                    <a:noFill/>
                  </a:ln>
                  <a:solidFill>
                    <a:srgbClr val="076B51"/>
                  </a:solidFill>
                  <a:effectLst/>
                  <a:uLnTx/>
                  <a:uFillTx/>
                  <a:latin typeface="Calibri"/>
                  <a:cs typeface="Calibri"/>
                  <a:sym typeface="Calibri"/>
                </a:rPr>
                <a:t> (không phải chờ đợi) […] </a:t>
              </a:r>
              <a:r>
                <a:rPr kumimoji="0" lang="vi-VN" sz="1700" b="1" i="1" u="none" strike="noStrike" kern="0" cap="none" spc="0" normalizeH="0" baseline="0" noProof="0" dirty="0">
                  <a:ln>
                    <a:noFill/>
                  </a:ln>
                  <a:solidFill>
                    <a:srgbClr val="076B51"/>
                  </a:solidFill>
                  <a:effectLst/>
                  <a:uLnTx/>
                  <a:uFillTx/>
                  <a:latin typeface="Calibri"/>
                  <a:cs typeface="Calibri"/>
                  <a:sym typeface="Calibri"/>
                </a:rPr>
                <a:t>Người ta (y, bác sĩ và nhân viên y tế) sẽ tự quan sát </a:t>
              </a:r>
              <a:r>
                <a:rPr kumimoji="0" lang="vi-VN" sz="1700" b="0" i="1" u="none" strike="noStrike" kern="0" cap="none" spc="0" normalizeH="0" baseline="0" noProof="0" dirty="0">
                  <a:ln>
                    <a:noFill/>
                  </a:ln>
                  <a:solidFill>
                    <a:srgbClr val="076B51"/>
                  </a:solidFill>
                  <a:effectLst/>
                  <a:uLnTx/>
                  <a:uFillTx/>
                  <a:latin typeface="Calibri"/>
                  <a:cs typeface="Calibri"/>
                  <a:sym typeface="Calibri"/>
                </a:rPr>
                <a:t>khi mà mình bước vô là người ta đã thấy rồi (họ sẽ tự ưu tiên cho mình khám trước chứ mình không cần yêu cầu)”</a:t>
              </a:r>
            </a:p>
            <a:p>
              <a:pPr marL="0" marR="0" lvl="0" indent="0" algn="r" defTabSz="914400" rtl="0" eaLnBrk="1" fontAlgn="auto" latinLnBrk="0" hangingPunct="1">
                <a:lnSpc>
                  <a:spcPct val="110000"/>
                </a:lnSpc>
                <a:spcBef>
                  <a:spcPts val="0"/>
                </a:spcBef>
                <a:spcAft>
                  <a:spcPts val="0"/>
                </a:spcAft>
                <a:buClr>
                  <a:srgbClr val="131313"/>
                </a:buClr>
                <a:buSzPts val="1600"/>
                <a:buFont typeface="Arial"/>
                <a:buNone/>
                <a:tabLst/>
                <a:defRPr/>
              </a:pPr>
              <a:r>
                <a:rPr kumimoji="0" lang="vi-VN" sz="1700" b="1" i="1" u="none" strike="noStrike" kern="0" cap="none" spc="0" normalizeH="0" baseline="0" noProof="0" dirty="0">
                  <a:ln>
                    <a:noFill/>
                  </a:ln>
                  <a:solidFill>
                    <a:schemeClr val="tx1"/>
                  </a:solidFill>
                  <a:effectLst/>
                  <a:uLnTx/>
                  <a:uFillTx/>
                  <a:latin typeface="Calibri"/>
                  <a:ea typeface="Calibri"/>
                  <a:cs typeface="Calibri"/>
                  <a:sym typeface="Calibri"/>
                </a:rPr>
                <a:t>PVS</a:t>
              </a:r>
              <a:r>
                <a:rPr kumimoji="0" lang="en-US" sz="1700" b="1" i="1" u="none" strike="noStrike" kern="0" cap="none" spc="0" normalizeH="0" baseline="0" noProof="0" dirty="0">
                  <a:ln>
                    <a:noFill/>
                  </a:ln>
                  <a:solidFill>
                    <a:schemeClr val="tx1"/>
                  </a:solidFill>
                  <a:effectLst/>
                  <a:uLnTx/>
                  <a:uFillTx/>
                  <a:latin typeface="Calibri"/>
                  <a:ea typeface="Calibri"/>
                  <a:cs typeface="Calibri"/>
                  <a:sym typeface="Calibri"/>
                </a:rPr>
                <a:t> </a:t>
              </a:r>
              <a:r>
                <a:rPr kumimoji="0" lang="en-US" sz="1700" b="1" i="1" u="none" strike="noStrike" kern="0" cap="none" spc="0" normalizeH="0" baseline="0" noProof="0" dirty="0" err="1">
                  <a:ln>
                    <a:noFill/>
                  </a:ln>
                  <a:solidFill>
                    <a:schemeClr val="tx1"/>
                  </a:solidFill>
                  <a:effectLst/>
                  <a:uLnTx/>
                  <a:uFillTx/>
                  <a:latin typeface="Calibri"/>
                  <a:ea typeface="Calibri"/>
                  <a:cs typeface="Calibri"/>
                  <a:sym typeface="Calibri"/>
                </a:rPr>
                <a:t>Nữ</a:t>
              </a:r>
              <a:r>
                <a:rPr kumimoji="0" lang="vi-VN" sz="1700" b="1" i="1" u="none" strike="noStrike" kern="0" cap="none" spc="0" normalizeH="0" baseline="0" noProof="0" dirty="0">
                  <a:ln>
                    <a:noFill/>
                  </a:ln>
                  <a:solidFill>
                    <a:schemeClr val="tx1"/>
                  </a:solidFill>
                  <a:effectLst/>
                  <a:uLnTx/>
                  <a:uFillTx/>
                  <a:latin typeface="Calibri"/>
                  <a:ea typeface="Calibri"/>
                  <a:cs typeface="Calibri"/>
                  <a:sym typeface="Calibri"/>
                </a:rPr>
                <a:t> NKT Vận động, U40</a:t>
              </a:r>
              <a:endParaRPr lang="vi-VN" sz="1700" b="1" i="1" u="none" strike="noStrike" cap="none" dirty="0">
                <a:solidFill>
                  <a:schemeClr val="tx1"/>
                </a:solidFill>
                <a:latin typeface="Arial"/>
                <a:ea typeface="Arial"/>
                <a:cs typeface="Arial"/>
                <a:sym typeface="Arial"/>
              </a:endParaRPr>
            </a:p>
          </p:txBody>
        </p:sp>
        <p:cxnSp>
          <p:nvCxnSpPr>
            <p:cNvPr id="14" name="Delimiter">
              <a:extLst>
                <a:ext uri="{FF2B5EF4-FFF2-40B4-BE49-F238E27FC236}">
                  <a16:creationId xmlns:a16="http://schemas.microsoft.com/office/drawing/2014/main" id="{6494DF50-09AC-3D8B-0DAB-E8CC9802217F}"/>
                </a:ext>
                <a:ext uri="{C183D7F6-B498-43B3-948B-1728B52AA6E4}">
                  <adec:decorative xmlns:adec="http://schemas.microsoft.com/office/drawing/2017/decorative" val="1"/>
                </a:ext>
              </a:extLst>
            </p:cNvPr>
            <p:cNvCxnSpPr>
              <a:cxnSpLocks/>
            </p:cNvCxnSpPr>
            <p:nvPr/>
          </p:nvCxnSpPr>
          <p:spPr>
            <a:xfrm>
              <a:off x="133350" y="161925"/>
              <a:ext cx="2" cy="163556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7" name="Picture 16" descr="Ảnh chụp một người đang làm thủ tục ở của khám bệnh ưu tiên tại một bệnh viện công. Trên tấm kính chắn có một bảng đề các đối tượng khám bệnh ưu tiên, bao gồm: người bệnh cấp cứu; trẻ em dưới 6 tuổi; người khuyết tật nặng; người bệnh hơn 75 tuổi; người có công với cách mạng; phụ nữ có thai; người bệnh đã đặt lịch khám trước.">
            <a:extLst>
              <a:ext uri="{FF2B5EF4-FFF2-40B4-BE49-F238E27FC236}">
                <a16:creationId xmlns:a16="http://schemas.microsoft.com/office/drawing/2014/main" id="{9F0DF90F-F419-C351-80C3-61EF47ADE58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3127" t="30542" b="10658"/>
          <a:stretch/>
        </p:blipFill>
        <p:spPr>
          <a:xfrm>
            <a:off x="8309760" y="2057401"/>
            <a:ext cx="3275277" cy="3929061"/>
          </a:xfrm>
          <a:prstGeom prst="rect">
            <a:avLst/>
          </a:prstGeom>
        </p:spPr>
      </p:pic>
    </p:spTree>
    <p:extLst>
      <p:ext uri="{BB962C8B-B14F-4D97-AF65-F5344CB8AC3E}">
        <p14:creationId xmlns:p14="http://schemas.microsoft.com/office/powerpoint/2010/main" val="42094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2" name="Slide number">
            <a:extLst>
              <a:ext uri="{FF2B5EF4-FFF2-40B4-BE49-F238E27FC236}">
                <a16:creationId xmlns:a16="http://schemas.microsoft.com/office/drawing/2014/main" id="{9D6F17DD-6B6B-69E6-BF01-E653E8A1A14B}"/>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23</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95" name="Sub-heading"/>
          <p:cNvSpPr txBox="1"/>
          <p:nvPr/>
        </p:nvSpPr>
        <p:spPr>
          <a:xfrm>
            <a:off x="545521" y="1199053"/>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CHỜ ĐỢI KHI ĐI KHÁM BỆNH</a:t>
            </a:r>
            <a:endParaRPr sz="1800" b="0" i="0" u="none" strike="noStrike" cap="none" dirty="0">
              <a:solidFill>
                <a:srgbClr val="000000"/>
              </a:solidFill>
              <a:latin typeface="Calibri"/>
              <a:ea typeface="Calibri"/>
              <a:cs typeface="Calibri"/>
              <a:sym typeface="Calibri"/>
            </a:endParaRPr>
          </a:p>
        </p:txBody>
      </p:sp>
      <p:sp>
        <p:nvSpPr>
          <p:cNvPr id="11" name="Google Shape;1103;p38">
            <a:extLst>
              <a:ext uri="{FF2B5EF4-FFF2-40B4-BE49-F238E27FC236}">
                <a16:creationId xmlns:a16="http://schemas.microsoft.com/office/drawing/2014/main" id="{F60C2D37-FBF6-E579-8458-4F2545EEBCE6}"/>
              </a:ext>
            </a:extLst>
          </p:cNvPr>
          <p:cNvSpPr txBox="1"/>
          <p:nvPr/>
        </p:nvSpPr>
        <p:spPr>
          <a:xfrm>
            <a:off x="883849" y="1788342"/>
            <a:ext cx="10537756" cy="701690"/>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Clr>
                <a:srgbClr val="131313"/>
              </a:buClr>
              <a:buSzPts val="1600"/>
              <a:buFont typeface="Calibri"/>
              <a:buNone/>
            </a:pPr>
            <a:r>
              <a:rPr lang="en-US" sz="1800" b="1" i="0" u="none" strike="noStrike" cap="none" dirty="0" err="1">
                <a:solidFill>
                  <a:schemeClr val="tx1"/>
                </a:solidFill>
                <a:latin typeface="Calibri"/>
                <a:ea typeface="Calibri"/>
                <a:cs typeface="Calibri"/>
                <a:sym typeface="Calibri"/>
              </a:rPr>
              <a:t>Tuy</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nhiên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vẫn</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còn</a:t>
            </a:r>
            <a:r>
              <a:rPr lang="en-US" sz="1800" b="1" i="0" u="none" strike="noStrike" cap="none" dirty="0">
                <a:solidFill>
                  <a:schemeClr val="tx1"/>
                </a:solidFill>
                <a:latin typeface="Calibri"/>
                <a:ea typeface="Calibri"/>
                <a:cs typeface="Calibri"/>
                <a:sym typeface="Calibri"/>
              </a:rPr>
              <a:t> 17,9% NKT </a:t>
            </a:r>
            <a:r>
              <a:rPr lang="en-US" sz="1800" b="1" i="0" u="none" strike="noStrike" cap="none" dirty="0" err="1">
                <a:solidFill>
                  <a:schemeClr val="tx1"/>
                </a:solidFill>
                <a:latin typeface="Calibri"/>
                <a:ea typeface="Calibri"/>
                <a:cs typeface="Calibri"/>
                <a:sym typeface="Calibri"/>
              </a:rPr>
              <a:t>gặp</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phải</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tình</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trạng</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phải</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chờ</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đợi</a:t>
            </a:r>
            <a:r>
              <a:rPr lang="en-US" sz="1800" b="1" i="0" u="none" strike="noStrike" cap="none" dirty="0">
                <a:solidFill>
                  <a:schemeClr val="tx1"/>
                </a:solidFill>
                <a:latin typeface="Calibri"/>
                <a:ea typeface="Calibri"/>
                <a:cs typeface="Calibri"/>
                <a:sym typeface="Calibri"/>
              </a:rPr>
              <a:t> </a:t>
            </a:r>
            <a:r>
              <a:rPr lang="en-US" sz="1800" b="1" i="0" u="none" strike="noStrike" cap="none" dirty="0" err="1">
                <a:solidFill>
                  <a:schemeClr val="tx1"/>
                </a:solidFill>
                <a:latin typeface="Calibri"/>
                <a:ea typeface="Calibri"/>
                <a:cs typeface="Calibri"/>
                <a:sym typeface="Calibri"/>
              </a:rPr>
              <a:t>lâu</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Có</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một</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số</a:t>
            </a:r>
            <a:r>
              <a:rPr lang="en-US" sz="1800" b="1" dirty="0">
                <a:solidFill>
                  <a:schemeClr val="tx1"/>
                </a:solidFill>
                <a:latin typeface="Calibri"/>
                <a:ea typeface="Calibri"/>
                <a:cs typeface="Calibri"/>
                <a:sym typeface="Calibri"/>
              </a:rPr>
              <a:t> NKT </a:t>
            </a:r>
            <a:r>
              <a:rPr lang="en-US" sz="1800" b="1" dirty="0" err="1">
                <a:solidFill>
                  <a:schemeClr val="tx1"/>
                </a:solidFill>
                <a:latin typeface="Calibri"/>
                <a:ea typeface="Calibri"/>
                <a:cs typeface="Calibri"/>
                <a:sym typeface="Calibri"/>
              </a:rPr>
              <a:t>cảm</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thấy</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bơ</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vơ</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vì</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không</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có</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ghế</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ngồi</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nên</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phải</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đứng</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chờ</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cũng</a:t>
            </a:r>
            <a:r>
              <a:rPr lang="en-US" sz="1800" b="1" dirty="0">
                <a:solidFill>
                  <a:schemeClr val="tx1"/>
                </a:solidFill>
                <a:latin typeface="Calibri"/>
                <a:ea typeface="Calibri"/>
                <a:cs typeface="Calibri"/>
                <a:sym typeface="Calibri"/>
              </a:rPr>
              <a:t> </a:t>
            </a:r>
            <a:r>
              <a:rPr lang="vi-VN" sz="1800" b="1" dirty="0">
                <a:solidFill>
                  <a:schemeClr val="tx1"/>
                </a:solidFill>
                <a:latin typeface="Calibri"/>
                <a:ea typeface="Calibri"/>
                <a:cs typeface="Calibri"/>
                <a:sym typeface="Calibri"/>
              </a:rPr>
              <a:t>không</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nhận</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được</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sự</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hỗ</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trợ</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nào</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từ</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nhân</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viên</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bệnh</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viện</a:t>
            </a:r>
            <a:r>
              <a:rPr lang="en-US" sz="1800" b="1" dirty="0">
                <a:solidFill>
                  <a:schemeClr val="tx1"/>
                </a:solidFill>
                <a:latin typeface="Calibri"/>
                <a:ea typeface="Calibri"/>
                <a:cs typeface="Calibri"/>
                <a:sym typeface="Calibri"/>
              </a:rPr>
              <a:t>.</a:t>
            </a:r>
            <a:endParaRPr lang="en-US" sz="1800" b="1" i="0" u="none" strike="noStrike" cap="none" dirty="0">
              <a:solidFill>
                <a:schemeClr val="tx1"/>
              </a:solidFill>
              <a:latin typeface="Calibri"/>
              <a:ea typeface="Calibri"/>
              <a:cs typeface="Calibri"/>
              <a:sym typeface="Calibri"/>
            </a:endParaRPr>
          </a:p>
        </p:txBody>
      </p:sp>
      <p:pic>
        <p:nvPicPr>
          <p:cNvPr id="3" name="Check 2">
            <a:extLst>
              <a:ext uri="{FF2B5EF4-FFF2-40B4-BE49-F238E27FC236}">
                <a16:creationId xmlns:a16="http://schemas.microsoft.com/office/drawing/2014/main" id="{D9821D3F-E131-CEC5-7DCD-6BACABEE420F}"/>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583720" y="1828644"/>
            <a:ext cx="317148" cy="317148"/>
          </a:xfrm>
          <a:prstGeom prst="rect">
            <a:avLst/>
          </a:prstGeom>
          <a:noFill/>
          <a:ln>
            <a:noFill/>
          </a:ln>
        </p:spPr>
      </p:pic>
      <p:grpSp>
        <p:nvGrpSpPr>
          <p:cNvPr id="6" name="IDI quote" descr="Trích dẫn PVS &#10;“Chú nói thật thì mình cảm thấy buồn 1 cái là mình thì khuyết tật, nhưng đi khám lại không được một cái gì ưu tiên […] Hầu như bệnh viện nào cũng vậy, không có cái chuyện mà bảo là ưu tiên người khuyết tật như này như kia, hầu như không có […] Bản thân mình là người khuyết tật, vô không có ghế ngồi cơ, phải đứng chờ, đứng chờ đứng coi như là kẻ bơ vơ, mà nhân viên trong đó thì đầy nhưng họ mặc kệ, không có 1 cái đối xử với người khuyết tật, mình đã khiếm khuyết mình cần phải có 1 sự ưu tiên. &#10;Chú thấy 1 cái đó là năm vừa rồi chú có đi lên phi trường thì chú cảm thấy ở phi trường người ta có cái sự quan tâm, người ta quan tâm đến những người khuyết tật […] họ đưa xe họ đẩy chú đi, rồi kể cả khi mà ra xe buýt để ra ngoài cửa máy bay thì họ vẫn ưu tiên những người như chú, kiếm chỗ ngồi cho chú, mà kể cả những cái hành khách đi trên cùng chuyến bay, họ tự động họ đứng dậy nhường chỗ. &#10;Tại sao cũng là con người mà người dân người ta tôn trọng những người như chú mà nhân viên của bệnh viện thì không?”&#10;PVS NKT Vận động, U60">
            <a:extLst>
              <a:ext uri="{FF2B5EF4-FFF2-40B4-BE49-F238E27FC236}">
                <a16:creationId xmlns:a16="http://schemas.microsoft.com/office/drawing/2014/main" id="{2851DE98-A4FB-C6C9-CF3E-C1B5B2F6A3CB}"/>
              </a:ext>
            </a:extLst>
          </p:cNvPr>
          <p:cNvGrpSpPr/>
          <p:nvPr/>
        </p:nvGrpSpPr>
        <p:grpSpPr>
          <a:xfrm>
            <a:off x="686648" y="2710030"/>
            <a:ext cx="10667416" cy="3685034"/>
            <a:chOff x="133350" y="161925"/>
            <a:chExt cx="5776303" cy="1356795"/>
          </a:xfrm>
        </p:grpSpPr>
        <p:sp>
          <p:nvSpPr>
            <p:cNvPr id="7" name="Text Box ">
              <a:extLst>
                <a:ext uri="{FF2B5EF4-FFF2-40B4-BE49-F238E27FC236}">
                  <a16:creationId xmlns:a16="http://schemas.microsoft.com/office/drawing/2014/main" id="{DAE4B252-4ABF-B9A8-E63D-37FFC71DF51B}"/>
                </a:ext>
                <a:ext uri="{C183D7F6-B498-43B3-948B-1728B52AA6E4}">
                  <adec:decorative xmlns:adec="http://schemas.microsoft.com/office/drawing/2017/decorative" val="1"/>
                </a:ext>
              </a:extLst>
            </p:cNvPr>
            <p:cNvSpPr txBox="1">
              <a:spLocks noChangeArrowheads="1"/>
            </p:cNvSpPr>
            <p:nvPr/>
          </p:nvSpPr>
          <p:spPr bwMode="auto">
            <a:xfrm>
              <a:off x="249348" y="176764"/>
              <a:ext cx="5660305" cy="1326951"/>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rtl="0">
                <a:lnSpc>
                  <a:spcPct val="110000"/>
                </a:lnSpc>
                <a:spcBef>
                  <a:spcPts val="0"/>
                </a:spcBef>
                <a:spcAft>
                  <a:spcPts val="0"/>
                </a:spcAft>
                <a:buClr>
                  <a:srgbClr val="131313"/>
                </a:buClr>
                <a:buSzPts val="1600"/>
                <a:buFont typeface="Calibri"/>
                <a:buNone/>
              </a:pPr>
              <a:r>
                <a:rPr lang="en-US" sz="1800" b="0" i="1" u="none" strike="noStrike" cap="none" dirty="0">
                  <a:solidFill>
                    <a:schemeClr val="tx1"/>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Chú nói thật thì mình </a:t>
              </a:r>
              <a:r>
                <a:rPr lang="vi-VN" sz="1800" b="1" i="1" u="none" strike="noStrike" cap="none" dirty="0">
                  <a:solidFill>
                    <a:schemeClr val="accent2"/>
                  </a:solidFill>
                  <a:latin typeface="Calibri"/>
                  <a:ea typeface="Calibri"/>
                  <a:cs typeface="Calibri"/>
                  <a:sym typeface="Calibri"/>
                </a:rPr>
                <a:t>cảm thấy buồn </a:t>
              </a:r>
              <a:r>
                <a:rPr lang="vi-VN" sz="1800" b="0" i="1" u="none" strike="noStrike" cap="none" dirty="0">
                  <a:solidFill>
                    <a:schemeClr val="tx1"/>
                  </a:solidFill>
                  <a:latin typeface="Calibri"/>
                  <a:ea typeface="Calibri"/>
                  <a:cs typeface="Calibri"/>
                  <a:sym typeface="Calibri"/>
                </a:rPr>
                <a:t>1 cái là mình thì </a:t>
              </a:r>
              <a:r>
                <a:rPr lang="vi-VN" sz="1800" b="1" i="1" u="none" strike="noStrike" cap="none" dirty="0">
                  <a:solidFill>
                    <a:schemeClr val="accent2"/>
                  </a:solidFill>
                  <a:latin typeface="Calibri"/>
                  <a:ea typeface="Calibri"/>
                  <a:cs typeface="Calibri"/>
                  <a:sym typeface="Calibri"/>
                </a:rPr>
                <a:t>khuyết tật</a:t>
              </a:r>
              <a:r>
                <a:rPr lang="vi-VN" sz="1800" b="0" i="1" u="none" strike="noStrike" cap="none" dirty="0">
                  <a:solidFill>
                    <a:schemeClr val="tx1"/>
                  </a:solidFill>
                  <a:latin typeface="Calibri"/>
                  <a:ea typeface="Calibri"/>
                  <a:cs typeface="Calibri"/>
                  <a:sym typeface="Calibri"/>
                </a:rPr>
                <a:t>, nhưng đi khám lại </a:t>
              </a:r>
              <a:r>
                <a:rPr lang="vi-VN" sz="1800" b="1" i="1" u="none" strike="noStrike" cap="none" dirty="0">
                  <a:solidFill>
                    <a:schemeClr val="accent2"/>
                  </a:solidFill>
                  <a:latin typeface="Calibri"/>
                  <a:ea typeface="Calibri"/>
                  <a:cs typeface="Calibri"/>
                  <a:sym typeface="Calibri"/>
                </a:rPr>
                <a:t>không được một cái gì ưu tiên</a:t>
              </a:r>
              <a:r>
                <a:rPr lang="en-US" sz="1800" b="1" i="1" u="none" strike="noStrike" cap="none" dirty="0">
                  <a:solidFill>
                    <a:schemeClr val="tx1"/>
                  </a:solidFill>
                  <a:latin typeface="Calibri"/>
                  <a:ea typeface="Calibri"/>
                  <a:cs typeface="Calibri"/>
                  <a:sym typeface="Calibri"/>
                </a:rPr>
                <a:t> </a:t>
              </a:r>
              <a:r>
                <a:rPr lang="en-US" sz="1800" i="1" u="none" strike="noStrike" cap="none" dirty="0">
                  <a:solidFill>
                    <a:schemeClr val="tx1"/>
                  </a:solidFill>
                  <a:latin typeface="Calibri"/>
                  <a:ea typeface="Calibri"/>
                  <a:cs typeface="Calibri"/>
                  <a:sym typeface="Calibri"/>
                </a:rPr>
                <a:t>[</a:t>
              </a:r>
              <a:r>
                <a:rPr lang="vi-VN" sz="1800" i="1" u="none" strike="noStrike" cap="none" dirty="0">
                  <a:solidFill>
                    <a:schemeClr val="tx1"/>
                  </a:solidFill>
                  <a:latin typeface="Calibri"/>
                  <a:ea typeface="Calibri"/>
                  <a:cs typeface="Calibri"/>
                  <a:sym typeface="Calibri"/>
                </a:rPr>
                <a:t>…</a:t>
              </a:r>
              <a:r>
                <a:rPr lang="en-US" sz="1800" i="1" u="none" strike="noStrike" cap="none" dirty="0">
                  <a:solidFill>
                    <a:schemeClr val="tx1"/>
                  </a:solidFill>
                  <a:latin typeface="Calibri"/>
                  <a:ea typeface="Calibri"/>
                  <a:cs typeface="Calibri"/>
                  <a:sym typeface="Calibri"/>
                </a:rPr>
                <a:t>]</a:t>
              </a:r>
              <a:r>
                <a:rPr lang="en-US" sz="1800" b="0" i="1" u="none" strike="noStrike" cap="none" dirty="0">
                  <a:solidFill>
                    <a:schemeClr val="tx1"/>
                  </a:solidFill>
                  <a:latin typeface="Calibri"/>
                  <a:ea typeface="Calibri"/>
                  <a:cs typeface="Calibri"/>
                  <a:sym typeface="Calibri"/>
                </a:rPr>
                <a:t> </a:t>
              </a:r>
              <a:r>
                <a:rPr lang="en-US" sz="1800" i="1" dirty="0">
                  <a:solidFill>
                    <a:schemeClr val="tx1"/>
                  </a:solidFill>
                  <a:latin typeface="Calibri"/>
                  <a:ea typeface="Calibri"/>
                  <a:cs typeface="Calibri"/>
                  <a:sym typeface="Calibri"/>
                </a:rPr>
                <a:t>H</a:t>
              </a:r>
              <a:r>
                <a:rPr lang="vi-VN" sz="1800" b="0" i="1" u="none" strike="noStrike" cap="none" dirty="0">
                  <a:solidFill>
                    <a:schemeClr val="tx1"/>
                  </a:solidFill>
                  <a:latin typeface="Calibri"/>
                  <a:ea typeface="Calibri"/>
                  <a:cs typeface="Calibri"/>
                  <a:sym typeface="Calibri"/>
                </a:rPr>
                <a:t>ầu như bệnh viện nào cũng vậy, không có cái chuyện mà bảo là ưu tiên người khuyết tật như này như kia, hầu như không có</a:t>
              </a:r>
              <a:r>
                <a:rPr lang="en-US" sz="1800" b="0" i="1" u="none" strike="noStrike" cap="none" dirty="0">
                  <a:solidFill>
                    <a:schemeClr val="tx1"/>
                  </a:solidFill>
                  <a:latin typeface="Calibri"/>
                  <a:ea typeface="Calibri"/>
                  <a:cs typeface="Calibri"/>
                  <a:sym typeface="Calibri"/>
                </a:rPr>
                <a:t> [</a:t>
              </a:r>
              <a:r>
                <a:rPr lang="vi-VN" sz="1800" b="0" i="1" u="none" strike="noStrike" cap="none" dirty="0">
                  <a:solidFill>
                    <a:schemeClr val="tx1"/>
                  </a:solidFill>
                  <a:latin typeface="Calibri"/>
                  <a:ea typeface="Calibri"/>
                  <a:cs typeface="Calibri"/>
                  <a:sym typeface="Calibri"/>
                </a:rPr>
                <a:t>…</a:t>
              </a:r>
              <a:r>
                <a:rPr lang="en-US" sz="1800" i="1" dirty="0">
                  <a:solidFill>
                    <a:schemeClr val="tx1"/>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 </a:t>
              </a:r>
              <a:r>
                <a:rPr lang="en-US" sz="1800" i="1" dirty="0">
                  <a:solidFill>
                    <a:schemeClr val="tx1"/>
                  </a:solidFill>
                  <a:latin typeface="Calibri"/>
                  <a:ea typeface="Calibri"/>
                  <a:cs typeface="Calibri"/>
                  <a:sym typeface="Calibri"/>
                </a:rPr>
                <a:t>B</a:t>
              </a:r>
              <a:r>
                <a:rPr lang="vi-VN" sz="1800" b="0" i="1" u="none" strike="noStrike" cap="none" dirty="0">
                  <a:solidFill>
                    <a:schemeClr val="tx1"/>
                  </a:solidFill>
                  <a:latin typeface="Calibri"/>
                  <a:ea typeface="Calibri"/>
                  <a:cs typeface="Calibri"/>
                  <a:sym typeface="Calibri"/>
                </a:rPr>
                <a:t>ản thân mình là người khuyết tật, vô </a:t>
              </a:r>
              <a:r>
                <a:rPr lang="vi-VN" sz="1800" b="1" i="1" u="none" strike="noStrike" cap="none" dirty="0">
                  <a:solidFill>
                    <a:schemeClr val="accent2"/>
                  </a:solidFill>
                  <a:latin typeface="Calibri"/>
                  <a:ea typeface="Calibri"/>
                  <a:cs typeface="Calibri"/>
                  <a:sym typeface="Calibri"/>
                </a:rPr>
                <a:t>không có ghế ngồi </a:t>
              </a:r>
              <a:r>
                <a:rPr lang="vi-VN" sz="1800" b="0" i="1" u="none" strike="noStrike" cap="none" dirty="0">
                  <a:solidFill>
                    <a:schemeClr val="tx1"/>
                  </a:solidFill>
                  <a:latin typeface="Calibri"/>
                  <a:ea typeface="Calibri"/>
                  <a:cs typeface="Calibri"/>
                  <a:sym typeface="Calibri"/>
                </a:rPr>
                <a:t>cơ, phải </a:t>
              </a:r>
              <a:r>
                <a:rPr lang="vi-VN" sz="1800" b="1" i="1" u="none" strike="noStrike" cap="none" dirty="0">
                  <a:solidFill>
                    <a:schemeClr val="accent2"/>
                  </a:solidFill>
                  <a:latin typeface="Calibri"/>
                  <a:ea typeface="Calibri"/>
                  <a:cs typeface="Calibri"/>
                  <a:sym typeface="Calibri"/>
                </a:rPr>
                <a:t>đứng chờ</a:t>
              </a:r>
              <a:r>
                <a:rPr lang="vi-VN" sz="1800" b="0" i="1" u="none" strike="noStrike" cap="none" dirty="0">
                  <a:solidFill>
                    <a:schemeClr val="tx1"/>
                  </a:solidFill>
                  <a:latin typeface="Calibri"/>
                  <a:ea typeface="Calibri"/>
                  <a:cs typeface="Calibri"/>
                  <a:sym typeface="Calibri"/>
                </a:rPr>
                <a:t>, đứng chờ đứng coi như là </a:t>
              </a:r>
              <a:r>
                <a:rPr lang="vi-VN" sz="1800" b="1" i="1" u="none" strike="noStrike" cap="none" dirty="0">
                  <a:solidFill>
                    <a:schemeClr val="accent2"/>
                  </a:solidFill>
                  <a:latin typeface="Calibri"/>
                  <a:ea typeface="Calibri"/>
                  <a:cs typeface="Calibri"/>
                  <a:sym typeface="Calibri"/>
                </a:rPr>
                <a:t>kẻ bơ vơ</a:t>
              </a:r>
              <a:r>
                <a:rPr lang="vi-VN" sz="1800" b="0" i="1" u="none" strike="noStrike" cap="none" dirty="0">
                  <a:solidFill>
                    <a:schemeClr val="tx1"/>
                  </a:solidFill>
                  <a:latin typeface="Calibri"/>
                  <a:ea typeface="Calibri"/>
                  <a:cs typeface="Calibri"/>
                  <a:sym typeface="Calibri"/>
                </a:rPr>
                <a:t>, mà nhân viên trong đó thì đầy nhưng họ </a:t>
              </a:r>
              <a:r>
                <a:rPr lang="vi-VN" sz="1800" b="1" i="1" u="none" strike="noStrike" cap="none" dirty="0">
                  <a:solidFill>
                    <a:schemeClr val="accent2"/>
                  </a:solidFill>
                  <a:latin typeface="Calibri"/>
                  <a:ea typeface="Calibri"/>
                  <a:cs typeface="Calibri"/>
                  <a:sym typeface="Calibri"/>
                </a:rPr>
                <a:t>mặc kệ</a:t>
              </a:r>
              <a:r>
                <a:rPr lang="vi-VN" sz="1800" b="0" i="1" u="none" strike="noStrike" cap="none" dirty="0">
                  <a:solidFill>
                    <a:schemeClr val="tx1"/>
                  </a:solidFill>
                  <a:latin typeface="Calibri"/>
                  <a:ea typeface="Calibri"/>
                  <a:cs typeface="Calibri"/>
                  <a:sym typeface="Calibri"/>
                </a:rPr>
                <a:t>, không có 1 cái đối xử với người khuyết tật, </a:t>
              </a:r>
              <a:r>
                <a:rPr lang="vi-VN" sz="1800" b="1" i="1" u="none" strike="noStrike" cap="none" dirty="0">
                  <a:solidFill>
                    <a:schemeClr val="accent2"/>
                  </a:solidFill>
                  <a:latin typeface="Calibri"/>
                  <a:ea typeface="Calibri"/>
                  <a:cs typeface="Calibri"/>
                  <a:sym typeface="Calibri"/>
                </a:rPr>
                <a:t>mình đã khiếm khuyết mình cần phải có 1 sự ưu tiên</a:t>
              </a:r>
              <a:r>
                <a:rPr lang="vi-VN" sz="1800" b="0" i="1" u="none" strike="noStrike" cap="none" dirty="0">
                  <a:solidFill>
                    <a:schemeClr val="accent2"/>
                  </a:solidFill>
                  <a:latin typeface="Calibri"/>
                  <a:ea typeface="Calibri"/>
                  <a:cs typeface="Calibri"/>
                  <a:sym typeface="Calibri"/>
                </a:rPr>
                <a:t>. </a:t>
              </a:r>
              <a:endParaRPr lang="en-US" sz="1800" b="0" i="1" u="none" strike="noStrike" cap="none" dirty="0">
                <a:solidFill>
                  <a:schemeClr val="accent2"/>
                </a:solidFill>
                <a:latin typeface="Calibri"/>
                <a:ea typeface="Calibri"/>
                <a:cs typeface="Calibri"/>
                <a:sym typeface="Calibri"/>
              </a:endParaRPr>
            </a:p>
            <a:p>
              <a:pPr marL="0" marR="0" lvl="0" indent="0" algn="just" rtl="0">
                <a:lnSpc>
                  <a:spcPct val="110000"/>
                </a:lnSpc>
                <a:spcBef>
                  <a:spcPts val="0"/>
                </a:spcBef>
                <a:spcAft>
                  <a:spcPts val="0"/>
                </a:spcAft>
                <a:buClr>
                  <a:srgbClr val="131313"/>
                </a:buClr>
                <a:buSzPts val="1600"/>
                <a:buFont typeface="Calibri"/>
                <a:buNone/>
              </a:pPr>
              <a:r>
                <a:rPr lang="vi-VN" sz="1800" b="0" i="1" u="none" strike="noStrike" cap="none" dirty="0">
                  <a:solidFill>
                    <a:schemeClr val="tx1"/>
                  </a:solidFill>
                  <a:latin typeface="Calibri"/>
                  <a:ea typeface="Calibri"/>
                  <a:cs typeface="Calibri"/>
                  <a:sym typeface="Calibri"/>
                </a:rPr>
                <a:t>Chú thấy 1 cái đó là năm vừa rồi chú có đi lên phi trường thì chú cảm thấy ở phi trường người ta có cái sự quan tâm, người ta quan tâm đến những người khuyết tật</a:t>
              </a:r>
              <a:r>
                <a:rPr lang="en-US" sz="1800" b="0" i="1" u="none" strike="noStrike" cap="none" dirty="0">
                  <a:solidFill>
                    <a:schemeClr val="tx1"/>
                  </a:solidFill>
                  <a:latin typeface="Calibri"/>
                  <a:ea typeface="Calibri"/>
                  <a:cs typeface="Calibri"/>
                  <a:sym typeface="Calibri"/>
                </a:rPr>
                <a:t> [</a:t>
              </a:r>
              <a:r>
                <a:rPr lang="vi-VN" sz="1800" b="0" i="1" u="none" strike="noStrike" cap="none" dirty="0">
                  <a:solidFill>
                    <a:schemeClr val="tx1"/>
                  </a:solidFill>
                  <a:latin typeface="Calibri"/>
                  <a:ea typeface="Calibri"/>
                  <a:cs typeface="Calibri"/>
                  <a:sym typeface="Calibri"/>
                </a:rPr>
                <a:t>…</a:t>
              </a:r>
              <a:r>
                <a:rPr lang="en-US" sz="1800" i="1" dirty="0">
                  <a:solidFill>
                    <a:schemeClr val="tx1"/>
                  </a:solidFill>
                  <a:latin typeface="Calibri"/>
                  <a:ea typeface="Calibri"/>
                  <a:cs typeface="Calibri"/>
                  <a:sym typeface="Calibri"/>
                </a:rPr>
                <a:t>] </a:t>
              </a:r>
              <a:r>
                <a:rPr lang="vi-VN" sz="1800" b="0" i="1" u="none" strike="noStrike" cap="none" dirty="0">
                  <a:solidFill>
                    <a:schemeClr val="tx1"/>
                  </a:solidFill>
                  <a:latin typeface="Calibri"/>
                  <a:ea typeface="Calibri"/>
                  <a:cs typeface="Calibri"/>
                  <a:sym typeface="Calibri"/>
                </a:rPr>
                <a:t>họ đưa xe họ đẩy chú đi, rồi kể cả khi mà ra xe buýt để ra ngoài cửa máy bay thì họ vẫn ưu tiên những người như chú, kiếm chỗ ngồi cho chú, mà kể cả những cái hành khách đi trên cùng chuyến bay</a:t>
              </a:r>
              <a:r>
                <a:rPr lang="en-US" sz="1800" b="0" i="1" u="none" strike="noStrike" cap="none" dirty="0">
                  <a:solidFill>
                    <a:schemeClr val="tx1"/>
                  </a:solidFill>
                  <a:latin typeface="Calibri"/>
                  <a:ea typeface="Calibri"/>
                  <a:cs typeface="Calibri"/>
                  <a:sym typeface="Calibri"/>
                </a:rPr>
                <a:t>, </a:t>
              </a:r>
              <a:r>
                <a:rPr lang="vi-VN" sz="1800" b="0" i="1" u="none" strike="noStrike" cap="none" dirty="0">
                  <a:solidFill>
                    <a:schemeClr val="tx1"/>
                  </a:solidFill>
                  <a:latin typeface="Calibri"/>
                  <a:ea typeface="Calibri"/>
                  <a:cs typeface="Calibri"/>
                  <a:sym typeface="Calibri"/>
                </a:rPr>
                <a:t>họ tự động họ đứng dậy nhường chỗ. </a:t>
              </a:r>
              <a:endParaRPr lang="en-US" sz="1800" b="0" i="1" u="none" strike="noStrike" cap="none" dirty="0">
                <a:solidFill>
                  <a:schemeClr val="tx1"/>
                </a:solidFill>
                <a:latin typeface="Calibri"/>
                <a:ea typeface="Calibri"/>
                <a:cs typeface="Calibri"/>
                <a:sym typeface="Calibri"/>
              </a:endParaRPr>
            </a:p>
            <a:p>
              <a:pPr marL="0" marR="0" lvl="0" indent="0" algn="just" rtl="0">
                <a:lnSpc>
                  <a:spcPct val="110000"/>
                </a:lnSpc>
                <a:spcBef>
                  <a:spcPts val="0"/>
                </a:spcBef>
                <a:spcAft>
                  <a:spcPts val="0"/>
                </a:spcAft>
                <a:buClr>
                  <a:srgbClr val="131313"/>
                </a:buClr>
                <a:buSzPts val="1600"/>
                <a:buFont typeface="Calibri"/>
                <a:buNone/>
              </a:pPr>
              <a:r>
                <a:rPr lang="vi-VN" sz="2000" b="1" i="1" u="none" strike="noStrike" cap="none" dirty="0">
                  <a:solidFill>
                    <a:schemeClr val="accent2"/>
                  </a:solidFill>
                  <a:latin typeface="Calibri"/>
                  <a:ea typeface="Calibri"/>
                  <a:cs typeface="Calibri"/>
                  <a:sym typeface="Calibri"/>
                </a:rPr>
                <a:t>Tại sao cũng là con người mà người dân người ta tôn trọng những người như chú mà nhân viên</a:t>
              </a:r>
              <a:r>
                <a:rPr lang="en-US" sz="2000" b="1" i="1" u="none" strike="noStrike" cap="none" dirty="0">
                  <a:solidFill>
                    <a:schemeClr val="accent2"/>
                  </a:solidFill>
                  <a:latin typeface="Calibri"/>
                  <a:ea typeface="Calibri"/>
                  <a:cs typeface="Calibri"/>
                  <a:sym typeface="Calibri"/>
                </a:rPr>
                <a:t> </a:t>
              </a:r>
              <a:r>
                <a:rPr lang="en-US" sz="2000" b="1" i="1" u="none" strike="noStrike" cap="none" dirty="0" err="1">
                  <a:solidFill>
                    <a:schemeClr val="accent2"/>
                  </a:solidFill>
                  <a:latin typeface="Calibri"/>
                  <a:ea typeface="Calibri"/>
                  <a:cs typeface="Calibri"/>
                  <a:sym typeface="Calibri"/>
                </a:rPr>
                <a:t>của</a:t>
              </a:r>
              <a:r>
                <a:rPr lang="vi-VN" sz="2000" b="1" i="1" u="none" strike="noStrike" cap="none" dirty="0">
                  <a:solidFill>
                    <a:schemeClr val="accent2"/>
                  </a:solidFill>
                  <a:latin typeface="Calibri"/>
                  <a:ea typeface="Calibri"/>
                  <a:cs typeface="Calibri"/>
                  <a:sym typeface="Calibri"/>
                </a:rPr>
                <a:t> bệnh viện thì không</a:t>
              </a:r>
              <a:r>
                <a:rPr lang="en-US" sz="2000" b="1" i="1" u="none" strike="noStrike" cap="none" dirty="0">
                  <a:solidFill>
                    <a:schemeClr val="accent2"/>
                  </a:solidFill>
                  <a:latin typeface="Calibri"/>
                  <a:ea typeface="Calibri"/>
                  <a:cs typeface="Calibri"/>
                  <a:sym typeface="Calibri"/>
                </a:rPr>
                <a:t>?</a:t>
              </a:r>
              <a:r>
                <a:rPr lang="en-US" sz="2000" i="1" u="none" strike="noStrike" cap="none" dirty="0">
                  <a:solidFill>
                    <a:schemeClr val="accent2"/>
                  </a:solidFill>
                  <a:latin typeface="Calibri"/>
                  <a:ea typeface="Calibri"/>
                  <a:cs typeface="Calibri"/>
                  <a:sym typeface="Calibri"/>
                </a:rPr>
                <a:t>”</a:t>
              </a:r>
            </a:p>
            <a:p>
              <a:pPr algn="r">
                <a:lnSpc>
                  <a:spcPct val="110000"/>
                </a:lnSpc>
                <a:buClr>
                  <a:srgbClr val="131313"/>
                </a:buClr>
                <a:buSzPts val="1600"/>
              </a:pPr>
              <a:r>
                <a:rPr lang="en-GB" sz="1600" b="1" i="1" dirty="0">
                  <a:solidFill>
                    <a:schemeClr val="tx1"/>
                  </a:solidFill>
                  <a:latin typeface="Calibri"/>
                  <a:cs typeface="Calibri"/>
                  <a:sym typeface="Calibri"/>
                </a:rPr>
                <a:t>PVS Nam NKT </a:t>
              </a:r>
              <a:r>
                <a:rPr lang="en-GB" sz="1600" b="1" i="1" dirty="0" err="1">
                  <a:solidFill>
                    <a:schemeClr val="tx1"/>
                  </a:solidFill>
                  <a:latin typeface="Calibri"/>
                  <a:cs typeface="Calibri"/>
                  <a:sym typeface="Calibri"/>
                </a:rPr>
                <a:t>Vận</a:t>
              </a:r>
              <a:r>
                <a:rPr lang="en-GB" sz="1600" b="1" i="1" dirty="0">
                  <a:solidFill>
                    <a:schemeClr val="tx1"/>
                  </a:solidFill>
                  <a:latin typeface="Calibri"/>
                  <a:cs typeface="Calibri"/>
                  <a:sym typeface="Calibri"/>
                </a:rPr>
                <a:t> </a:t>
              </a:r>
              <a:r>
                <a:rPr lang="en-GB" sz="1600" b="1" i="1" dirty="0" err="1">
                  <a:solidFill>
                    <a:schemeClr val="tx1"/>
                  </a:solidFill>
                  <a:latin typeface="Calibri"/>
                  <a:cs typeface="Calibri"/>
                  <a:sym typeface="Calibri"/>
                </a:rPr>
                <a:t>động</a:t>
              </a:r>
              <a:r>
                <a:rPr lang="en-GB" sz="1600" b="1" i="1" dirty="0">
                  <a:solidFill>
                    <a:schemeClr val="tx1"/>
                  </a:solidFill>
                  <a:latin typeface="Calibri"/>
                  <a:cs typeface="Calibri"/>
                  <a:sym typeface="Calibri"/>
                </a:rPr>
                <a:t>, U60</a:t>
              </a:r>
              <a:endParaRPr lang="vi-VN" sz="1600" b="1" i="1" u="none" strike="noStrike" cap="none" dirty="0">
                <a:solidFill>
                  <a:schemeClr val="tx1"/>
                </a:solidFill>
                <a:latin typeface="Calibri"/>
                <a:ea typeface="Calibri"/>
                <a:cs typeface="Calibri"/>
                <a:sym typeface="Calibri"/>
              </a:endParaRPr>
            </a:p>
          </p:txBody>
        </p:sp>
        <p:cxnSp>
          <p:nvCxnSpPr>
            <p:cNvPr id="8" name="Delimiter">
              <a:extLst>
                <a:ext uri="{FF2B5EF4-FFF2-40B4-BE49-F238E27FC236}">
                  <a16:creationId xmlns:a16="http://schemas.microsoft.com/office/drawing/2014/main" id="{42898F96-4B56-C731-D379-2F2A0835988E}"/>
                </a:ext>
                <a:ext uri="{C183D7F6-B498-43B3-948B-1728B52AA6E4}">
                  <adec:decorative xmlns:adec="http://schemas.microsoft.com/office/drawing/2017/decorative" val="1"/>
                </a:ext>
              </a:extLst>
            </p:cNvPr>
            <p:cNvCxnSpPr>
              <a:cxnSpLocks/>
            </p:cNvCxnSpPr>
            <p:nvPr/>
          </p:nvCxnSpPr>
          <p:spPr>
            <a:xfrm>
              <a:off x="133350" y="161925"/>
              <a:ext cx="0" cy="135679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80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1" name="Slide number">
            <a:extLst>
              <a:ext uri="{FF2B5EF4-FFF2-40B4-BE49-F238E27FC236}">
                <a16:creationId xmlns:a16="http://schemas.microsoft.com/office/drawing/2014/main" id="{6540AC0C-5D51-8815-7D9C-154B8C540F31}"/>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24</a:t>
            </a:fld>
            <a:endParaRPr sz="1200" b="0" i="0" u="none" strike="noStrike" cap="none">
              <a:solidFill>
                <a:schemeClr val="lt1"/>
              </a:solidFill>
              <a:latin typeface="Quattrocento Sans"/>
              <a:ea typeface="Quattrocento Sans"/>
              <a:cs typeface="Quattrocento Sans"/>
              <a:sym typeface="Quattrocento Sans"/>
            </a:endParaRPr>
          </a:p>
        </p:txBody>
      </p:sp>
      <p:sp>
        <p:nvSpPr>
          <p:cNvPr id="10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4"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95" name="Sub-heading"/>
          <p:cNvSpPr txBox="1"/>
          <p:nvPr/>
        </p:nvSpPr>
        <p:spPr>
          <a:xfrm>
            <a:off x="545521" y="1201948"/>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TRẢ PHÍ NGOÀI QUY ĐỊNH ĐỂ ĐƯỢC ĐIỀU TRỊ TỐT HƠN</a:t>
            </a:r>
            <a:endParaRPr sz="1800" b="0" i="0" u="none" strike="noStrike" cap="none" dirty="0">
              <a:solidFill>
                <a:srgbClr val="000000"/>
              </a:solidFill>
              <a:latin typeface="Calibri"/>
              <a:ea typeface="Calibri"/>
              <a:cs typeface="Calibri"/>
              <a:sym typeface="Calibri"/>
            </a:endParaRPr>
          </a:p>
        </p:txBody>
      </p:sp>
      <p:sp>
        <p:nvSpPr>
          <p:cNvPr id="8" name="Google Shape;1103;p38">
            <a:extLst>
              <a:ext uri="{FF2B5EF4-FFF2-40B4-BE49-F238E27FC236}">
                <a16:creationId xmlns:a16="http://schemas.microsoft.com/office/drawing/2014/main" id="{FB433464-F0C3-BC83-FC67-56EC97DC4D03}"/>
              </a:ext>
            </a:extLst>
          </p:cNvPr>
          <p:cNvSpPr txBox="1"/>
          <p:nvPr/>
        </p:nvSpPr>
        <p:spPr>
          <a:xfrm>
            <a:off x="859111" y="1827685"/>
            <a:ext cx="4541309" cy="701690"/>
          </a:xfrm>
          <a:prstGeom prst="rect">
            <a:avLst/>
          </a:prstGeom>
          <a:noFill/>
          <a:ln>
            <a:noFill/>
          </a:ln>
        </p:spPr>
        <p:txBody>
          <a:bodyPr spcFirstLastPara="1" wrap="square" lIns="91425" tIns="45700" rIns="91425" bIns="45700" anchor="t" anchorCtr="0">
            <a:spAutoFit/>
          </a:bodyPr>
          <a:lstStyle/>
          <a:p>
            <a:pPr marL="0" marR="0" lvl="0" indent="0" algn="just" rtl="0">
              <a:lnSpc>
                <a:spcPct val="110000"/>
              </a:lnSpc>
              <a:spcBef>
                <a:spcPts val="0"/>
              </a:spcBef>
              <a:spcAft>
                <a:spcPts val="0"/>
              </a:spcAft>
              <a:buClr>
                <a:srgbClr val="131313"/>
              </a:buClr>
              <a:buSzPts val="1600"/>
              <a:buFont typeface="Calibri"/>
              <a:buNone/>
            </a:pPr>
            <a:r>
              <a:rPr lang="en-US" sz="1800" b="1" dirty="0" err="1">
                <a:solidFill>
                  <a:schemeClr val="tx1"/>
                </a:solidFill>
                <a:latin typeface="Calibri"/>
                <a:ea typeface="Calibri"/>
                <a:cs typeface="Calibri"/>
                <a:sym typeface="Calibri"/>
              </a:rPr>
              <a:t>Khoảng</a:t>
            </a:r>
            <a:r>
              <a:rPr lang="en-US" sz="1800" b="1" dirty="0">
                <a:solidFill>
                  <a:schemeClr val="tx1"/>
                </a:solidFill>
                <a:latin typeface="Calibri"/>
                <a:ea typeface="Calibri"/>
                <a:cs typeface="Calibri"/>
                <a:sym typeface="Calibri"/>
              </a:rPr>
              <a:t> 7% NKT </a:t>
            </a:r>
            <a:r>
              <a:rPr lang="en-US" sz="1800" b="1" dirty="0" err="1">
                <a:solidFill>
                  <a:schemeClr val="tx1"/>
                </a:solidFill>
                <a:latin typeface="Calibri"/>
                <a:ea typeface="Calibri"/>
                <a:cs typeface="Calibri"/>
                <a:sym typeface="Calibri"/>
              </a:rPr>
              <a:t>được</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phỏng</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vấn</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khẳng</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định</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phải</a:t>
            </a:r>
            <a:r>
              <a:rPr lang="en-US" sz="1800" b="1" dirty="0">
                <a:solidFill>
                  <a:schemeClr val="tx1"/>
                </a:solidFill>
                <a:latin typeface="Calibri"/>
                <a:ea typeface="Calibri"/>
                <a:cs typeface="Calibri"/>
                <a:sym typeface="Calibri"/>
              </a:rPr>
              <a:t> chi </a:t>
            </a:r>
            <a:r>
              <a:rPr lang="en-US" sz="1800" b="1" dirty="0" err="1">
                <a:solidFill>
                  <a:schemeClr val="tx1"/>
                </a:solidFill>
                <a:latin typeface="Calibri"/>
                <a:ea typeface="Calibri"/>
                <a:cs typeface="Calibri"/>
                <a:sym typeface="Calibri"/>
              </a:rPr>
              <a:t>tiền</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lót</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tay</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để</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được</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điều</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trị</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tốt</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hơn</a:t>
            </a:r>
            <a:endParaRPr lang="en-US" sz="1800" b="1" i="0" u="none" strike="noStrike" cap="none" dirty="0">
              <a:solidFill>
                <a:schemeClr val="tx1"/>
              </a:solidFill>
              <a:latin typeface="Calibri"/>
              <a:ea typeface="Calibri"/>
              <a:cs typeface="Calibri"/>
              <a:sym typeface="Calibri"/>
            </a:endParaRPr>
          </a:p>
        </p:txBody>
      </p:sp>
      <p:grpSp>
        <p:nvGrpSpPr>
          <p:cNvPr id="4" name="IDI quote" descr="Trích dẫn PVS &#10;“Vì phải cần có cái này (tiền lót tay), thì nó (bác sĩ) mới phục vụ tận tình [...] Như cái đợt chị đi mổ nha, chị đi mổ xong đi ra, đi ra, nói chung chị bất tỉnh chị không biết cái gì cả, mà người nhà chị thì không có biết phải đưa tiền cho họ, thì á lúc thấy chị trợn mắt lên rồi á (tình trạng sức khỏe chuyển biến xấu) mà người nhà mới kêu là gửi tiền thì bác sĩ mới tiêm cho chị một mũi, tiêm cho chị 1 mũi thì chị mới tỉnh lại …“&#10;PVS NKT Vận động, U40">
            <a:extLst>
              <a:ext uri="{FF2B5EF4-FFF2-40B4-BE49-F238E27FC236}">
                <a16:creationId xmlns:a16="http://schemas.microsoft.com/office/drawing/2014/main" id="{D69A4C9B-A438-C8EF-DF3D-F3CC24C2C18E}"/>
              </a:ext>
            </a:extLst>
          </p:cNvPr>
          <p:cNvGrpSpPr/>
          <p:nvPr/>
        </p:nvGrpSpPr>
        <p:grpSpPr>
          <a:xfrm>
            <a:off x="714685" y="2795027"/>
            <a:ext cx="4634374" cy="3427030"/>
            <a:chOff x="133350" y="161925"/>
            <a:chExt cx="5776303" cy="1371633"/>
          </a:xfrm>
        </p:grpSpPr>
        <p:sp>
          <p:nvSpPr>
            <p:cNvPr id="9" name="Text Box ">
              <a:extLst>
                <a:ext uri="{FF2B5EF4-FFF2-40B4-BE49-F238E27FC236}">
                  <a16:creationId xmlns:a16="http://schemas.microsoft.com/office/drawing/2014/main" id="{7896279B-F4ED-26DC-2344-25975D96CC96}"/>
                </a:ext>
                <a:ext uri="{C183D7F6-B498-43B3-948B-1728B52AA6E4}">
                  <adec:decorative xmlns:adec="http://schemas.microsoft.com/office/drawing/2017/decorative" val="1"/>
                </a:ext>
              </a:extLst>
            </p:cNvPr>
            <p:cNvSpPr txBox="1">
              <a:spLocks noChangeArrowheads="1"/>
            </p:cNvSpPr>
            <p:nvPr/>
          </p:nvSpPr>
          <p:spPr bwMode="auto">
            <a:xfrm>
              <a:off x="249348" y="176764"/>
              <a:ext cx="5660305" cy="1356794"/>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marL="0" marR="0" lvl="0" indent="0" algn="just" rtl="0">
                <a:lnSpc>
                  <a:spcPct val="110000"/>
                </a:lnSpc>
                <a:spcBef>
                  <a:spcPts val="0"/>
                </a:spcBef>
                <a:spcAft>
                  <a:spcPts val="0"/>
                </a:spcAft>
                <a:buClr>
                  <a:srgbClr val="131313"/>
                </a:buClr>
                <a:buSzPts val="1600"/>
                <a:buFont typeface="Calibri"/>
                <a:buNone/>
              </a:pPr>
              <a:r>
                <a:rPr lang="en-US" sz="1800" b="0" i="1" u="none" strike="noStrike" cap="none" dirty="0">
                  <a:solidFill>
                    <a:schemeClr val="tx1"/>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Vì phải </a:t>
              </a:r>
              <a:r>
                <a:rPr lang="vi-VN" sz="1800" b="1" i="1" u="none" strike="noStrike" cap="none" dirty="0">
                  <a:solidFill>
                    <a:schemeClr val="accent2"/>
                  </a:solidFill>
                  <a:latin typeface="Calibri"/>
                  <a:ea typeface="Calibri"/>
                  <a:cs typeface="Calibri"/>
                  <a:sym typeface="Calibri"/>
                </a:rPr>
                <a:t>cần có cái này</a:t>
              </a:r>
              <a:r>
                <a:rPr lang="en-US" sz="1800" b="1" i="1" u="none" strike="noStrike" cap="none" dirty="0">
                  <a:solidFill>
                    <a:schemeClr val="accent2"/>
                  </a:solidFill>
                  <a:latin typeface="Calibri"/>
                  <a:ea typeface="Calibri"/>
                  <a:cs typeface="Calibri"/>
                  <a:sym typeface="Calibri"/>
                </a:rPr>
                <a:t> (</a:t>
              </a:r>
              <a:r>
                <a:rPr lang="en-US" sz="1800" b="1" i="1" u="none" strike="noStrike" cap="none" dirty="0" err="1">
                  <a:solidFill>
                    <a:schemeClr val="accent2"/>
                  </a:solidFill>
                  <a:latin typeface="Calibri"/>
                  <a:ea typeface="Calibri"/>
                  <a:cs typeface="Calibri"/>
                  <a:sym typeface="Calibri"/>
                </a:rPr>
                <a:t>tiền</a:t>
              </a:r>
              <a:r>
                <a:rPr lang="en-US" sz="1800" b="1" i="1" u="none" strike="noStrike" cap="none" dirty="0">
                  <a:solidFill>
                    <a:schemeClr val="accent2"/>
                  </a:solidFill>
                  <a:latin typeface="Calibri"/>
                  <a:ea typeface="Calibri"/>
                  <a:cs typeface="Calibri"/>
                  <a:sym typeface="Calibri"/>
                </a:rPr>
                <a:t> </a:t>
              </a:r>
              <a:r>
                <a:rPr lang="en-US" sz="1800" b="1" i="1" u="none" strike="noStrike" cap="none" dirty="0" err="1">
                  <a:solidFill>
                    <a:schemeClr val="accent2"/>
                  </a:solidFill>
                  <a:latin typeface="Calibri"/>
                  <a:ea typeface="Calibri"/>
                  <a:cs typeface="Calibri"/>
                  <a:sym typeface="Calibri"/>
                </a:rPr>
                <a:t>lót</a:t>
              </a:r>
              <a:r>
                <a:rPr lang="en-US" sz="1800" b="1" i="1" u="none" strike="noStrike" cap="none" dirty="0">
                  <a:solidFill>
                    <a:schemeClr val="accent2"/>
                  </a:solidFill>
                  <a:latin typeface="Calibri"/>
                  <a:ea typeface="Calibri"/>
                  <a:cs typeface="Calibri"/>
                  <a:sym typeface="Calibri"/>
                </a:rPr>
                <a:t> </a:t>
              </a:r>
              <a:r>
                <a:rPr lang="en-US" sz="1800" b="1" i="1" u="none" strike="noStrike" cap="none" dirty="0" err="1">
                  <a:solidFill>
                    <a:schemeClr val="accent2"/>
                  </a:solidFill>
                  <a:latin typeface="Calibri"/>
                  <a:ea typeface="Calibri"/>
                  <a:cs typeface="Calibri"/>
                  <a:sym typeface="Calibri"/>
                </a:rPr>
                <a:t>tay</a:t>
              </a:r>
              <a:r>
                <a:rPr lang="en-US" sz="1800" b="1" i="1" u="none" strike="noStrike" cap="none" dirty="0">
                  <a:solidFill>
                    <a:schemeClr val="accent2"/>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 thì nó</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bác</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sĩ</a:t>
              </a:r>
              <a:r>
                <a:rPr lang="en-US" sz="1800" b="0" i="1" u="none" strike="noStrike" cap="none" dirty="0">
                  <a:solidFill>
                    <a:schemeClr val="tx1"/>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 mới </a:t>
              </a:r>
              <a:r>
                <a:rPr lang="vi-VN" sz="1800" b="1" i="1" u="none" strike="noStrike" cap="none" dirty="0">
                  <a:solidFill>
                    <a:schemeClr val="accent2"/>
                  </a:solidFill>
                  <a:latin typeface="Calibri"/>
                  <a:ea typeface="Calibri"/>
                  <a:cs typeface="Calibri"/>
                  <a:sym typeface="Calibri"/>
                </a:rPr>
                <a:t>phục vụ tận tình</a:t>
              </a:r>
              <a:r>
                <a:rPr lang="vi-VN" sz="1800" b="0" i="1" u="none" strike="noStrike" cap="none" dirty="0">
                  <a:solidFill>
                    <a:schemeClr val="tx1"/>
                  </a:solidFill>
                  <a:latin typeface="Calibri"/>
                  <a:ea typeface="Calibri"/>
                  <a:cs typeface="Calibri"/>
                  <a:sym typeface="Calibri"/>
                </a:rPr>
                <a:t> [...] Như cái đợt chị đi mổ nha, chị đi mổ xong đi ra, đi ra, nói chung chị bất tỉnh chị không biết cái gì cả, mà người nhà chị thì không có biết </a:t>
              </a:r>
              <a:r>
                <a:rPr lang="vi-VN" sz="1800" b="1" i="1" u="none" strike="noStrike" cap="none" dirty="0">
                  <a:solidFill>
                    <a:schemeClr val="accent2"/>
                  </a:solidFill>
                  <a:latin typeface="Calibri"/>
                  <a:ea typeface="Calibri"/>
                  <a:cs typeface="Calibri"/>
                  <a:sym typeface="Calibri"/>
                </a:rPr>
                <a:t>phải đưa tiền </a:t>
              </a:r>
              <a:r>
                <a:rPr lang="vi-VN" sz="1800" b="0" i="1" u="none" strike="noStrike" cap="none" dirty="0">
                  <a:solidFill>
                    <a:schemeClr val="tx1"/>
                  </a:solidFill>
                  <a:latin typeface="Calibri"/>
                  <a:ea typeface="Calibri"/>
                  <a:cs typeface="Calibri"/>
                  <a:sym typeface="Calibri"/>
                </a:rPr>
                <a:t>cho họ, thì á lúc thấy chị trợn mắt lên rồi á</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tình</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trạng</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sức</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khỏe</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chuyển</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biến</a:t>
              </a:r>
              <a:r>
                <a:rPr lang="en-US" sz="1800" b="0" i="1" u="none" strike="noStrike" cap="none" dirty="0">
                  <a:solidFill>
                    <a:schemeClr val="tx1"/>
                  </a:solidFill>
                  <a:latin typeface="Calibri"/>
                  <a:ea typeface="Calibri"/>
                  <a:cs typeface="Calibri"/>
                  <a:sym typeface="Calibri"/>
                </a:rPr>
                <a:t> </a:t>
              </a:r>
              <a:r>
                <a:rPr lang="en-US" sz="1800" b="0" i="1" u="none" strike="noStrike" cap="none" dirty="0" err="1">
                  <a:solidFill>
                    <a:schemeClr val="tx1"/>
                  </a:solidFill>
                  <a:latin typeface="Calibri"/>
                  <a:ea typeface="Calibri"/>
                  <a:cs typeface="Calibri"/>
                  <a:sym typeface="Calibri"/>
                </a:rPr>
                <a:t>xấu</a:t>
              </a:r>
              <a:r>
                <a:rPr lang="en-US" sz="1800" b="0" i="1" u="none" strike="noStrike" cap="none" dirty="0">
                  <a:solidFill>
                    <a:schemeClr val="tx1"/>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 mà người nhà mới kêu là gửi tiền thì </a:t>
              </a:r>
              <a:r>
                <a:rPr lang="vi-VN" sz="1800" b="1" i="1" u="none" strike="noStrike" cap="none" dirty="0">
                  <a:solidFill>
                    <a:schemeClr val="accent2"/>
                  </a:solidFill>
                  <a:latin typeface="Calibri"/>
                  <a:ea typeface="Calibri"/>
                  <a:cs typeface="Calibri"/>
                  <a:sym typeface="Calibri"/>
                </a:rPr>
                <a:t>bác sĩ mới tiêm</a:t>
              </a:r>
              <a:r>
                <a:rPr lang="vi-VN" sz="1800" b="0" i="1" u="none" strike="noStrike" cap="none" dirty="0">
                  <a:solidFill>
                    <a:schemeClr val="tx1"/>
                  </a:solidFill>
                  <a:latin typeface="Calibri"/>
                  <a:ea typeface="Calibri"/>
                  <a:cs typeface="Calibri"/>
                  <a:sym typeface="Calibri"/>
                </a:rPr>
                <a:t> cho chị một mũi, tiêm cho chị 1 mũi </a:t>
              </a:r>
              <a:r>
                <a:rPr lang="vi-VN" sz="1800" b="1" i="1" u="none" strike="noStrike" cap="none" dirty="0">
                  <a:solidFill>
                    <a:schemeClr val="accent2"/>
                  </a:solidFill>
                  <a:latin typeface="Calibri"/>
                  <a:ea typeface="Calibri"/>
                  <a:cs typeface="Calibri"/>
                  <a:sym typeface="Calibri"/>
                </a:rPr>
                <a:t>thì chị mới tỉnh lại</a:t>
              </a:r>
              <a:r>
                <a:rPr lang="en-US" sz="1800" b="1" i="1" u="none" strike="noStrike" cap="none" dirty="0">
                  <a:solidFill>
                    <a:schemeClr val="accent2"/>
                  </a:solidFill>
                  <a:latin typeface="Calibri"/>
                  <a:ea typeface="Calibri"/>
                  <a:cs typeface="Calibri"/>
                  <a:sym typeface="Calibri"/>
                </a:rPr>
                <a:t> </a:t>
              </a:r>
              <a:r>
                <a:rPr lang="en-US" sz="1800" b="0" i="1" u="none" strike="noStrike" cap="none" dirty="0">
                  <a:solidFill>
                    <a:schemeClr val="tx1"/>
                  </a:solidFill>
                  <a:latin typeface="Calibri"/>
                  <a:ea typeface="Calibri"/>
                  <a:cs typeface="Calibri"/>
                  <a:sym typeface="Calibri"/>
                </a:rPr>
                <a:t>…</a:t>
              </a:r>
              <a:r>
                <a:rPr lang="vi-VN" sz="1800" b="0" i="1" u="none" strike="noStrike" cap="none" dirty="0">
                  <a:solidFill>
                    <a:schemeClr val="tx1"/>
                  </a:solidFill>
                  <a:latin typeface="Calibri"/>
                  <a:ea typeface="Calibri"/>
                  <a:cs typeface="Calibri"/>
                  <a:sym typeface="Calibri"/>
                </a:rPr>
                <a:t>“</a:t>
              </a:r>
              <a:endParaRPr lang="en-US" sz="1800" b="0" i="1" u="none" strike="noStrike" cap="none" dirty="0">
                <a:solidFill>
                  <a:schemeClr val="tx1"/>
                </a:solidFill>
                <a:latin typeface="Calibri"/>
                <a:ea typeface="Calibri"/>
                <a:cs typeface="Calibri"/>
                <a:sym typeface="Calibri"/>
              </a:endParaRPr>
            </a:p>
            <a:p>
              <a:pPr marL="0" marR="0" lvl="0" indent="0" algn="r" rtl="0">
                <a:lnSpc>
                  <a:spcPct val="110000"/>
                </a:lnSpc>
                <a:spcBef>
                  <a:spcPts val="0"/>
                </a:spcBef>
                <a:spcAft>
                  <a:spcPts val="0"/>
                </a:spcAft>
                <a:buClr>
                  <a:srgbClr val="131313"/>
                </a:buClr>
                <a:buSzPts val="1600"/>
                <a:buFont typeface="Calibri"/>
                <a:buNone/>
              </a:pPr>
              <a:r>
                <a:rPr lang="en-GB" sz="1600" b="1" i="1" dirty="0">
                  <a:solidFill>
                    <a:schemeClr val="tx1"/>
                  </a:solidFill>
                  <a:latin typeface="Calibri"/>
                  <a:cs typeface="Calibri"/>
                  <a:sym typeface="Calibri"/>
                </a:rPr>
                <a:t>PVS </a:t>
              </a:r>
              <a:r>
                <a:rPr lang="en-GB" sz="1600" b="1" i="1" dirty="0" err="1">
                  <a:solidFill>
                    <a:schemeClr val="tx1"/>
                  </a:solidFill>
                  <a:latin typeface="Calibri"/>
                  <a:cs typeface="Calibri"/>
                  <a:sym typeface="Calibri"/>
                </a:rPr>
                <a:t>Nữ</a:t>
              </a:r>
              <a:r>
                <a:rPr lang="en-GB" sz="1600" b="1" i="1" dirty="0">
                  <a:solidFill>
                    <a:schemeClr val="tx1"/>
                  </a:solidFill>
                  <a:latin typeface="Calibri"/>
                  <a:cs typeface="Calibri"/>
                  <a:sym typeface="Calibri"/>
                </a:rPr>
                <a:t> NKT </a:t>
              </a:r>
              <a:r>
                <a:rPr lang="en-GB" sz="1600" b="1" i="1" dirty="0" err="1">
                  <a:solidFill>
                    <a:schemeClr val="tx1"/>
                  </a:solidFill>
                  <a:latin typeface="Calibri"/>
                  <a:cs typeface="Calibri"/>
                  <a:sym typeface="Calibri"/>
                </a:rPr>
                <a:t>Vận</a:t>
              </a:r>
              <a:r>
                <a:rPr lang="en-GB" sz="1600" b="1" i="1" dirty="0">
                  <a:solidFill>
                    <a:schemeClr val="tx1"/>
                  </a:solidFill>
                  <a:latin typeface="Calibri"/>
                  <a:cs typeface="Calibri"/>
                  <a:sym typeface="Calibri"/>
                </a:rPr>
                <a:t> </a:t>
              </a:r>
              <a:r>
                <a:rPr lang="en-GB" sz="1600" b="1" i="1" dirty="0" err="1">
                  <a:solidFill>
                    <a:schemeClr val="tx1"/>
                  </a:solidFill>
                  <a:latin typeface="Calibri"/>
                  <a:cs typeface="Calibri"/>
                  <a:sym typeface="Calibri"/>
                </a:rPr>
                <a:t>động</a:t>
              </a:r>
              <a:r>
                <a:rPr lang="en-GB" sz="1600" b="1" i="1" dirty="0">
                  <a:solidFill>
                    <a:schemeClr val="tx1"/>
                  </a:solidFill>
                  <a:latin typeface="Calibri"/>
                  <a:cs typeface="Calibri"/>
                  <a:sym typeface="Calibri"/>
                </a:rPr>
                <a:t>, U40</a:t>
              </a:r>
              <a:endParaRPr lang="en-US" sz="1600" b="1" i="1" u="none" strike="noStrike" cap="none" dirty="0">
                <a:solidFill>
                  <a:schemeClr val="tx1"/>
                </a:solidFill>
                <a:latin typeface="Calibri"/>
                <a:ea typeface="Calibri"/>
                <a:cs typeface="Calibri"/>
                <a:sym typeface="Calibri"/>
              </a:endParaRPr>
            </a:p>
          </p:txBody>
        </p:sp>
        <p:cxnSp>
          <p:nvCxnSpPr>
            <p:cNvPr id="10" name="Delimiter">
              <a:extLst>
                <a:ext uri="{FF2B5EF4-FFF2-40B4-BE49-F238E27FC236}">
                  <a16:creationId xmlns:a16="http://schemas.microsoft.com/office/drawing/2014/main" id="{34F187AE-B7C2-534A-C0CE-97E2749F8A66}"/>
                </a:ext>
                <a:ext uri="{C183D7F6-B498-43B3-948B-1728B52AA6E4}">
                  <adec:decorative xmlns:adec="http://schemas.microsoft.com/office/drawing/2017/decorative" val="1"/>
                </a:ext>
              </a:extLst>
            </p:cNvPr>
            <p:cNvCxnSpPr>
              <a:cxnSpLocks/>
            </p:cNvCxnSpPr>
            <p:nvPr/>
          </p:nvCxnSpPr>
          <p:spPr>
            <a:xfrm>
              <a:off x="133350" y="161925"/>
              <a:ext cx="0" cy="135679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Chart title">
            <a:extLst>
              <a:ext uri="{FF2B5EF4-FFF2-40B4-BE49-F238E27FC236}">
                <a16:creationId xmlns:a16="http://schemas.microsoft.com/office/drawing/2014/main" id="{560ACB86-152F-1E6A-C19A-E1EBD2F3F019}"/>
              </a:ext>
              <a:ext uri="{C183D7F6-B498-43B3-948B-1728B52AA6E4}">
                <adec:decorative xmlns:adec="http://schemas.microsoft.com/office/drawing/2017/decorative" val="1"/>
              </a:ext>
            </a:extLst>
          </p:cNvPr>
          <p:cNvSpPr txBox="1"/>
          <p:nvPr/>
        </p:nvSpPr>
        <p:spPr>
          <a:xfrm>
            <a:off x="5809670" y="1789645"/>
            <a:ext cx="631011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800" b="1" dirty="0" err="1">
                <a:solidFill>
                  <a:schemeClr val="tx1"/>
                </a:solidFill>
                <a:latin typeface="Calibri"/>
                <a:ea typeface="Calibri"/>
                <a:cs typeface="Calibri"/>
                <a:sym typeface="Calibri"/>
              </a:rPr>
              <a:t>Tỷ</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lệ</a:t>
            </a:r>
            <a:r>
              <a:rPr lang="en-US" sz="1800" b="1" dirty="0">
                <a:solidFill>
                  <a:schemeClr val="tx1"/>
                </a:solidFill>
                <a:latin typeface="Calibri"/>
                <a:ea typeface="Calibri"/>
                <a:cs typeface="Calibri"/>
                <a:sym typeface="Calibri"/>
              </a:rPr>
              <a:t> NKT </a:t>
            </a:r>
            <a:r>
              <a:rPr lang="en-US" sz="1800" b="1" dirty="0" err="1">
                <a:solidFill>
                  <a:schemeClr val="tx1"/>
                </a:solidFill>
                <a:latin typeface="Calibri"/>
                <a:ea typeface="Calibri"/>
                <a:cs typeface="Calibri"/>
                <a:sym typeface="Calibri"/>
              </a:rPr>
              <a:t>phải</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trả</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phí</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ngoài</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quy</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định</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lót</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tay</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để</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được</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điều</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trị</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tốt</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hơn</a:t>
            </a:r>
            <a:r>
              <a:rPr lang="en-US" sz="1800" b="1" dirty="0">
                <a:solidFill>
                  <a:schemeClr val="tx1"/>
                </a:solidFill>
                <a:latin typeface="Calibri"/>
                <a:ea typeface="Calibri"/>
                <a:cs typeface="Calibri"/>
                <a:sym typeface="Calibri"/>
              </a:rPr>
              <a:t> chia </a:t>
            </a:r>
            <a:r>
              <a:rPr lang="en-US" sz="1800" b="1" dirty="0" err="1">
                <a:solidFill>
                  <a:schemeClr val="tx1"/>
                </a:solidFill>
                <a:latin typeface="Calibri"/>
                <a:ea typeface="Calibri"/>
                <a:cs typeface="Calibri"/>
                <a:sym typeface="Calibri"/>
              </a:rPr>
              <a:t>theo</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Vùng</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Kinh</a:t>
            </a:r>
            <a:r>
              <a:rPr lang="en-US" sz="1800" b="1" dirty="0">
                <a:solidFill>
                  <a:schemeClr val="tx1"/>
                </a:solidFill>
                <a:latin typeface="Calibri"/>
                <a:ea typeface="Calibri"/>
                <a:cs typeface="Calibri"/>
                <a:sym typeface="Calibri"/>
              </a:rPr>
              <a:t> </a:t>
            </a:r>
            <a:r>
              <a:rPr lang="en-US" sz="1800" b="1" dirty="0" err="1">
                <a:solidFill>
                  <a:schemeClr val="tx1"/>
                </a:solidFill>
                <a:latin typeface="Calibri"/>
                <a:ea typeface="Calibri"/>
                <a:cs typeface="Calibri"/>
                <a:sym typeface="Calibri"/>
              </a:rPr>
              <a:t>tế</a:t>
            </a:r>
            <a:endParaRPr lang="vi-VN" sz="1800" b="1" dirty="0">
              <a:solidFill>
                <a:schemeClr val="tx1"/>
              </a:solidFill>
              <a:latin typeface="Calibri"/>
              <a:ea typeface="Calibri"/>
              <a:cs typeface="Calibri"/>
              <a:sym typeface="Calibri"/>
            </a:endParaRPr>
          </a:p>
        </p:txBody>
      </p:sp>
      <p:graphicFrame>
        <p:nvGraphicFramePr>
          <p:cNvPr id="3" name="Chart" descr="Biểu đồ cột tiêu đề Tỷ lệ NKT phải trả phí ngoài quy định ‘lót tay’ để được điều trị tốt hơn chia theo Vùng Kinh tế. Trong đó, Vùng Trung du và Miền núi phía Bắc 11.5%, Vùng Đồng bằng sông Hồng 21.8%,&#10;Vùng Bắc Trung Bộ 6.6%,&#10;Vùng Tây Nguyên 10.8%,&#10;Vùng Đông Nam Bộ 9.6%,&#10;Vùng Đồng bằng sôn Cửu Long 10.9%">
            <a:extLst>
              <a:ext uri="{FF2B5EF4-FFF2-40B4-BE49-F238E27FC236}">
                <a16:creationId xmlns:a16="http://schemas.microsoft.com/office/drawing/2014/main" id="{EF52CE55-224F-41C7-6DBA-8BEBB8DC9FCC}"/>
              </a:ext>
            </a:extLst>
          </p:cNvPr>
          <p:cNvGraphicFramePr/>
          <p:nvPr>
            <p:extLst>
              <p:ext uri="{D42A27DB-BD31-4B8C-83A1-F6EECF244321}">
                <p14:modId xmlns:p14="http://schemas.microsoft.com/office/powerpoint/2010/main" val="812865011"/>
              </p:ext>
            </p:extLst>
          </p:nvPr>
        </p:nvGraphicFramePr>
        <p:xfrm>
          <a:off x="6028614" y="2626547"/>
          <a:ext cx="5872229" cy="23548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B3BCC18-4C85-4807-467D-FA973BBBB7AD}"/>
              </a:ext>
            </a:extLst>
          </p:cNvPr>
          <p:cNvSpPr txBox="1"/>
          <p:nvPr/>
        </p:nvSpPr>
        <p:spPr>
          <a:xfrm>
            <a:off x="6295196" y="5148220"/>
            <a:ext cx="5497999" cy="1015663"/>
          </a:xfrm>
          <a:prstGeom prst="rect">
            <a:avLst/>
          </a:prstGeom>
          <a:noFill/>
        </p:spPr>
        <p:txBody>
          <a:bodyPr wrap="square" rtlCol="0">
            <a:spAutoFit/>
          </a:bodyPr>
          <a:lstStyle/>
          <a:p>
            <a:pPr algn="just">
              <a:spcBef>
                <a:spcPts val="1200"/>
              </a:spcBef>
              <a:spcAft>
                <a:spcPts val="1200"/>
              </a:spcAft>
            </a:pPr>
            <a:r>
              <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rPr>
              <a:t>Tỷ lệ NKT phải trả phí ‘</a:t>
            </a:r>
            <a:r>
              <a:rPr lang="en-US" sz="20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lót</a:t>
            </a:r>
            <a:r>
              <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rPr>
              <a:t> tay’ để được điều trị tốt </a:t>
            </a:r>
            <a:r>
              <a:rPr lang="en-US" sz="20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hơn</a:t>
            </a:r>
            <a:r>
              <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rPr>
              <a:t> ở </a:t>
            </a:r>
            <a:r>
              <a:rPr lang="en-US" sz="2000" b="1" i="1" dirty="0" err="1">
                <a:solidFill>
                  <a:schemeClr val="tx1"/>
                </a:solidFill>
                <a:latin typeface="Calibri" panose="020F0502020204030204" pitchFamily="34" charset="0"/>
                <a:ea typeface="Calibri" panose="020F0502020204030204" pitchFamily="34" charset="0"/>
                <a:cs typeface="Calibri" panose="020F0502020204030204" pitchFamily="34" charset="0"/>
              </a:rPr>
              <a:t>khu</a:t>
            </a:r>
            <a:r>
              <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rPr>
              <a:t> vực </a:t>
            </a:r>
            <a:r>
              <a:rPr lang="en-US" sz="20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Đồng Bằng </a:t>
            </a:r>
            <a:r>
              <a:rPr lang="en-US" sz="2000" b="1" i="1" dirty="0" err="1">
                <a:solidFill>
                  <a:schemeClr val="accent2"/>
                </a:solidFill>
                <a:latin typeface="Calibri" panose="020F0502020204030204" pitchFamily="34" charset="0"/>
                <a:ea typeface="Calibri" panose="020F0502020204030204" pitchFamily="34" charset="0"/>
                <a:cs typeface="Calibri" panose="020F0502020204030204" pitchFamily="34" charset="0"/>
              </a:rPr>
              <a:t>Sông</a:t>
            </a:r>
            <a:r>
              <a:rPr lang="en-US" sz="20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 Hồng </a:t>
            </a:r>
            <a:r>
              <a:rPr lang="en-US" sz="2000" b="1" i="1" dirty="0" err="1">
                <a:solidFill>
                  <a:schemeClr val="accent2"/>
                </a:solidFill>
                <a:latin typeface="Calibri" panose="020F0502020204030204" pitchFamily="34" charset="0"/>
                <a:ea typeface="Calibri" panose="020F0502020204030204" pitchFamily="34" charset="0"/>
                <a:cs typeface="Calibri" panose="020F0502020204030204" pitchFamily="34" charset="0"/>
              </a:rPr>
              <a:t>cao</a:t>
            </a:r>
            <a:r>
              <a:rPr lang="en-US" sz="2000" b="1" i="1" dirty="0">
                <a:solidFill>
                  <a:schemeClr val="accent2"/>
                </a:solidFill>
                <a:latin typeface="Calibri" panose="020F0502020204030204" pitchFamily="34" charset="0"/>
                <a:ea typeface="Calibri" panose="020F0502020204030204" pitchFamily="34" charset="0"/>
                <a:cs typeface="Calibri" panose="020F0502020204030204" pitchFamily="34" charset="0"/>
              </a:rPr>
              <a:t> nhất (13,9%).</a:t>
            </a:r>
            <a:endParaRPr lang="en-US" sz="2000" b="1" i="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2" name="Check 2">
            <a:extLst>
              <a:ext uri="{FF2B5EF4-FFF2-40B4-BE49-F238E27FC236}">
                <a16:creationId xmlns:a16="http://schemas.microsoft.com/office/drawing/2014/main" id="{AE273DCC-01C4-EF7D-8ABC-5106CB2B8292}"/>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6044554" y="5199839"/>
            <a:ext cx="317148" cy="317148"/>
          </a:xfrm>
          <a:prstGeom prst="rect">
            <a:avLst/>
          </a:prstGeom>
          <a:noFill/>
          <a:ln>
            <a:noFill/>
          </a:ln>
        </p:spPr>
      </p:pic>
      <p:pic>
        <p:nvPicPr>
          <p:cNvPr id="7" name="Check 2">
            <a:extLst>
              <a:ext uri="{FF2B5EF4-FFF2-40B4-BE49-F238E27FC236}">
                <a16:creationId xmlns:a16="http://schemas.microsoft.com/office/drawing/2014/main" id="{6751F1F0-5F01-3EAC-5646-E9E8AFAB767F}"/>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566701" y="1885695"/>
            <a:ext cx="317148" cy="317148"/>
          </a:xfrm>
          <a:prstGeom prst="rect">
            <a:avLst/>
          </a:prstGeom>
          <a:noFill/>
          <a:ln>
            <a:noFill/>
          </a:ln>
        </p:spPr>
      </p:pic>
    </p:spTree>
    <p:extLst>
      <p:ext uri="{BB962C8B-B14F-4D97-AF65-F5344CB8AC3E}">
        <p14:creationId xmlns:p14="http://schemas.microsoft.com/office/powerpoint/2010/main" val="89459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2" name="Slide number">
            <a:extLst>
              <a:ext uri="{FF2B5EF4-FFF2-40B4-BE49-F238E27FC236}">
                <a16:creationId xmlns:a16="http://schemas.microsoft.com/office/drawing/2014/main" id="{47FBE40A-5632-E3A2-84A6-A9E4C5959580}"/>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25</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1068"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9" name="Slide title"/>
          <p:cNvSpPr txBox="1">
            <a:spLocks noGrp="1"/>
          </p:cNvSpPr>
          <p:nvPr>
            <p:ph type="title"/>
          </p:nvPr>
        </p:nvSpPr>
        <p:spPr>
          <a:xfrm>
            <a:off x="613062" y="328180"/>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070" name="Sub-heading"/>
          <p:cNvSpPr txBox="1"/>
          <p:nvPr/>
        </p:nvSpPr>
        <p:spPr>
          <a:xfrm>
            <a:off x="545521" y="1183929"/>
            <a:ext cx="10808543"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en-GB" sz="1800" b="1" i="0" u="none" strike="noStrike" cap="none" dirty="0">
                <a:solidFill>
                  <a:srgbClr val="4E617A"/>
                </a:solidFill>
                <a:latin typeface="Calibri"/>
                <a:ea typeface="Calibri"/>
                <a:cs typeface="Calibri"/>
                <a:sym typeface="Calibri"/>
              </a:rPr>
              <a:t>DỊCH VỤ PHỤC HỒI CHỨC NĂNG TẠI ĐỊA PHƯƠNG</a:t>
            </a:r>
            <a:endParaRPr sz="1800" b="0" i="0" u="none" strike="noStrike" cap="none" dirty="0">
              <a:solidFill>
                <a:srgbClr val="000000"/>
              </a:solidFill>
              <a:latin typeface="Calibri"/>
              <a:ea typeface="Calibri"/>
              <a:cs typeface="Calibri"/>
              <a:sym typeface="Calibri"/>
            </a:endParaRPr>
          </a:p>
        </p:txBody>
      </p:sp>
      <p:grpSp>
        <p:nvGrpSpPr>
          <p:cNvPr id="15" name="Google Shape;1211;p44" descr="Rất ít NKT (3,3%) đã từng sử dụng dịch vụ phục hồi chức năng tại địa phương trong 1 năm qua, bởi: &#10;Hiện nay, dịch vụ phục hồi chức năng tại tuyến huyện rất ít, không phải địa phương nào cũng có sẵn dịch vụ này. &#10;Chi phí phục hồi chức năng còn khá cao, “nếu không có bảo hiểm y tế có thể lên đến 10 triệu/tháng”. &#10;Đa phần NKT từng sử dụng dịch vụ (85,5%) đánh giá kỹ thuật viên/nhân viên có thái độ thân thiện, trong khi chỉ khoảng 76,8% những người trải nghiệm dịch vụ cho rằng kỹ thuật viên/nhân viên biết hỗ trợ đúng cách.">
            <a:extLst>
              <a:ext uri="{FF2B5EF4-FFF2-40B4-BE49-F238E27FC236}">
                <a16:creationId xmlns:a16="http://schemas.microsoft.com/office/drawing/2014/main" id="{6201244C-4307-0B58-6457-E8529F0A13F9}"/>
              </a:ext>
            </a:extLst>
          </p:cNvPr>
          <p:cNvGrpSpPr/>
          <p:nvPr/>
        </p:nvGrpSpPr>
        <p:grpSpPr>
          <a:xfrm>
            <a:off x="1177293" y="1834166"/>
            <a:ext cx="4772499" cy="2893059"/>
            <a:chOff x="1188649" y="2687804"/>
            <a:chExt cx="4279059" cy="2893059"/>
          </a:xfrm>
        </p:grpSpPr>
        <p:sp>
          <p:nvSpPr>
            <p:cNvPr id="18" name="Google Shape;1214;p44">
              <a:extLst>
                <a:ext uri="{FF2B5EF4-FFF2-40B4-BE49-F238E27FC236}">
                  <a16:creationId xmlns:a16="http://schemas.microsoft.com/office/drawing/2014/main" id="{4916EC8A-2A44-A715-C2B8-2FB516811738}"/>
                </a:ext>
              </a:extLst>
            </p:cNvPr>
            <p:cNvSpPr txBox="1"/>
            <p:nvPr/>
          </p:nvSpPr>
          <p:spPr>
            <a:xfrm>
              <a:off x="1188649" y="2687804"/>
              <a:ext cx="4198691" cy="289305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1200"/>
                </a:spcAft>
                <a:buClr>
                  <a:srgbClr val="000000"/>
                </a:buClr>
                <a:buSzPts val="1700"/>
                <a:buFont typeface="Arial"/>
                <a:buNone/>
              </a:pPr>
              <a:r>
                <a:rPr lang="en-GB" sz="1800" b="1" dirty="0" err="1">
                  <a:solidFill>
                    <a:schemeClr val="tx1"/>
                  </a:solidFill>
                  <a:latin typeface="Calibri"/>
                  <a:cs typeface="Calibri"/>
                  <a:sym typeface="Calibri"/>
                </a:rPr>
                <a:t>Rất</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ít</a:t>
              </a:r>
              <a:r>
                <a:rPr lang="en-GB" sz="1800" b="1" dirty="0">
                  <a:solidFill>
                    <a:schemeClr val="tx1"/>
                  </a:solidFill>
                  <a:latin typeface="Calibri"/>
                  <a:cs typeface="Calibri"/>
                  <a:sym typeface="Calibri"/>
                </a:rPr>
                <a:t> NKT (3,3%) </a:t>
              </a:r>
              <a:r>
                <a:rPr lang="en-GB" sz="1800" b="1" dirty="0" err="1">
                  <a:solidFill>
                    <a:schemeClr val="tx1"/>
                  </a:solidFill>
                  <a:latin typeface="Calibri"/>
                  <a:cs typeface="Calibri"/>
                  <a:sym typeface="Calibri"/>
                </a:rPr>
                <a:t>đã</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từng</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sử</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dụng</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dịch</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vụ</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phục</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hồi</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chức</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năng</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tại</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địa</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phương</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trong</a:t>
              </a:r>
              <a:r>
                <a:rPr lang="en-GB" sz="1800" b="1" dirty="0">
                  <a:solidFill>
                    <a:schemeClr val="tx1"/>
                  </a:solidFill>
                  <a:latin typeface="Calibri"/>
                  <a:cs typeface="Calibri"/>
                  <a:sym typeface="Calibri"/>
                </a:rPr>
                <a:t> 1 </a:t>
              </a:r>
              <a:r>
                <a:rPr lang="en-GB" sz="1800" b="1" dirty="0" err="1">
                  <a:solidFill>
                    <a:schemeClr val="tx1"/>
                  </a:solidFill>
                  <a:latin typeface="Calibri"/>
                  <a:cs typeface="Calibri"/>
                  <a:sym typeface="Calibri"/>
                </a:rPr>
                <a:t>năm</a:t>
              </a:r>
              <a:r>
                <a:rPr lang="en-GB" sz="1800" b="1" dirty="0">
                  <a:solidFill>
                    <a:schemeClr val="tx1"/>
                  </a:solidFill>
                  <a:latin typeface="Calibri"/>
                  <a:cs typeface="Calibri"/>
                  <a:sym typeface="Calibri"/>
                </a:rPr>
                <a:t> qua, </a:t>
              </a:r>
              <a:r>
                <a:rPr lang="en-GB" sz="1800" b="1" dirty="0" err="1">
                  <a:solidFill>
                    <a:schemeClr val="tx1"/>
                  </a:solidFill>
                  <a:latin typeface="Calibri"/>
                  <a:cs typeface="Calibri"/>
                  <a:sym typeface="Calibri"/>
                </a:rPr>
                <a:t>bởi</a:t>
              </a:r>
              <a:r>
                <a:rPr lang="en-GB" sz="1800" b="1" dirty="0">
                  <a:solidFill>
                    <a:schemeClr val="tx1"/>
                  </a:solidFill>
                  <a:latin typeface="Calibri"/>
                  <a:cs typeface="Calibri"/>
                  <a:sym typeface="Calibri"/>
                </a:rPr>
                <a:t>: </a:t>
              </a:r>
            </a:p>
            <a:p>
              <a:pPr marL="285750" marR="0" lvl="0" indent="-285750" algn="just" rtl="0">
                <a:lnSpc>
                  <a:spcPct val="100000"/>
                </a:lnSpc>
                <a:spcBef>
                  <a:spcPts val="0"/>
                </a:spcBef>
                <a:spcAft>
                  <a:spcPts val="600"/>
                </a:spcAft>
                <a:buClr>
                  <a:srgbClr val="000000"/>
                </a:buClr>
                <a:buSzPts val="1700"/>
                <a:buFont typeface="Arial" panose="020B0604020202020204" pitchFamily="34" charset="0"/>
                <a:buChar char="•"/>
              </a:pPr>
              <a:r>
                <a:rPr lang="en-GB" sz="1800" dirty="0" err="1">
                  <a:solidFill>
                    <a:schemeClr val="tx1"/>
                  </a:solidFill>
                  <a:latin typeface="Calibri"/>
                  <a:cs typeface="Calibri"/>
                  <a:sym typeface="Calibri"/>
                </a:rPr>
                <a:t>Hiện</a:t>
              </a:r>
              <a:r>
                <a:rPr lang="en-GB" sz="1800" dirty="0">
                  <a:solidFill>
                    <a:schemeClr val="tx1"/>
                  </a:solidFill>
                  <a:latin typeface="Calibri"/>
                  <a:cs typeface="Calibri"/>
                  <a:sym typeface="Calibri"/>
                </a:rPr>
                <a:t> nay, </a:t>
              </a:r>
              <a:r>
                <a:rPr lang="en-GB" sz="1800" dirty="0" err="1">
                  <a:solidFill>
                    <a:schemeClr val="tx1"/>
                  </a:solidFill>
                  <a:latin typeface="Calibri"/>
                  <a:cs typeface="Calibri"/>
                  <a:sym typeface="Calibri"/>
                </a:rPr>
                <a:t>dịch</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vụ</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phục</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hồi</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chức</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năng</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tại</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tuyến</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huyện</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rất</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ít</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không</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phải</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địa</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phương</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nào</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cũng</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có</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sẵn</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dịch</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vụ</a:t>
              </a:r>
              <a:r>
                <a:rPr lang="en-GB" sz="1800" dirty="0">
                  <a:solidFill>
                    <a:schemeClr val="tx1"/>
                  </a:solidFill>
                  <a:latin typeface="Calibri"/>
                  <a:cs typeface="Calibri"/>
                  <a:sym typeface="Calibri"/>
                </a:rPr>
                <a:t> </a:t>
              </a:r>
              <a:r>
                <a:rPr lang="en-GB" sz="1800" dirty="0" err="1">
                  <a:solidFill>
                    <a:schemeClr val="tx1"/>
                  </a:solidFill>
                  <a:latin typeface="Calibri"/>
                  <a:cs typeface="Calibri"/>
                  <a:sym typeface="Calibri"/>
                </a:rPr>
                <a:t>này</a:t>
              </a:r>
              <a:r>
                <a:rPr lang="en-GB" sz="1800" dirty="0">
                  <a:solidFill>
                    <a:schemeClr val="tx1"/>
                  </a:solidFill>
                  <a:latin typeface="Calibri"/>
                  <a:cs typeface="Calibri"/>
                  <a:sym typeface="Calibri"/>
                </a:rPr>
                <a:t>. </a:t>
              </a:r>
            </a:p>
            <a:p>
              <a:pPr marL="285750" marR="0" lvl="0" indent="-285750" algn="just" rtl="0">
                <a:lnSpc>
                  <a:spcPct val="100000"/>
                </a:lnSpc>
                <a:spcBef>
                  <a:spcPts val="0"/>
                </a:spcBef>
                <a:spcAft>
                  <a:spcPts val="600"/>
                </a:spcAft>
                <a:buClr>
                  <a:srgbClr val="000000"/>
                </a:buClr>
                <a:buSzPts val="1700"/>
                <a:buFont typeface="Arial" panose="020B0604020202020204" pitchFamily="34" charset="0"/>
                <a:buChar char="•"/>
              </a:pPr>
              <a:r>
                <a:rPr lang="en-US" sz="1800" dirty="0">
                  <a:solidFill>
                    <a:schemeClr val="tx1"/>
                  </a:solidFill>
                  <a:latin typeface="Calibri"/>
                  <a:cs typeface="Calibri"/>
                </a:rPr>
                <a:t>Chi </a:t>
              </a:r>
              <a:r>
                <a:rPr lang="en-US" sz="1800" dirty="0" err="1">
                  <a:solidFill>
                    <a:schemeClr val="tx1"/>
                  </a:solidFill>
                  <a:latin typeface="Calibri"/>
                  <a:cs typeface="Calibri"/>
                </a:rPr>
                <a:t>phí</a:t>
              </a:r>
              <a:r>
                <a:rPr lang="en-US" sz="1800" dirty="0">
                  <a:solidFill>
                    <a:schemeClr val="tx1"/>
                  </a:solidFill>
                  <a:latin typeface="Calibri"/>
                  <a:cs typeface="Calibri"/>
                </a:rPr>
                <a:t> </a:t>
              </a:r>
              <a:r>
                <a:rPr lang="en-US" sz="1800" dirty="0" err="1">
                  <a:solidFill>
                    <a:schemeClr val="tx1"/>
                  </a:solidFill>
                  <a:latin typeface="Calibri"/>
                  <a:cs typeface="Calibri"/>
                </a:rPr>
                <a:t>phục</a:t>
              </a:r>
              <a:r>
                <a:rPr lang="en-US" sz="1800" dirty="0">
                  <a:solidFill>
                    <a:schemeClr val="tx1"/>
                  </a:solidFill>
                  <a:latin typeface="Calibri"/>
                  <a:cs typeface="Calibri"/>
                </a:rPr>
                <a:t> </a:t>
              </a:r>
              <a:r>
                <a:rPr lang="en-US" sz="1800" dirty="0" err="1">
                  <a:solidFill>
                    <a:schemeClr val="tx1"/>
                  </a:solidFill>
                  <a:latin typeface="Calibri"/>
                  <a:cs typeface="Calibri"/>
                </a:rPr>
                <a:t>hồi</a:t>
              </a:r>
              <a:r>
                <a:rPr lang="en-US" sz="1800" dirty="0">
                  <a:solidFill>
                    <a:schemeClr val="tx1"/>
                  </a:solidFill>
                  <a:latin typeface="Calibri"/>
                  <a:cs typeface="Calibri"/>
                </a:rPr>
                <a:t> </a:t>
              </a:r>
              <a:r>
                <a:rPr lang="en-US" sz="1800" dirty="0" err="1">
                  <a:solidFill>
                    <a:schemeClr val="tx1"/>
                  </a:solidFill>
                  <a:latin typeface="Calibri"/>
                  <a:cs typeface="Calibri"/>
                </a:rPr>
                <a:t>chức</a:t>
              </a:r>
              <a:r>
                <a:rPr lang="en-US" sz="1800" dirty="0">
                  <a:solidFill>
                    <a:schemeClr val="tx1"/>
                  </a:solidFill>
                  <a:latin typeface="Calibri"/>
                  <a:cs typeface="Calibri"/>
                </a:rPr>
                <a:t> </a:t>
              </a:r>
              <a:r>
                <a:rPr lang="en-US" sz="1800" dirty="0" err="1">
                  <a:solidFill>
                    <a:schemeClr val="tx1"/>
                  </a:solidFill>
                  <a:latin typeface="Calibri"/>
                  <a:cs typeface="Calibri"/>
                </a:rPr>
                <a:t>năng</a:t>
              </a:r>
              <a:r>
                <a:rPr lang="en-US" sz="1800" dirty="0">
                  <a:solidFill>
                    <a:schemeClr val="tx1"/>
                  </a:solidFill>
                  <a:latin typeface="Calibri"/>
                  <a:cs typeface="Calibri"/>
                </a:rPr>
                <a:t> </a:t>
              </a:r>
              <a:r>
                <a:rPr lang="en-US" sz="1800" dirty="0" err="1">
                  <a:solidFill>
                    <a:schemeClr val="tx1"/>
                  </a:solidFill>
                  <a:latin typeface="Calibri"/>
                  <a:cs typeface="Calibri"/>
                </a:rPr>
                <a:t>còn</a:t>
              </a:r>
              <a:r>
                <a:rPr lang="en-US" sz="1800" dirty="0">
                  <a:solidFill>
                    <a:schemeClr val="tx1"/>
                  </a:solidFill>
                  <a:latin typeface="Calibri"/>
                  <a:cs typeface="Calibri"/>
                </a:rPr>
                <a:t> </a:t>
              </a:r>
              <a:r>
                <a:rPr lang="en-US" sz="1800" dirty="0" err="1">
                  <a:solidFill>
                    <a:schemeClr val="tx1"/>
                  </a:solidFill>
                  <a:latin typeface="Calibri"/>
                  <a:cs typeface="Calibri"/>
                </a:rPr>
                <a:t>khá</a:t>
              </a:r>
              <a:r>
                <a:rPr lang="en-US" sz="1800" dirty="0">
                  <a:solidFill>
                    <a:schemeClr val="tx1"/>
                  </a:solidFill>
                  <a:latin typeface="Calibri"/>
                  <a:cs typeface="Calibri"/>
                </a:rPr>
                <a:t> </a:t>
              </a:r>
              <a:r>
                <a:rPr lang="en-US" sz="1800" dirty="0" err="1">
                  <a:solidFill>
                    <a:schemeClr val="tx1"/>
                  </a:solidFill>
                  <a:latin typeface="Calibri"/>
                  <a:cs typeface="Calibri"/>
                </a:rPr>
                <a:t>cao</a:t>
              </a:r>
              <a:r>
                <a:rPr lang="en-US" sz="1800" dirty="0">
                  <a:solidFill>
                    <a:schemeClr val="tx1"/>
                  </a:solidFill>
                  <a:latin typeface="Calibri"/>
                  <a:cs typeface="Calibri"/>
                </a:rPr>
                <a:t>,</a:t>
              </a:r>
              <a:r>
                <a:rPr lang="en-US" sz="1800" dirty="0">
                  <a:solidFill>
                    <a:schemeClr val="bg2">
                      <a:lumMod val="75000"/>
                    </a:schemeClr>
                  </a:solidFill>
                  <a:latin typeface="Calibri"/>
                  <a:cs typeface="Calibri"/>
                </a:rPr>
                <a:t> </a:t>
              </a:r>
              <a:r>
                <a:rPr lang="en-US" sz="1800" i="1" dirty="0">
                  <a:solidFill>
                    <a:schemeClr val="accent2"/>
                  </a:solidFill>
                  <a:latin typeface="Calibri"/>
                  <a:cs typeface="Calibri"/>
                </a:rPr>
                <a:t>“</a:t>
              </a:r>
              <a:r>
                <a:rPr lang="en-US" sz="1800" i="1" dirty="0" err="1">
                  <a:solidFill>
                    <a:schemeClr val="accent2"/>
                  </a:solidFill>
                  <a:latin typeface="Calibri"/>
                  <a:cs typeface="Calibri"/>
                </a:rPr>
                <a:t>nếu</a:t>
              </a:r>
              <a:r>
                <a:rPr lang="en-US" sz="1800" i="1" dirty="0">
                  <a:solidFill>
                    <a:schemeClr val="accent2"/>
                  </a:solidFill>
                  <a:latin typeface="Calibri"/>
                  <a:cs typeface="Calibri"/>
                </a:rPr>
                <a:t> </a:t>
              </a:r>
              <a:r>
                <a:rPr lang="en-US" sz="1800" i="1" dirty="0" err="1">
                  <a:solidFill>
                    <a:schemeClr val="accent2"/>
                  </a:solidFill>
                  <a:latin typeface="Calibri"/>
                  <a:cs typeface="Calibri"/>
                </a:rPr>
                <a:t>không</a:t>
              </a:r>
              <a:r>
                <a:rPr lang="en-US" sz="1800" i="1" dirty="0">
                  <a:solidFill>
                    <a:schemeClr val="accent2"/>
                  </a:solidFill>
                  <a:latin typeface="Calibri"/>
                  <a:cs typeface="Calibri"/>
                </a:rPr>
                <a:t> </a:t>
              </a:r>
              <a:r>
                <a:rPr lang="en-US" sz="1800" i="1" dirty="0" err="1">
                  <a:solidFill>
                    <a:schemeClr val="accent2"/>
                  </a:solidFill>
                  <a:latin typeface="Calibri"/>
                  <a:cs typeface="Calibri"/>
                </a:rPr>
                <a:t>có</a:t>
              </a:r>
              <a:r>
                <a:rPr lang="en-US" sz="1800" i="1" dirty="0">
                  <a:solidFill>
                    <a:schemeClr val="accent2"/>
                  </a:solidFill>
                  <a:latin typeface="Calibri"/>
                  <a:cs typeface="Calibri"/>
                </a:rPr>
                <a:t> </a:t>
              </a:r>
              <a:r>
                <a:rPr lang="en-US" sz="1800" i="1" dirty="0" err="1">
                  <a:solidFill>
                    <a:schemeClr val="accent2"/>
                  </a:solidFill>
                  <a:latin typeface="Calibri"/>
                  <a:cs typeface="Calibri"/>
                </a:rPr>
                <a:t>bảo</a:t>
              </a:r>
              <a:r>
                <a:rPr lang="en-US" sz="1800" i="1" dirty="0">
                  <a:solidFill>
                    <a:schemeClr val="accent2"/>
                  </a:solidFill>
                  <a:latin typeface="Calibri"/>
                  <a:cs typeface="Calibri"/>
                </a:rPr>
                <a:t> </a:t>
              </a:r>
              <a:r>
                <a:rPr lang="en-US" sz="1800" i="1" dirty="0" err="1">
                  <a:solidFill>
                    <a:schemeClr val="accent2"/>
                  </a:solidFill>
                  <a:latin typeface="Calibri"/>
                  <a:cs typeface="Calibri"/>
                </a:rPr>
                <a:t>hiểm</a:t>
              </a:r>
              <a:r>
                <a:rPr lang="en-US" sz="1800" i="1" dirty="0">
                  <a:solidFill>
                    <a:schemeClr val="accent2"/>
                  </a:solidFill>
                  <a:latin typeface="Calibri"/>
                  <a:cs typeface="Calibri"/>
                </a:rPr>
                <a:t> y </a:t>
              </a:r>
              <a:r>
                <a:rPr lang="en-US" sz="1800" i="1" dirty="0" err="1">
                  <a:solidFill>
                    <a:schemeClr val="accent2"/>
                  </a:solidFill>
                  <a:latin typeface="Calibri"/>
                  <a:cs typeface="Calibri"/>
                </a:rPr>
                <a:t>tế</a:t>
              </a:r>
              <a:r>
                <a:rPr lang="en-US" sz="1800" i="1" dirty="0">
                  <a:solidFill>
                    <a:schemeClr val="accent2"/>
                  </a:solidFill>
                  <a:latin typeface="Calibri"/>
                  <a:cs typeface="Calibri"/>
                </a:rPr>
                <a:t> </a:t>
              </a:r>
              <a:r>
                <a:rPr lang="en-US" sz="1800" i="1" dirty="0" err="1">
                  <a:solidFill>
                    <a:schemeClr val="accent2"/>
                  </a:solidFill>
                  <a:latin typeface="Calibri"/>
                  <a:cs typeface="Calibri"/>
                </a:rPr>
                <a:t>có</a:t>
              </a:r>
              <a:r>
                <a:rPr lang="en-US" sz="1800" i="1" dirty="0">
                  <a:solidFill>
                    <a:schemeClr val="accent2"/>
                  </a:solidFill>
                  <a:latin typeface="Calibri"/>
                  <a:cs typeface="Calibri"/>
                </a:rPr>
                <a:t> </a:t>
              </a:r>
              <a:r>
                <a:rPr lang="en-US" sz="1800" i="1" dirty="0" err="1">
                  <a:solidFill>
                    <a:schemeClr val="accent2"/>
                  </a:solidFill>
                  <a:latin typeface="Calibri"/>
                  <a:cs typeface="Calibri"/>
                </a:rPr>
                <a:t>thể</a:t>
              </a:r>
              <a:r>
                <a:rPr lang="en-US" sz="1800" i="1" dirty="0">
                  <a:solidFill>
                    <a:schemeClr val="accent2"/>
                  </a:solidFill>
                  <a:latin typeface="Calibri"/>
                  <a:cs typeface="Calibri"/>
                </a:rPr>
                <a:t> </a:t>
              </a:r>
              <a:r>
                <a:rPr lang="en-US" sz="1800" i="1" dirty="0" err="1">
                  <a:solidFill>
                    <a:schemeClr val="accent2"/>
                  </a:solidFill>
                  <a:latin typeface="Calibri"/>
                  <a:cs typeface="Calibri"/>
                </a:rPr>
                <a:t>lên</a:t>
              </a:r>
              <a:r>
                <a:rPr lang="en-US" sz="1800" i="1" dirty="0">
                  <a:solidFill>
                    <a:schemeClr val="accent2"/>
                  </a:solidFill>
                  <a:latin typeface="Calibri"/>
                  <a:cs typeface="Calibri"/>
                </a:rPr>
                <a:t> </a:t>
              </a:r>
              <a:r>
                <a:rPr lang="en-US" sz="1800" i="1" dirty="0" err="1">
                  <a:solidFill>
                    <a:schemeClr val="accent2"/>
                  </a:solidFill>
                  <a:latin typeface="Calibri"/>
                  <a:cs typeface="Calibri"/>
                </a:rPr>
                <a:t>đến</a:t>
              </a:r>
              <a:r>
                <a:rPr lang="en-US" sz="1800" i="1" dirty="0">
                  <a:solidFill>
                    <a:schemeClr val="accent2"/>
                  </a:solidFill>
                  <a:latin typeface="Calibri"/>
                  <a:cs typeface="Calibri"/>
                </a:rPr>
                <a:t> 10 </a:t>
              </a:r>
              <a:r>
                <a:rPr lang="en-US" sz="1800" i="1" dirty="0" err="1">
                  <a:solidFill>
                    <a:schemeClr val="accent2"/>
                  </a:solidFill>
                  <a:latin typeface="Calibri"/>
                  <a:cs typeface="Calibri"/>
                </a:rPr>
                <a:t>triệu</a:t>
              </a:r>
              <a:r>
                <a:rPr lang="en-US" sz="1800" i="1" dirty="0">
                  <a:solidFill>
                    <a:schemeClr val="accent2"/>
                  </a:solidFill>
                  <a:latin typeface="Calibri"/>
                  <a:cs typeface="Calibri"/>
                </a:rPr>
                <a:t>/</a:t>
              </a:r>
              <a:r>
                <a:rPr lang="en-US" sz="1800" i="1" dirty="0" err="1">
                  <a:solidFill>
                    <a:schemeClr val="accent2"/>
                  </a:solidFill>
                  <a:latin typeface="Calibri"/>
                  <a:cs typeface="Calibri"/>
                </a:rPr>
                <a:t>tháng</a:t>
              </a:r>
              <a:r>
                <a:rPr lang="en-US" sz="1800" i="1" dirty="0">
                  <a:solidFill>
                    <a:schemeClr val="accent2"/>
                  </a:solidFill>
                  <a:latin typeface="Calibri"/>
                  <a:cs typeface="Calibri"/>
                </a:rPr>
                <a:t>”. </a:t>
              </a:r>
            </a:p>
          </p:txBody>
        </p:sp>
        <p:sp>
          <p:nvSpPr>
            <p:cNvPr id="19" name="Google Shape;1215;p44">
              <a:extLst>
                <a:ext uri="{FF2B5EF4-FFF2-40B4-BE49-F238E27FC236}">
                  <a16:creationId xmlns:a16="http://schemas.microsoft.com/office/drawing/2014/main" id="{C30B274F-6CA3-69A9-8280-4730A8DD7F21}"/>
                </a:ext>
              </a:extLst>
            </p:cNvPr>
            <p:cNvSpPr txBox="1"/>
            <p:nvPr/>
          </p:nvSpPr>
          <p:spPr>
            <a:xfrm>
              <a:off x="1292308" y="4883689"/>
              <a:ext cx="41754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dirty="0"/>
            </a:p>
          </p:txBody>
        </p:sp>
      </p:grpSp>
      <p:sp>
        <p:nvSpPr>
          <p:cNvPr id="3" name="TextBox 2">
            <a:extLst>
              <a:ext uri="{FF2B5EF4-FFF2-40B4-BE49-F238E27FC236}">
                <a16:creationId xmlns:a16="http://schemas.microsoft.com/office/drawing/2014/main" id="{7249924B-0E67-E383-A970-DA39494F36CF}"/>
              </a:ext>
            </a:extLst>
          </p:cNvPr>
          <p:cNvSpPr txBox="1"/>
          <p:nvPr/>
        </p:nvSpPr>
        <p:spPr>
          <a:xfrm>
            <a:off x="1121406" y="5008171"/>
            <a:ext cx="4682862" cy="923330"/>
          </a:xfrm>
          <a:prstGeom prst="rect">
            <a:avLst/>
          </a:prstGeom>
          <a:noFill/>
        </p:spPr>
        <p:txBody>
          <a:bodyPr wrap="square">
            <a:spAutoFit/>
          </a:bodyPr>
          <a:lstStyle/>
          <a:p>
            <a:pPr algn="just"/>
            <a:r>
              <a:rPr lang="vi-VN" sz="1800" b="1" dirty="0">
                <a:solidFill>
                  <a:schemeClr val="tx1"/>
                </a:solidFill>
                <a:latin typeface="Calibri"/>
                <a:cs typeface="Calibri"/>
                <a:sym typeface="Calibri"/>
              </a:rPr>
              <a:t>Chưa </a:t>
            </a:r>
            <a:r>
              <a:rPr lang="en-GB" sz="1800" b="1" dirty="0" err="1">
                <a:solidFill>
                  <a:schemeClr val="tx1"/>
                </a:solidFill>
                <a:latin typeface="Calibri"/>
                <a:cs typeface="Calibri"/>
                <a:sym typeface="Calibri"/>
              </a:rPr>
              <a:t>có</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sự</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thống</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nhất</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về</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danh</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mục</a:t>
            </a:r>
            <a:r>
              <a:rPr lang="en-GB" sz="1800" b="1" dirty="0">
                <a:solidFill>
                  <a:schemeClr val="tx1"/>
                </a:solidFill>
                <a:latin typeface="Calibri"/>
                <a:cs typeface="Calibri"/>
                <a:sym typeface="Calibri"/>
              </a:rPr>
              <a:t> BHYT chi </a:t>
            </a:r>
            <a:r>
              <a:rPr lang="en-GB" sz="1800" b="1" dirty="0" err="1">
                <a:solidFill>
                  <a:schemeClr val="tx1"/>
                </a:solidFill>
                <a:latin typeface="Calibri"/>
                <a:cs typeface="Calibri"/>
                <a:sym typeface="Calibri"/>
              </a:rPr>
              <a:t>trả</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cho</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các</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dịch</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vụ</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phục</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hồi</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chức</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năng</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giữa</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đơn</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vị</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chuẩn</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đoán</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điều</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trị</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và</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đơn</a:t>
            </a:r>
            <a:r>
              <a:rPr lang="en-GB" sz="1800" b="1" dirty="0">
                <a:solidFill>
                  <a:schemeClr val="tx1"/>
                </a:solidFill>
                <a:latin typeface="Calibri"/>
                <a:cs typeface="Calibri"/>
                <a:sym typeface="Calibri"/>
              </a:rPr>
              <a:t> </a:t>
            </a:r>
            <a:r>
              <a:rPr lang="en-GB" sz="1800" b="1" dirty="0" err="1">
                <a:solidFill>
                  <a:schemeClr val="tx1"/>
                </a:solidFill>
                <a:latin typeface="Calibri"/>
                <a:cs typeface="Calibri"/>
                <a:sym typeface="Calibri"/>
              </a:rPr>
              <a:t>vị</a:t>
            </a:r>
            <a:r>
              <a:rPr lang="en-GB" sz="1800" b="1" dirty="0">
                <a:solidFill>
                  <a:schemeClr val="tx1"/>
                </a:solidFill>
                <a:latin typeface="Calibri"/>
                <a:cs typeface="Calibri"/>
                <a:sym typeface="Calibri"/>
              </a:rPr>
              <a:t> chi </a:t>
            </a:r>
            <a:r>
              <a:rPr lang="en-GB" sz="1800" b="1" dirty="0" err="1">
                <a:solidFill>
                  <a:schemeClr val="tx1"/>
                </a:solidFill>
                <a:latin typeface="Calibri"/>
                <a:cs typeface="Calibri"/>
                <a:sym typeface="Calibri"/>
              </a:rPr>
              <a:t>trả</a:t>
            </a:r>
            <a:r>
              <a:rPr lang="en-GB" sz="1800" b="1" dirty="0">
                <a:solidFill>
                  <a:schemeClr val="tx1"/>
                </a:solidFill>
                <a:latin typeface="Calibri"/>
                <a:cs typeface="Calibri"/>
                <a:sym typeface="Calibri"/>
              </a:rPr>
              <a:t> </a:t>
            </a:r>
            <a:endParaRPr lang="en-US" sz="1800" b="1" dirty="0">
              <a:solidFill>
                <a:schemeClr val="tx1"/>
              </a:solidFill>
              <a:latin typeface="Calibri"/>
              <a:cs typeface="Calibri"/>
            </a:endParaRPr>
          </a:p>
        </p:txBody>
      </p:sp>
      <p:pic>
        <p:nvPicPr>
          <p:cNvPr id="6" name="Check 2">
            <a:extLst>
              <a:ext uri="{FF2B5EF4-FFF2-40B4-BE49-F238E27FC236}">
                <a16:creationId xmlns:a16="http://schemas.microsoft.com/office/drawing/2014/main" id="{BBF9BEF7-B54C-E662-3A8B-7667BC6295CE}"/>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883849" y="5040084"/>
            <a:ext cx="317148" cy="317148"/>
          </a:xfrm>
          <a:prstGeom prst="rect">
            <a:avLst/>
          </a:prstGeom>
          <a:noFill/>
          <a:ln>
            <a:noFill/>
          </a:ln>
        </p:spPr>
      </p:pic>
      <p:pic>
        <p:nvPicPr>
          <p:cNvPr id="5" name="Check 2">
            <a:extLst>
              <a:ext uri="{FF2B5EF4-FFF2-40B4-BE49-F238E27FC236}">
                <a16:creationId xmlns:a16="http://schemas.microsoft.com/office/drawing/2014/main" id="{324B3663-79B0-A871-6A00-CF09B02DBB0B}"/>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883849" y="1887385"/>
            <a:ext cx="317148" cy="317148"/>
          </a:xfrm>
          <a:prstGeom prst="rect">
            <a:avLst/>
          </a:prstGeom>
          <a:noFill/>
          <a:ln>
            <a:noFill/>
          </a:ln>
        </p:spPr>
      </p:pic>
      <p:sp>
        <p:nvSpPr>
          <p:cNvPr id="1076" name="Chart title">
            <a:extLst>
              <a:ext uri="{C183D7F6-B498-43B3-948B-1728B52AA6E4}">
                <adec:decorative xmlns:adec="http://schemas.microsoft.com/office/drawing/2017/decorative" val="1"/>
              </a:ext>
            </a:extLst>
          </p:cNvPr>
          <p:cNvSpPr txBox="1"/>
          <p:nvPr/>
        </p:nvSpPr>
        <p:spPr>
          <a:xfrm>
            <a:off x="6609594" y="1649521"/>
            <a:ext cx="465735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800" b="1" i="0" u="none" strike="noStrike" cap="none" dirty="0" err="1">
                <a:solidFill>
                  <a:schemeClr val="tx1"/>
                </a:solidFill>
                <a:latin typeface="Calibri"/>
                <a:ea typeface="Calibri"/>
                <a:cs typeface="Calibri"/>
                <a:sym typeface="Calibri"/>
              </a:rPr>
              <a:t>Tỷ</a:t>
            </a:r>
            <a:r>
              <a:rPr lang="en-GB" sz="1800" b="1" i="0" u="none" strike="noStrike" cap="none" dirty="0">
                <a:solidFill>
                  <a:schemeClr val="tx1"/>
                </a:solidFill>
                <a:latin typeface="Calibri"/>
                <a:ea typeface="Calibri"/>
                <a:cs typeface="Calibri"/>
                <a:sym typeface="Calibri"/>
              </a:rPr>
              <a:t> </a:t>
            </a:r>
            <a:r>
              <a:rPr lang="en-GB" sz="1800" b="1" i="0" u="none" strike="noStrike" cap="none" dirty="0" err="1">
                <a:solidFill>
                  <a:schemeClr val="tx1"/>
                </a:solidFill>
                <a:latin typeface="Calibri"/>
                <a:ea typeface="Calibri"/>
                <a:cs typeface="Calibri"/>
                <a:sym typeface="Calibri"/>
              </a:rPr>
              <a:t>lệ</a:t>
            </a:r>
            <a:r>
              <a:rPr lang="en-GB" sz="1800" b="1" i="0" u="none" strike="noStrike" cap="none" dirty="0">
                <a:solidFill>
                  <a:schemeClr val="tx1"/>
                </a:solidFill>
                <a:latin typeface="Calibri"/>
                <a:ea typeface="Calibri"/>
                <a:cs typeface="Calibri"/>
                <a:sym typeface="Calibri"/>
              </a:rPr>
              <a:t> NKT </a:t>
            </a:r>
            <a:r>
              <a:rPr lang="en-GB" sz="1800" b="1" i="0" u="none" strike="noStrike" cap="none" dirty="0" err="1">
                <a:solidFill>
                  <a:schemeClr val="tx1"/>
                </a:solidFill>
                <a:latin typeface="Calibri"/>
                <a:ea typeface="Calibri"/>
                <a:cs typeface="Calibri"/>
                <a:sym typeface="Calibri"/>
              </a:rPr>
              <a:t>sử</a:t>
            </a:r>
            <a:r>
              <a:rPr lang="en-GB" sz="1800" b="1" i="0" u="none" strike="noStrike" cap="none" dirty="0">
                <a:solidFill>
                  <a:schemeClr val="tx1"/>
                </a:solidFill>
                <a:latin typeface="Calibri"/>
                <a:ea typeface="Calibri"/>
                <a:cs typeface="Calibri"/>
                <a:sym typeface="Calibri"/>
              </a:rPr>
              <a:t> </a:t>
            </a:r>
            <a:r>
              <a:rPr lang="en-GB" sz="1800" b="1" i="0" u="none" strike="noStrike" cap="none" dirty="0" err="1">
                <a:solidFill>
                  <a:schemeClr val="tx1"/>
                </a:solidFill>
                <a:latin typeface="Calibri"/>
                <a:ea typeface="Calibri"/>
                <a:cs typeface="Calibri"/>
                <a:sym typeface="Calibri"/>
              </a:rPr>
              <a:t>dụng</a:t>
            </a:r>
            <a:r>
              <a:rPr lang="en-GB" sz="1800" b="1" i="0" u="none" strike="noStrike" cap="none" dirty="0">
                <a:solidFill>
                  <a:schemeClr val="tx1"/>
                </a:solidFill>
                <a:latin typeface="Calibri"/>
                <a:ea typeface="Calibri"/>
                <a:cs typeface="Calibri"/>
                <a:sym typeface="Calibri"/>
              </a:rPr>
              <a:t> </a:t>
            </a:r>
            <a:r>
              <a:rPr lang="en-GB" sz="1800" b="1" i="0" u="none" strike="noStrike" cap="none" dirty="0" err="1">
                <a:solidFill>
                  <a:schemeClr val="tx1"/>
                </a:solidFill>
                <a:latin typeface="Calibri"/>
                <a:ea typeface="Calibri"/>
                <a:cs typeface="Calibri"/>
                <a:sym typeface="Calibri"/>
              </a:rPr>
              <a:t>dịch</a:t>
            </a:r>
            <a:r>
              <a:rPr lang="en-GB" sz="1800" b="1" i="0" u="none" strike="noStrike" cap="none" dirty="0">
                <a:solidFill>
                  <a:schemeClr val="tx1"/>
                </a:solidFill>
                <a:latin typeface="Calibri"/>
                <a:ea typeface="Calibri"/>
                <a:cs typeface="Calibri"/>
                <a:sym typeface="Calibri"/>
              </a:rPr>
              <a:t> </a:t>
            </a:r>
            <a:r>
              <a:rPr lang="en-GB" sz="1800" b="1" i="0" u="none" strike="noStrike" cap="none" dirty="0" err="1">
                <a:solidFill>
                  <a:schemeClr val="tx1"/>
                </a:solidFill>
                <a:latin typeface="Calibri"/>
                <a:ea typeface="Calibri"/>
                <a:cs typeface="Calibri"/>
                <a:sym typeface="Calibri"/>
              </a:rPr>
              <a:t>vụ</a:t>
            </a:r>
            <a:r>
              <a:rPr lang="en-GB" sz="1800" b="1" i="0" u="none" strike="noStrike" cap="none" dirty="0">
                <a:solidFill>
                  <a:schemeClr val="tx1"/>
                </a:solidFill>
                <a:latin typeface="Calibri"/>
                <a:ea typeface="Calibri"/>
                <a:cs typeface="Calibri"/>
                <a:sym typeface="Calibri"/>
              </a:rPr>
              <a:t> </a:t>
            </a:r>
            <a:r>
              <a:rPr lang="en-GB" sz="1800" b="1" dirty="0" err="1">
                <a:solidFill>
                  <a:schemeClr val="tx1"/>
                </a:solidFill>
                <a:latin typeface="Calibri"/>
                <a:ea typeface="Calibri"/>
                <a:cs typeface="Calibri"/>
                <a:sym typeface="Calibri"/>
              </a:rPr>
              <a:t>phục</a:t>
            </a:r>
            <a:r>
              <a:rPr lang="en-GB" sz="1800" b="1" dirty="0">
                <a:solidFill>
                  <a:schemeClr val="tx1"/>
                </a:solidFill>
                <a:latin typeface="Calibri"/>
                <a:ea typeface="Calibri"/>
                <a:cs typeface="Calibri"/>
                <a:sym typeface="Calibri"/>
              </a:rPr>
              <a:t> </a:t>
            </a:r>
            <a:r>
              <a:rPr lang="en-GB" sz="1800" b="1" dirty="0" err="1">
                <a:solidFill>
                  <a:schemeClr val="tx1"/>
                </a:solidFill>
                <a:latin typeface="Calibri"/>
                <a:ea typeface="Calibri"/>
                <a:cs typeface="Calibri"/>
                <a:sym typeface="Calibri"/>
              </a:rPr>
              <a:t>hồi</a:t>
            </a:r>
            <a:r>
              <a:rPr lang="en-GB" sz="1800" b="1" dirty="0">
                <a:solidFill>
                  <a:schemeClr val="tx1"/>
                </a:solidFill>
                <a:latin typeface="Calibri"/>
                <a:ea typeface="Calibri"/>
                <a:cs typeface="Calibri"/>
                <a:sym typeface="Calibri"/>
              </a:rPr>
              <a:t> </a:t>
            </a:r>
            <a:r>
              <a:rPr lang="en-GB" sz="1800" b="1" dirty="0" err="1">
                <a:solidFill>
                  <a:schemeClr val="tx1"/>
                </a:solidFill>
                <a:latin typeface="Calibri"/>
                <a:ea typeface="Calibri"/>
                <a:cs typeface="Calibri"/>
                <a:sym typeface="Calibri"/>
              </a:rPr>
              <a:t>chức</a:t>
            </a:r>
            <a:r>
              <a:rPr lang="en-GB" sz="1800" b="1" dirty="0">
                <a:solidFill>
                  <a:schemeClr val="tx1"/>
                </a:solidFill>
                <a:latin typeface="Calibri"/>
                <a:ea typeface="Calibri"/>
                <a:cs typeface="Calibri"/>
                <a:sym typeface="Calibri"/>
              </a:rPr>
              <a:t> </a:t>
            </a:r>
            <a:r>
              <a:rPr lang="en-GB" sz="1800" b="1" dirty="0" err="1">
                <a:solidFill>
                  <a:schemeClr val="tx1"/>
                </a:solidFill>
                <a:latin typeface="Calibri"/>
                <a:ea typeface="Calibri"/>
                <a:cs typeface="Calibri"/>
                <a:sym typeface="Calibri"/>
              </a:rPr>
              <a:t>năng</a:t>
            </a:r>
            <a:endParaRPr sz="1800" b="0" i="0" u="none" strike="noStrike" cap="none" dirty="0">
              <a:solidFill>
                <a:schemeClr val="tx1"/>
              </a:solidFill>
              <a:latin typeface="Arial"/>
              <a:ea typeface="Arial"/>
              <a:cs typeface="Arial"/>
              <a:sym typeface="Arial"/>
            </a:endParaRPr>
          </a:p>
        </p:txBody>
      </p:sp>
      <p:graphicFrame>
        <p:nvGraphicFramePr>
          <p:cNvPr id="1073" name="Chart" descr="Biểu đồ tròn tiêu đề Tỷ lệ NKT sử dụng dịch vụ phục hồi chức năng. Trong đó, Có, nhân viên y tế Nhà nước đến nhà 0,5%, Có, tại trung tâm phục hồi chức năng Nhà nước 1,2%, Có, tại trạm y tế xã/phường/thị trấn 1,6%, Không 94,1%, Không biết 2,6%"/>
          <p:cNvGraphicFramePr/>
          <p:nvPr>
            <p:extLst>
              <p:ext uri="{D42A27DB-BD31-4B8C-83A1-F6EECF244321}">
                <p14:modId xmlns:p14="http://schemas.microsoft.com/office/powerpoint/2010/main" val="1366228148"/>
              </p:ext>
            </p:extLst>
          </p:nvPr>
        </p:nvGraphicFramePr>
        <p:xfrm>
          <a:off x="6490952" y="2110889"/>
          <a:ext cx="5039061" cy="38206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80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 name="Slide number">
            <a:extLst>
              <a:ext uri="{FF2B5EF4-FFF2-40B4-BE49-F238E27FC236}">
                <a16:creationId xmlns:a16="http://schemas.microsoft.com/office/drawing/2014/main" id="{396ED6A7-D30A-FE35-2050-3E1B6D593C06}"/>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26</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1151"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vi-VN" sz="1800" b="0" i="0" u="none" strike="noStrike" cap="none">
                <a:solidFill>
                  <a:srgbClr val="FFFFFF"/>
                </a:solidFill>
                <a:latin typeface="Calibri"/>
                <a:ea typeface="Calibri"/>
                <a:cs typeface="Calibri"/>
                <a:sym typeface="Calibri"/>
              </a:rPr>
              <a:t>`</a:t>
            </a:r>
            <a:endParaRPr sz="1800" b="0" i="0" u="none" strike="noStrike" cap="none" dirty="0">
              <a:solidFill>
                <a:srgbClr val="FFFFFF"/>
              </a:solidFill>
              <a:latin typeface="Calibri"/>
              <a:ea typeface="Calibri"/>
              <a:cs typeface="Calibri"/>
              <a:sym typeface="Calibri"/>
            </a:endParaRPr>
          </a:p>
        </p:txBody>
      </p:sp>
      <p:sp>
        <p:nvSpPr>
          <p:cNvPr id="23" name="Slide title">
            <a:extLst>
              <a:ext uri="{FF2B5EF4-FFF2-40B4-BE49-F238E27FC236}">
                <a16:creationId xmlns:a16="http://schemas.microsoft.com/office/drawing/2014/main" id="{50B08242-D076-6652-1E09-5236F3687F3D}"/>
              </a:ext>
            </a:extLst>
          </p:cNvPr>
          <p:cNvSpPr txBox="1">
            <a:spLocks noGrp="1"/>
          </p:cNvSpPr>
          <p:nvPr>
            <p:ph type="title"/>
          </p:nvPr>
        </p:nvSpPr>
        <p:spPr>
          <a:xfrm>
            <a:off x="613063" y="328180"/>
            <a:ext cx="11083638"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300"/>
              <a:buFont typeface="Quattrocento Sans"/>
              <a:buNone/>
            </a:pPr>
            <a:r>
              <a:rPr lang="en-GB" sz="2400" dirty="0">
                <a:solidFill>
                  <a:schemeClr val="dk2"/>
                </a:solidFill>
                <a:latin typeface="Calibri"/>
                <a:ea typeface="Calibri"/>
                <a:cs typeface="Calibri"/>
                <a:sym typeface="Calibri"/>
              </a:rPr>
              <a:t>MỨC ĐỘ HÒA NHẬP TRONG CUNG ỨNG DỊCH VỤ CÔNG</a:t>
            </a:r>
            <a:endParaRPr sz="2400" dirty="0">
              <a:latin typeface="Calibri"/>
              <a:ea typeface="Calibri"/>
              <a:cs typeface="Calibri"/>
              <a:sym typeface="Calibri"/>
            </a:endParaRPr>
          </a:p>
        </p:txBody>
      </p:sp>
      <p:sp>
        <p:nvSpPr>
          <p:cNvPr id="1165" name="Sub-heading"/>
          <p:cNvSpPr txBox="1"/>
          <p:nvPr/>
        </p:nvSpPr>
        <p:spPr>
          <a:xfrm>
            <a:off x="545521" y="1184057"/>
            <a:ext cx="5550479"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800"/>
              <a:buFont typeface="Calibri"/>
              <a:buNone/>
            </a:pPr>
            <a:r>
              <a:rPr lang="en-GB" sz="1800" b="1" i="0" u="none" strike="noStrike" cap="none">
                <a:solidFill>
                  <a:srgbClr val="4E617A"/>
                </a:solidFill>
                <a:latin typeface="Calibri"/>
                <a:ea typeface="Calibri"/>
                <a:cs typeface="Calibri"/>
                <a:sym typeface="Calibri"/>
              </a:rPr>
              <a:t>KẾT LUẬN VÀ ĐỀ XUẤT</a:t>
            </a:r>
            <a:endParaRPr sz="1400" b="0" i="0" u="none" strike="noStrike" cap="none">
              <a:solidFill>
                <a:srgbClr val="000000"/>
              </a:solidFill>
              <a:latin typeface="Arial"/>
              <a:ea typeface="Arial"/>
              <a:cs typeface="Arial"/>
              <a:sym typeface="Arial"/>
            </a:endParaRPr>
          </a:p>
        </p:txBody>
      </p:sp>
      <p:sp>
        <p:nvSpPr>
          <p:cNvPr id="1154" name="Box 2">
            <a:extLst>
              <a:ext uri="{C183D7F6-B498-43B3-948B-1728B52AA6E4}">
                <adec:decorative xmlns:adec="http://schemas.microsoft.com/office/drawing/2017/decorative" val="1"/>
              </a:ext>
            </a:extLst>
          </p:cNvPr>
          <p:cNvSpPr/>
          <p:nvPr/>
        </p:nvSpPr>
        <p:spPr>
          <a:xfrm>
            <a:off x="816006" y="1758391"/>
            <a:ext cx="4860278" cy="477142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pic>
        <p:nvPicPr>
          <p:cNvPr id="1158" name="Illust 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37706" y="2069312"/>
            <a:ext cx="705967" cy="671748"/>
          </a:xfrm>
          <a:prstGeom prst="rect">
            <a:avLst/>
          </a:prstGeom>
          <a:noFill/>
          <a:ln>
            <a:noFill/>
          </a:ln>
        </p:spPr>
      </p:pic>
      <p:sp>
        <p:nvSpPr>
          <p:cNvPr id="1156" name="Point 2"/>
          <p:cNvSpPr txBox="1"/>
          <p:nvPr/>
        </p:nvSpPr>
        <p:spPr>
          <a:xfrm>
            <a:off x="1589095" y="1927347"/>
            <a:ext cx="3890822"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800" b="1" dirty="0" err="1">
                <a:solidFill>
                  <a:srgbClr val="131313"/>
                </a:solidFill>
                <a:latin typeface="Calibri"/>
                <a:ea typeface="Calibri"/>
                <a:cs typeface="Calibri"/>
                <a:sym typeface="Calibri"/>
              </a:rPr>
              <a:t>Dịch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vụ</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khám</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chữa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bệnh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tuyến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huyện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được</a:t>
            </a:r>
            <a:r>
              <a:rPr lang="en-GB" sz="1800" b="1" dirty="0">
                <a:solidFill>
                  <a:srgbClr val="131313"/>
                </a:solidFill>
                <a:latin typeface="Calibri"/>
                <a:ea typeface="Calibri"/>
                <a:cs typeface="Calibri"/>
                <a:sym typeface="Calibri"/>
              </a:rPr>
              <a:t> NKT </a:t>
            </a:r>
            <a:r>
              <a:rPr lang="en-GB" sz="1800" b="1" dirty="0" err="1">
                <a:solidFill>
                  <a:srgbClr val="131313"/>
                </a:solidFill>
                <a:latin typeface="Calibri"/>
                <a:ea typeface="Calibri"/>
                <a:cs typeface="Calibri"/>
                <a:sym typeface="Calibri"/>
              </a:rPr>
              <a:t>đánh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giá</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khá</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tốt</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tuy</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nhiên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cần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cải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thiện</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một</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số</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khía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cạnh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để</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nâng</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cao</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chất</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lượng</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bệnh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viện</a:t>
            </a:r>
            <a:r>
              <a:rPr lang="en-GB" sz="1800" b="1" dirty="0">
                <a:solidFill>
                  <a:srgbClr val="131313"/>
                </a:solidFill>
                <a:latin typeface="Calibri"/>
                <a:ea typeface="Calibri"/>
                <a:cs typeface="Calibri"/>
                <a:sym typeface="Calibri"/>
              </a:rPr>
              <a:t>.</a:t>
            </a:r>
            <a:endParaRPr sz="1800" b="1" dirty="0">
              <a:solidFill>
                <a:srgbClr val="131313"/>
              </a:solidFill>
              <a:latin typeface="Calibri"/>
              <a:ea typeface="Calibri"/>
              <a:cs typeface="Calibri"/>
            </a:endParaRPr>
          </a:p>
        </p:txBody>
      </p:sp>
      <p:sp>
        <p:nvSpPr>
          <p:cNvPr id="1155" name="Google Shape;1155;p43"/>
          <p:cNvSpPr txBox="1"/>
          <p:nvPr/>
        </p:nvSpPr>
        <p:spPr>
          <a:xfrm>
            <a:off x="1236454" y="3296590"/>
            <a:ext cx="4248151" cy="7853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err="1">
                <a:solidFill>
                  <a:srgbClr val="131313"/>
                </a:solidFill>
                <a:latin typeface="Calibri"/>
                <a:ea typeface="Calibri"/>
                <a:cs typeface="Calibri"/>
                <a:sym typeface="Calibri"/>
              </a:rPr>
              <a:t>Bệnh</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viện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cần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được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đầu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tư</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cơ</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sở</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hạ</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tầng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thân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thiện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hơn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với</a:t>
            </a:r>
            <a:r>
              <a:rPr lang="en-GB" sz="1600" dirty="0">
                <a:solidFill>
                  <a:srgbClr val="131313"/>
                </a:solidFill>
                <a:latin typeface="Calibri"/>
                <a:ea typeface="Calibri"/>
                <a:cs typeface="Calibri"/>
                <a:sym typeface="Calibri"/>
              </a:rPr>
              <a:t> NKT (</a:t>
            </a:r>
            <a:r>
              <a:rPr lang="en-GB" sz="1600" dirty="0" err="1">
                <a:solidFill>
                  <a:srgbClr val="131313"/>
                </a:solidFill>
                <a:latin typeface="Calibri"/>
                <a:ea typeface="Calibri"/>
                <a:cs typeface="Calibri"/>
                <a:sym typeface="Calibri"/>
              </a:rPr>
              <a:t>có</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nhà</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vệ</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sinh</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đúng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tiêu</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chuẩn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có</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đường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dốc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dễ</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đi</a:t>
            </a:r>
            <a:r>
              <a:rPr lang="en-GB" sz="1600" dirty="0">
                <a:solidFill>
                  <a:srgbClr val="131313"/>
                </a:solidFill>
                <a:latin typeface="Calibri"/>
                <a:ea typeface="Calibri"/>
                <a:cs typeface="Calibri"/>
                <a:sym typeface="Calibri"/>
              </a:rPr>
              <a:t>…)</a:t>
            </a:r>
            <a:endParaRPr sz="1600" dirty="0">
              <a:solidFill>
                <a:srgbClr val="131313"/>
              </a:solidFill>
              <a:latin typeface="Calibri"/>
              <a:ea typeface="Calibri"/>
              <a:cs typeface="Calibri"/>
              <a:sym typeface="Calibri"/>
            </a:endParaRPr>
          </a:p>
        </p:txBody>
      </p:sp>
      <p:pic>
        <p:nvPicPr>
          <p:cNvPr id="24" name="Check 2">
            <a:extLst>
              <a:ext uri="{FF2B5EF4-FFF2-40B4-BE49-F238E27FC236}">
                <a16:creationId xmlns:a16="http://schemas.microsoft.com/office/drawing/2014/main" id="{F42D6175-8A0F-E53D-9AF5-F853D7019678}"/>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83849" y="3330175"/>
            <a:ext cx="317148" cy="299732"/>
          </a:xfrm>
          <a:prstGeom prst="rect">
            <a:avLst/>
          </a:prstGeom>
          <a:noFill/>
          <a:ln>
            <a:noFill/>
          </a:ln>
        </p:spPr>
      </p:pic>
      <p:sp>
        <p:nvSpPr>
          <p:cNvPr id="10" name="TextBox 9">
            <a:extLst>
              <a:ext uri="{FF2B5EF4-FFF2-40B4-BE49-F238E27FC236}">
                <a16:creationId xmlns:a16="http://schemas.microsoft.com/office/drawing/2014/main" id="{A5683B71-6540-139A-3EF8-508CE2F0408D}"/>
              </a:ext>
            </a:extLst>
          </p:cNvPr>
          <p:cNvSpPr txBox="1"/>
          <p:nvPr/>
        </p:nvSpPr>
        <p:spPr>
          <a:xfrm>
            <a:off x="1247600" y="4190375"/>
            <a:ext cx="4248151" cy="1018064"/>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490"/>
              <a:buFont typeface="Arial"/>
              <a:buNone/>
            </a:pPr>
            <a:r>
              <a:rPr lang="vi-VN" sz="1600" dirty="0">
                <a:solidFill>
                  <a:srgbClr val="131313"/>
                </a:solidFill>
                <a:latin typeface="Calibri"/>
                <a:ea typeface="Calibri"/>
                <a:cs typeface="Calibri"/>
                <a:sym typeface="Calibri"/>
              </a:rPr>
              <a:t>Nâng cao công tác quản lý, giám sát đối với đội ngũ y, bác sỹ và nhân viên bệnh viện để giảm tình trạng nhận tiền lót tay và các hành xử chưa đúng mực</a:t>
            </a:r>
          </a:p>
        </p:txBody>
      </p:sp>
      <p:pic>
        <p:nvPicPr>
          <p:cNvPr id="26" name="Check 2">
            <a:extLst>
              <a:ext uri="{FF2B5EF4-FFF2-40B4-BE49-F238E27FC236}">
                <a16:creationId xmlns:a16="http://schemas.microsoft.com/office/drawing/2014/main" id="{EA1D2A2B-111F-D06A-F325-C847ACA7750A}"/>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01578" y="4211160"/>
            <a:ext cx="317148" cy="299732"/>
          </a:xfrm>
          <a:prstGeom prst="rect">
            <a:avLst/>
          </a:prstGeom>
          <a:noFill/>
          <a:ln>
            <a:noFill/>
          </a:ln>
        </p:spPr>
      </p:pic>
      <p:sp>
        <p:nvSpPr>
          <p:cNvPr id="12" name="TextBox 11">
            <a:extLst>
              <a:ext uri="{FF2B5EF4-FFF2-40B4-BE49-F238E27FC236}">
                <a16:creationId xmlns:a16="http://schemas.microsoft.com/office/drawing/2014/main" id="{C107FF2C-5C7D-C1E5-4D0B-969441AAE7CB}"/>
              </a:ext>
            </a:extLst>
          </p:cNvPr>
          <p:cNvSpPr txBox="1"/>
          <p:nvPr/>
        </p:nvSpPr>
        <p:spPr>
          <a:xfrm>
            <a:off x="1231766" y="5331565"/>
            <a:ext cx="4248151" cy="1077218"/>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490"/>
              <a:buFont typeface="Arial"/>
              <a:buNone/>
            </a:pPr>
            <a:r>
              <a:rPr lang="vi-VN" sz="1600" dirty="0">
                <a:solidFill>
                  <a:srgbClr val="131313"/>
                </a:solidFill>
                <a:latin typeface="Calibri"/>
                <a:ea typeface="Calibri"/>
                <a:cs typeface="Calibri"/>
                <a:sym typeface="Calibri"/>
              </a:rPr>
              <a:t>Tăng cường việc thực thi chính sách ưu tiên hỗ trợ cho NKT trong quá trình khám bệnh. Ví dụ: ưu tiên khám trước, sắp xếp chỗ ngồi thoải mái khi chờ đợi khám bệnh…</a:t>
            </a:r>
          </a:p>
        </p:txBody>
      </p:sp>
      <p:pic>
        <p:nvPicPr>
          <p:cNvPr id="28" name="Check 2">
            <a:extLst>
              <a:ext uri="{FF2B5EF4-FFF2-40B4-BE49-F238E27FC236}">
                <a16:creationId xmlns:a16="http://schemas.microsoft.com/office/drawing/2014/main" id="{5FF661C6-8771-056C-A1B5-66F32A215ECF}"/>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01578" y="5352350"/>
            <a:ext cx="317148" cy="299732"/>
          </a:xfrm>
          <a:prstGeom prst="rect">
            <a:avLst/>
          </a:prstGeom>
          <a:noFill/>
          <a:ln>
            <a:noFill/>
          </a:ln>
        </p:spPr>
      </p:pic>
      <p:sp>
        <p:nvSpPr>
          <p:cNvPr id="1160" name="Box 3">
            <a:extLst>
              <a:ext uri="{C183D7F6-B498-43B3-948B-1728B52AA6E4}">
                <adec:decorative xmlns:adec="http://schemas.microsoft.com/office/drawing/2017/decorative" val="1"/>
              </a:ext>
            </a:extLst>
          </p:cNvPr>
          <p:cNvSpPr/>
          <p:nvPr/>
        </p:nvSpPr>
        <p:spPr>
          <a:xfrm>
            <a:off x="6317948" y="1758391"/>
            <a:ext cx="4860278" cy="4771429"/>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Arial"/>
              <a:ea typeface="Arial"/>
              <a:cs typeface="Arial"/>
              <a:sym typeface="Arial"/>
            </a:endParaRPr>
          </a:p>
        </p:txBody>
      </p:sp>
      <p:sp>
        <p:nvSpPr>
          <p:cNvPr id="2" name="Illust 3">
            <a:extLst>
              <a:ext uri="{FF2B5EF4-FFF2-40B4-BE49-F238E27FC236}">
                <a16:creationId xmlns:a16="http://schemas.microsoft.com/office/drawing/2014/main" id="{B75FED25-7F9A-37E9-846B-DA7B2EEA9CB5}"/>
              </a:ext>
              <a:ext uri="{C183D7F6-B498-43B3-948B-1728B52AA6E4}">
                <adec:decorative xmlns:adec="http://schemas.microsoft.com/office/drawing/2017/decorative" val="1"/>
              </a:ext>
            </a:extLst>
          </p:cNvPr>
          <p:cNvSpPr/>
          <p:nvPr/>
        </p:nvSpPr>
        <p:spPr>
          <a:xfrm>
            <a:off x="6717234" y="2055815"/>
            <a:ext cx="601248" cy="595189"/>
          </a:xfrm>
          <a:custGeom>
            <a:avLst/>
            <a:gdLst/>
            <a:ahLst/>
            <a:cxnLst/>
            <a:rect l="l" t="t" r="r" b="b"/>
            <a:pathLst>
              <a:path w="11910" h="11847" extrusionOk="0">
                <a:moveTo>
                  <a:pt x="1104" y="693"/>
                </a:moveTo>
                <a:cubicBezTo>
                  <a:pt x="2521" y="693"/>
                  <a:pt x="3592" y="1702"/>
                  <a:pt x="3813" y="3371"/>
                </a:cubicBezTo>
                <a:lnTo>
                  <a:pt x="3939" y="4190"/>
                </a:lnTo>
                <a:lnTo>
                  <a:pt x="3781" y="4190"/>
                </a:lnTo>
                <a:cubicBezTo>
                  <a:pt x="3592" y="4190"/>
                  <a:pt x="3435" y="4190"/>
                  <a:pt x="3246" y="4222"/>
                </a:cubicBezTo>
                <a:lnTo>
                  <a:pt x="3151" y="3497"/>
                </a:lnTo>
                <a:cubicBezTo>
                  <a:pt x="2962" y="2143"/>
                  <a:pt x="2206" y="1418"/>
                  <a:pt x="1104" y="1418"/>
                </a:cubicBezTo>
                <a:cubicBezTo>
                  <a:pt x="915" y="1418"/>
                  <a:pt x="757" y="1260"/>
                  <a:pt x="757" y="1040"/>
                </a:cubicBezTo>
                <a:cubicBezTo>
                  <a:pt x="757" y="851"/>
                  <a:pt x="915" y="693"/>
                  <a:pt x="1104" y="693"/>
                </a:cubicBezTo>
                <a:close/>
                <a:moveTo>
                  <a:pt x="6617" y="3529"/>
                </a:moveTo>
                <a:cubicBezTo>
                  <a:pt x="7184" y="3529"/>
                  <a:pt x="7657" y="4001"/>
                  <a:pt x="7657" y="4568"/>
                </a:cubicBezTo>
                <a:lnTo>
                  <a:pt x="7657" y="5577"/>
                </a:lnTo>
                <a:lnTo>
                  <a:pt x="6774" y="5577"/>
                </a:lnTo>
                <a:lnTo>
                  <a:pt x="6554" y="5356"/>
                </a:lnTo>
                <a:lnTo>
                  <a:pt x="6522" y="5293"/>
                </a:lnTo>
                <a:cubicBezTo>
                  <a:pt x="6050" y="4820"/>
                  <a:pt x="5388" y="4474"/>
                  <a:pt x="4695" y="4316"/>
                </a:cubicBezTo>
                <a:lnTo>
                  <a:pt x="4569" y="3529"/>
                </a:lnTo>
                <a:close/>
                <a:moveTo>
                  <a:pt x="3466" y="4915"/>
                </a:moveTo>
                <a:lnTo>
                  <a:pt x="3466" y="5608"/>
                </a:lnTo>
                <a:cubicBezTo>
                  <a:pt x="3088" y="5671"/>
                  <a:pt x="2679" y="5860"/>
                  <a:pt x="2364" y="6081"/>
                </a:cubicBezTo>
                <a:lnTo>
                  <a:pt x="1860" y="5577"/>
                </a:lnTo>
                <a:cubicBezTo>
                  <a:pt x="2332" y="5230"/>
                  <a:pt x="2868" y="4978"/>
                  <a:pt x="3466" y="4915"/>
                </a:cubicBezTo>
                <a:close/>
                <a:moveTo>
                  <a:pt x="4191" y="4915"/>
                </a:moveTo>
                <a:cubicBezTo>
                  <a:pt x="4790" y="4978"/>
                  <a:pt x="5325" y="5230"/>
                  <a:pt x="5798" y="5577"/>
                </a:cubicBezTo>
                <a:lnTo>
                  <a:pt x="5294" y="6081"/>
                </a:lnTo>
                <a:cubicBezTo>
                  <a:pt x="4979" y="5860"/>
                  <a:pt x="4569" y="5703"/>
                  <a:pt x="4191" y="5608"/>
                </a:cubicBezTo>
                <a:lnTo>
                  <a:pt x="4191" y="4915"/>
                </a:lnTo>
                <a:close/>
                <a:moveTo>
                  <a:pt x="6270" y="6049"/>
                </a:moveTo>
                <a:cubicBezTo>
                  <a:pt x="6617" y="6522"/>
                  <a:pt x="6869" y="7057"/>
                  <a:pt x="6932" y="7656"/>
                </a:cubicBezTo>
                <a:lnTo>
                  <a:pt x="6239" y="7656"/>
                </a:lnTo>
                <a:cubicBezTo>
                  <a:pt x="6176" y="7278"/>
                  <a:pt x="5987" y="6868"/>
                  <a:pt x="5766" y="6553"/>
                </a:cubicBezTo>
                <a:lnTo>
                  <a:pt x="6270" y="6049"/>
                </a:lnTo>
                <a:close/>
                <a:moveTo>
                  <a:pt x="1387" y="6081"/>
                </a:moveTo>
                <a:lnTo>
                  <a:pt x="1891" y="6616"/>
                </a:lnTo>
                <a:cubicBezTo>
                  <a:pt x="1671" y="6931"/>
                  <a:pt x="1513" y="7309"/>
                  <a:pt x="1419" y="7719"/>
                </a:cubicBezTo>
                <a:lnTo>
                  <a:pt x="725" y="7719"/>
                </a:lnTo>
                <a:cubicBezTo>
                  <a:pt x="788" y="7057"/>
                  <a:pt x="1041" y="6522"/>
                  <a:pt x="1387" y="6081"/>
                </a:cubicBezTo>
                <a:close/>
                <a:moveTo>
                  <a:pt x="8792" y="6327"/>
                </a:moveTo>
                <a:cubicBezTo>
                  <a:pt x="9316" y="6327"/>
                  <a:pt x="9736" y="6806"/>
                  <a:pt x="9736" y="7341"/>
                </a:cubicBezTo>
                <a:lnTo>
                  <a:pt x="9736" y="7719"/>
                </a:lnTo>
                <a:lnTo>
                  <a:pt x="7657" y="7719"/>
                </a:lnTo>
                <a:cubicBezTo>
                  <a:pt x="7594" y="7183"/>
                  <a:pt x="7436" y="6774"/>
                  <a:pt x="7247" y="6333"/>
                </a:cubicBezTo>
                <a:lnTo>
                  <a:pt x="8696" y="6333"/>
                </a:lnTo>
                <a:cubicBezTo>
                  <a:pt x="8729" y="6329"/>
                  <a:pt x="8761" y="6327"/>
                  <a:pt x="8792" y="6327"/>
                </a:cubicBezTo>
                <a:close/>
                <a:moveTo>
                  <a:pt x="3813" y="6270"/>
                </a:moveTo>
                <a:cubicBezTo>
                  <a:pt x="4790" y="6270"/>
                  <a:pt x="5577" y="7057"/>
                  <a:pt x="5577" y="8034"/>
                </a:cubicBezTo>
                <a:cubicBezTo>
                  <a:pt x="5577" y="8979"/>
                  <a:pt x="4790" y="9767"/>
                  <a:pt x="3813" y="9767"/>
                </a:cubicBezTo>
                <a:cubicBezTo>
                  <a:pt x="2868" y="9767"/>
                  <a:pt x="2080" y="8979"/>
                  <a:pt x="2080" y="8034"/>
                </a:cubicBezTo>
                <a:cubicBezTo>
                  <a:pt x="2080" y="7057"/>
                  <a:pt x="2868" y="6270"/>
                  <a:pt x="3813" y="6270"/>
                </a:cubicBezTo>
                <a:close/>
                <a:moveTo>
                  <a:pt x="1419" y="8381"/>
                </a:moveTo>
                <a:cubicBezTo>
                  <a:pt x="1450" y="8759"/>
                  <a:pt x="1671" y="9168"/>
                  <a:pt x="1891" y="9483"/>
                </a:cubicBezTo>
                <a:lnTo>
                  <a:pt x="1387" y="9987"/>
                </a:lnTo>
                <a:cubicBezTo>
                  <a:pt x="1041" y="9515"/>
                  <a:pt x="788" y="8979"/>
                  <a:pt x="725" y="8381"/>
                </a:cubicBezTo>
                <a:close/>
                <a:moveTo>
                  <a:pt x="6932" y="8381"/>
                </a:moveTo>
                <a:cubicBezTo>
                  <a:pt x="6869" y="8979"/>
                  <a:pt x="6617" y="9515"/>
                  <a:pt x="6270" y="9987"/>
                </a:cubicBezTo>
                <a:lnTo>
                  <a:pt x="5766" y="9483"/>
                </a:lnTo>
                <a:cubicBezTo>
                  <a:pt x="5987" y="9168"/>
                  <a:pt x="6144" y="8759"/>
                  <a:pt x="6239" y="8381"/>
                </a:cubicBezTo>
                <a:close/>
                <a:moveTo>
                  <a:pt x="5294" y="9956"/>
                </a:moveTo>
                <a:lnTo>
                  <a:pt x="5798" y="10460"/>
                </a:lnTo>
                <a:cubicBezTo>
                  <a:pt x="5357" y="10806"/>
                  <a:pt x="4821" y="11058"/>
                  <a:pt x="4191" y="11121"/>
                </a:cubicBezTo>
                <a:lnTo>
                  <a:pt x="4191" y="10428"/>
                </a:lnTo>
                <a:cubicBezTo>
                  <a:pt x="4569" y="10397"/>
                  <a:pt x="4979" y="10176"/>
                  <a:pt x="5294" y="9956"/>
                </a:cubicBezTo>
                <a:close/>
                <a:moveTo>
                  <a:pt x="2364" y="9987"/>
                </a:moveTo>
                <a:cubicBezTo>
                  <a:pt x="2679" y="10208"/>
                  <a:pt x="3088" y="10397"/>
                  <a:pt x="3466" y="10460"/>
                </a:cubicBezTo>
                <a:lnTo>
                  <a:pt x="3466" y="11184"/>
                </a:lnTo>
                <a:cubicBezTo>
                  <a:pt x="2868" y="11090"/>
                  <a:pt x="2332" y="10838"/>
                  <a:pt x="1860" y="10491"/>
                </a:cubicBezTo>
                <a:lnTo>
                  <a:pt x="2364" y="9987"/>
                </a:lnTo>
                <a:close/>
                <a:moveTo>
                  <a:pt x="9389" y="10460"/>
                </a:moveTo>
                <a:cubicBezTo>
                  <a:pt x="9578" y="10460"/>
                  <a:pt x="9736" y="10617"/>
                  <a:pt x="9736" y="10806"/>
                </a:cubicBezTo>
                <a:cubicBezTo>
                  <a:pt x="9736" y="10995"/>
                  <a:pt x="9578" y="11184"/>
                  <a:pt x="9389" y="11184"/>
                </a:cubicBezTo>
                <a:cubicBezTo>
                  <a:pt x="9169" y="11184"/>
                  <a:pt x="9011" y="10995"/>
                  <a:pt x="9011" y="10806"/>
                </a:cubicBezTo>
                <a:cubicBezTo>
                  <a:pt x="9011" y="10617"/>
                  <a:pt x="9169" y="10460"/>
                  <a:pt x="9389" y="10460"/>
                </a:cubicBezTo>
                <a:close/>
                <a:moveTo>
                  <a:pt x="1104" y="0"/>
                </a:moveTo>
                <a:cubicBezTo>
                  <a:pt x="505" y="0"/>
                  <a:pt x="95" y="473"/>
                  <a:pt x="95" y="1008"/>
                </a:cubicBezTo>
                <a:cubicBezTo>
                  <a:pt x="95" y="1544"/>
                  <a:pt x="568" y="2048"/>
                  <a:pt x="1104" y="2048"/>
                </a:cubicBezTo>
                <a:cubicBezTo>
                  <a:pt x="2049" y="2048"/>
                  <a:pt x="2364" y="2867"/>
                  <a:pt x="2490" y="3529"/>
                </a:cubicBezTo>
                <a:lnTo>
                  <a:pt x="2616" y="4348"/>
                </a:lnTo>
                <a:cubicBezTo>
                  <a:pt x="2049" y="4537"/>
                  <a:pt x="1576" y="4852"/>
                  <a:pt x="1167" y="5262"/>
                </a:cubicBezTo>
                <a:lnTo>
                  <a:pt x="1104" y="5293"/>
                </a:lnTo>
                <a:cubicBezTo>
                  <a:pt x="442" y="5955"/>
                  <a:pt x="1" y="6900"/>
                  <a:pt x="1" y="7971"/>
                </a:cubicBezTo>
                <a:cubicBezTo>
                  <a:pt x="1" y="9011"/>
                  <a:pt x="442" y="9956"/>
                  <a:pt x="1104" y="10649"/>
                </a:cubicBezTo>
                <a:lnTo>
                  <a:pt x="1167" y="10680"/>
                </a:lnTo>
                <a:lnTo>
                  <a:pt x="1198" y="10743"/>
                </a:lnTo>
                <a:cubicBezTo>
                  <a:pt x="1860" y="11405"/>
                  <a:pt x="2805" y="11846"/>
                  <a:pt x="3876" y="11846"/>
                </a:cubicBezTo>
                <a:cubicBezTo>
                  <a:pt x="4884" y="11846"/>
                  <a:pt x="5829" y="11405"/>
                  <a:pt x="6554" y="10743"/>
                </a:cubicBezTo>
                <a:lnTo>
                  <a:pt x="6585" y="10680"/>
                </a:lnTo>
                <a:lnTo>
                  <a:pt x="6617" y="10649"/>
                </a:lnTo>
                <a:cubicBezTo>
                  <a:pt x="7216" y="10019"/>
                  <a:pt x="7625" y="9231"/>
                  <a:pt x="7688" y="8318"/>
                </a:cubicBezTo>
                <a:lnTo>
                  <a:pt x="9106" y="8318"/>
                </a:lnTo>
                <a:lnTo>
                  <a:pt x="9106" y="9798"/>
                </a:lnTo>
                <a:cubicBezTo>
                  <a:pt x="8728" y="9956"/>
                  <a:pt x="8381" y="10302"/>
                  <a:pt x="8381" y="10775"/>
                </a:cubicBezTo>
                <a:cubicBezTo>
                  <a:pt x="8381" y="11373"/>
                  <a:pt x="8854" y="11783"/>
                  <a:pt x="9421" y="11783"/>
                </a:cubicBezTo>
                <a:cubicBezTo>
                  <a:pt x="9862" y="11783"/>
                  <a:pt x="10240" y="11531"/>
                  <a:pt x="10398" y="11090"/>
                </a:cubicBezTo>
                <a:lnTo>
                  <a:pt x="11532" y="11090"/>
                </a:lnTo>
                <a:cubicBezTo>
                  <a:pt x="11752" y="11090"/>
                  <a:pt x="11910" y="10932"/>
                  <a:pt x="11910" y="10743"/>
                </a:cubicBezTo>
                <a:cubicBezTo>
                  <a:pt x="11910" y="10523"/>
                  <a:pt x="11689" y="10460"/>
                  <a:pt x="11500" y="10460"/>
                </a:cubicBezTo>
                <a:lnTo>
                  <a:pt x="10366" y="10460"/>
                </a:lnTo>
                <a:cubicBezTo>
                  <a:pt x="10240" y="10176"/>
                  <a:pt x="10019" y="9956"/>
                  <a:pt x="9736" y="9830"/>
                </a:cubicBezTo>
                <a:lnTo>
                  <a:pt x="9736" y="8381"/>
                </a:lnTo>
                <a:lnTo>
                  <a:pt x="10807" y="8381"/>
                </a:lnTo>
                <a:cubicBezTo>
                  <a:pt x="10996" y="8381"/>
                  <a:pt x="11154" y="8223"/>
                  <a:pt x="11154" y="8034"/>
                </a:cubicBezTo>
                <a:cubicBezTo>
                  <a:pt x="11154" y="7813"/>
                  <a:pt x="10996" y="7656"/>
                  <a:pt x="10807" y="7656"/>
                </a:cubicBezTo>
                <a:lnTo>
                  <a:pt x="10461" y="7656"/>
                </a:lnTo>
                <a:lnTo>
                  <a:pt x="10461" y="7309"/>
                </a:lnTo>
                <a:cubicBezTo>
                  <a:pt x="10461" y="6364"/>
                  <a:pt x="9673" y="5577"/>
                  <a:pt x="8728" y="5577"/>
                </a:cubicBezTo>
                <a:lnTo>
                  <a:pt x="8350" y="5577"/>
                </a:lnTo>
                <a:lnTo>
                  <a:pt x="8350" y="4568"/>
                </a:lnTo>
                <a:cubicBezTo>
                  <a:pt x="8350" y="3623"/>
                  <a:pt x="7562" y="2836"/>
                  <a:pt x="6617" y="2836"/>
                </a:cubicBezTo>
                <a:lnTo>
                  <a:pt x="4443" y="2836"/>
                </a:lnTo>
                <a:cubicBezTo>
                  <a:pt x="4254" y="2048"/>
                  <a:pt x="3907" y="1418"/>
                  <a:pt x="3403" y="882"/>
                </a:cubicBezTo>
                <a:cubicBezTo>
                  <a:pt x="2773" y="315"/>
                  <a:pt x="1986" y="0"/>
                  <a:pt x="1104" y="0"/>
                </a:cubicBezTo>
                <a:close/>
              </a:path>
            </a:pathLst>
          </a:custGeom>
          <a:solidFill>
            <a:schemeClr val="tx1"/>
          </a:solidFill>
          <a:ln>
            <a:noFill/>
          </a:ln>
        </p:spPr>
        <p:txBody>
          <a:bodyPr spcFirstLastPara="1" wrap="square" lIns="91425" tIns="91425" rIns="91425" bIns="91425"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lvl="0" indent="0" algn="l" rtl="0">
              <a:spcBef>
                <a:spcPts val="0"/>
              </a:spcBef>
              <a:spcAft>
                <a:spcPts val="0"/>
              </a:spcAft>
              <a:buNone/>
            </a:pPr>
            <a:endParaRPr dirty="0"/>
          </a:p>
        </p:txBody>
      </p:sp>
      <p:sp>
        <p:nvSpPr>
          <p:cNvPr id="1162" name="Point 3"/>
          <p:cNvSpPr txBox="1"/>
          <p:nvPr/>
        </p:nvSpPr>
        <p:spPr>
          <a:xfrm>
            <a:off x="7282922" y="2061425"/>
            <a:ext cx="3466869"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800" b="1" dirty="0" err="1">
                <a:solidFill>
                  <a:srgbClr val="131313"/>
                </a:solidFill>
                <a:latin typeface="Calibri"/>
                <a:ea typeface="Calibri"/>
                <a:cs typeface="Calibri"/>
                <a:sym typeface="Calibri"/>
              </a:rPr>
              <a:t>Dịch</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vụ</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phục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hồi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chức</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năng</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tại</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địa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phương</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chưa</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phổ</a:t>
            </a:r>
            <a:r>
              <a:rPr lang="en-GB" sz="1800" b="1" dirty="0">
                <a:solidFill>
                  <a:srgbClr val="131313"/>
                </a:solidFill>
                <a:latin typeface="Calibri"/>
                <a:ea typeface="Calibri"/>
                <a:cs typeface="Calibri"/>
                <a:sym typeface="Calibri"/>
              </a:rPr>
              <a:t> </a:t>
            </a:r>
            <a:r>
              <a:rPr lang="en-GB" sz="1800" b="1" dirty="0" err="1">
                <a:solidFill>
                  <a:srgbClr val="131313"/>
                </a:solidFill>
                <a:latin typeface="Calibri"/>
                <a:ea typeface="Calibri"/>
                <a:cs typeface="Calibri"/>
                <a:sym typeface="Calibri"/>
              </a:rPr>
              <a:t>biến</a:t>
            </a:r>
            <a:endParaRPr sz="1800" b="1" dirty="0">
              <a:solidFill>
                <a:srgbClr val="131313"/>
              </a:solidFill>
              <a:latin typeface="Calibri"/>
              <a:ea typeface="Calibri"/>
              <a:cs typeface="Calibri"/>
              <a:sym typeface="Calibri"/>
            </a:endParaRPr>
          </a:p>
        </p:txBody>
      </p:sp>
      <p:sp>
        <p:nvSpPr>
          <p:cNvPr id="1161" name="Google Shape;1161;p43"/>
          <p:cNvSpPr txBox="1"/>
          <p:nvPr/>
        </p:nvSpPr>
        <p:spPr>
          <a:xfrm>
            <a:off x="6745463" y="3314296"/>
            <a:ext cx="4077565" cy="58473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GB" sz="1600" dirty="0">
                <a:solidFill>
                  <a:srgbClr val="131313"/>
                </a:solidFill>
                <a:latin typeface="Calibri"/>
                <a:ea typeface="Calibri"/>
                <a:cs typeface="Calibri"/>
                <a:sym typeface="Calibri"/>
              </a:rPr>
              <a:t>Cần mở rộng </a:t>
            </a:r>
            <a:r>
              <a:rPr lang="en-GB" sz="1600" dirty="0" err="1">
                <a:solidFill>
                  <a:srgbClr val="131313"/>
                </a:solidFill>
                <a:latin typeface="Calibri"/>
                <a:ea typeface="Calibri"/>
                <a:cs typeface="Calibri"/>
                <a:sym typeface="Calibri"/>
              </a:rPr>
              <a:t>mạng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lưới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cơ</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sở</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phục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hồi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chức</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nặng</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tại</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tuyến</a:t>
            </a:r>
            <a:r>
              <a:rPr lang="en-GB" sz="1600" dirty="0">
                <a:solidFill>
                  <a:srgbClr val="131313"/>
                </a:solidFill>
                <a:latin typeface="Calibri"/>
                <a:ea typeface="Calibri"/>
                <a:cs typeface="Calibri"/>
                <a:sym typeface="Calibri"/>
              </a:rPr>
              <a:t> </a:t>
            </a:r>
            <a:r>
              <a:rPr lang="en-GB" sz="1600" dirty="0" err="1">
                <a:solidFill>
                  <a:srgbClr val="131313"/>
                </a:solidFill>
                <a:latin typeface="Calibri"/>
                <a:ea typeface="Calibri"/>
                <a:cs typeface="Calibri"/>
                <a:sym typeface="Calibri"/>
              </a:rPr>
              <a:t>huyện</a:t>
            </a:r>
            <a:endParaRPr sz="1600" dirty="0">
              <a:solidFill>
                <a:srgbClr val="131313"/>
              </a:solidFill>
              <a:latin typeface="Calibri"/>
              <a:ea typeface="Calibri"/>
              <a:cs typeface="Calibri"/>
              <a:sym typeface="Calibri"/>
            </a:endParaRPr>
          </a:p>
        </p:txBody>
      </p:sp>
      <p:pic>
        <p:nvPicPr>
          <p:cNvPr id="1120" name="Check 2">
            <a:extLst>
              <a:ext uri="{FF2B5EF4-FFF2-40B4-BE49-F238E27FC236}">
                <a16:creationId xmlns:a16="http://schemas.microsoft.com/office/drawing/2014/main" id="{4AC740F7-1B83-5000-5D48-DF5FE31036FD}"/>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8315" y="3328435"/>
            <a:ext cx="317148" cy="317148"/>
          </a:xfrm>
          <a:prstGeom prst="rect">
            <a:avLst/>
          </a:prstGeom>
          <a:noFill/>
          <a:ln>
            <a:noFill/>
          </a:ln>
        </p:spPr>
      </p:pic>
      <p:sp>
        <p:nvSpPr>
          <p:cNvPr id="17" name="Google Shape;1161;p43">
            <a:extLst>
              <a:ext uri="{FF2B5EF4-FFF2-40B4-BE49-F238E27FC236}">
                <a16:creationId xmlns:a16="http://schemas.microsoft.com/office/drawing/2014/main" id="{4084D8E6-5C04-FC0F-8175-E5233C6805F7}"/>
              </a:ext>
            </a:extLst>
          </p:cNvPr>
          <p:cNvSpPr txBox="1"/>
          <p:nvPr/>
        </p:nvSpPr>
        <p:spPr>
          <a:xfrm>
            <a:off x="6745463" y="4402561"/>
            <a:ext cx="4077565" cy="830956"/>
          </a:xfrm>
          <a:prstGeom prst="rect">
            <a:avLst/>
          </a:prstGeom>
          <a:noFill/>
          <a:ln>
            <a:noFill/>
          </a:ln>
        </p:spPr>
        <p:txBody>
          <a:bodyPr spcFirstLastPara="1" wrap="square" lIns="91425" tIns="45700" rIns="91425" bIns="45700" anchor="t" anchorCtr="0">
            <a:spAutoFit/>
          </a:bodyPr>
          <a:lstStyle/>
          <a:p>
            <a:pPr algn="just">
              <a:buSzPts val="1490"/>
            </a:pPr>
            <a:r>
              <a:rPr lang="en-GB" sz="1600" dirty="0">
                <a:solidFill>
                  <a:srgbClr val="131313"/>
                </a:solidFill>
                <a:latin typeface="Calibri"/>
                <a:ea typeface="Calibri"/>
                <a:cs typeface="Calibri"/>
                <a:sym typeface="Calibri"/>
              </a:rPr>
              <a:t>Cần có sự thống nhất về </a:t>
            </a:r>
            <a:r>
              <a:rPr lang="en-GB" sz="1600" dirty="0" err="1">
                <a:solidFill>
                  <a:srgbClr val="131313"/>
                </a:solidFill>
                <a:latin typeface="Calibri"/>
                <a:ea typeface="Calibri"/>
                <a:cs typeface="Calibri"/>
                <a:sym typeface="Calibri"/>
              </a:rPr>
              <a:t>danh</a:t>
            </a:r>
            <a:r>
              <a:rPr lang="en-GB" sz="1600" dirty="0">
                <a:solidFill>
                  <a:srgbClr val="131313"/>
                </a:solidFill>
                <a:latin typeface="Calibri"/>
                <a:ea typeface="Calibri"/>
                <a:cs typeface="Calibri"/>
                <a:sym typeface="Calibri"/>
              </a:rPr>
              <a:t> mục BHYT chi trả cho các dịch vụ phục hồi chức năng giữa </a:t>
            </a:r>
            <a:r>
              <a:rPr lang="en-GB" sz="1600" dirty="0" err="1">
                <a:solidFill>
                  <a:srgbClr val="131313"/>
                </a:solidFill>
                <a:latin typeface="Calibri"/>
                <a:ea typeface="Calibri"/>
                <a:cs typeface="Calibri"/>
                <a:sym typeface="Calibri"/>
              </a:rPr>
              <a:t>đơn</a:t>
            </a:r>
            <a:r>
              <a:rPr lang="en-GB" sz="1600" dirty="0">
                <a:solidFill>
                  <a:srgbClr val="131313"/>
                </a:solidFill>
                <a:latin typeface="Calibri"/>
                <a:ea typeface="Calibri"/>
                <a:cs typeface="Calibri"/>
                <a:sym typeface="Calibri"/>
              </a:rPr>
              <a:t> vị </a:t>
            </a:r>
            <a:r>
              <a:rPr lang="en-GB" sz="1600" dirty="0" err="1">
                <a:solidFill>
                  <a:srgbClr val="131313"/>
                </a:solidFill>
                <a:latin typeface="Calibri"/>
                <a:ea typeface="Calibri"/>
                <a:cs typeface="Calibri"/>
                <a:sym typeface="Calibri"/>
              </a:rPr>
              <a:t>chuẩn</a:t>
            </a:r>
            <a:r>
              <a:rPr lang="en-GB" sz="1600" dirty="0">
                <a:solidFill>
                  <a:srgbClr val="131313"/>
                </a:solidFill>
                <a:latin typeface="Calibri"/>
                <a:ea typeface="Calibri"/>
                <a:cs typeface="Calibri"/>
                <a:sym typeface="Calibri"/>
              </a:rPr>
              <a:t> đoán, điều trị và </a:t>
            </a:r>
            <a:r>
              <a:rPr lang="en-GB" sz="1600" dirty="0" err="1">
                <a:solidFill>
                  <a:srgbClr val="131313"/>
                </a:solidFill>
                <a:latin typeface="Calibri"/>
                <a:ea typeface="Calibri"/>
                <a:cs typeface="Calibri"/>
                <a:sym typeface="Calibri"/>
              </a:rPr>
              <a:t>đơn</a:t>
            </a:r>
            <a:r>
              <a:rPr lang="en-GB" sz="1600" dirty="0">
                <a:solidFill>
                  <a:srgbClr val="131313"/>
                </a:solidFill>
                <a:latin typeface="Calibri"/>
                <a:ea typeface="Calibri"/>
                <a:cs typeface="Calibri"/>
                <a:sym typeface="Calibri"/>
              </a:rPr>
              <a:t> vị chi trả </a:t>
            </a:r>
            <a:endParaRPr sz="1600" dirty="0">
              <a:solidFill>
                <a:srgbClr val="131313"/>
              </a:solidFill>
              <a:latin typeface="Calibri"/>
              <a:ea typeface="Calibri"/>
              <a:cs typeface="Calibri"/>
              <a:sym typeface="Calibri"/>
            </a:endParaRPr>
          </a:p>
        </p:txBody>
      </p:sp>
      <p:pic>
        <p:nvPicPr>
          <p:cNvPr id="1122" name="Check 2">
            <a:extLst>
              <a:ext uri="{FF2B5EF4-FFF2-40B4-BE49-F238E27FC236}">
                <a16:creationId xmlns:a16="http://schemas.microsoft.com/office/drawing/2014/main" id="{D0097A80-FCE3-89AD-D77B-B16EFDA7B533}"/>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8316" y="4431337"/>
            <a:ext cx="317148" cy="3171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27</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1033417"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ỨNG PHÓ VỚI RỦI RO THIÊN TAI</a:t>
            </a:r>
            <a:r>
              <a:rPr lang="vi-VN" sz="2400" dirty="0">
                <a:solidFill>
                  <a:schemeClr val="dk2"/>
                </a:solidFill>
                <a:latin typeface="Calibri"/>
                <a:ea typeface="Calibri"/>
                <a:cs typeface="Calibri"/>
                <a:sym typeface="Calibri"/>
              </a:rPr>
              <a:t> (RRTT)</a:t>
            </a:r>
            <a:endParaRPr sz="2400" dirty="0">
              <a:solidFill>
                <a:schemeClr val="dk2"/>
              </a:solidFill>
              <a:latin typeface="Calibri"/>
              <a:ea typeface="Calibri"/>
              <a:cs typeface="Calibri"/>
              <a:sym typeface="Calibri"/>
            </a:endParaRPr>
          </a:p>
        </p:txBody>
      </p:sp>
      <p:grpSp>
        <p:nvGrpSpPr>
          <p:cNvPr id="746" name="Section 1" descr="ẢNH HƯỞNG CỦA THIÊN TAI ĐỐI VỚI NKT"/>
          <p:cNvGrpSpPr/>
          <p:nvPr/>
        </p:nvGrpSpPr>
        <p:grpSpPr>
          <a:xfrm>
            <a:off x="572127" y="2884753"/>
            <a:ext cx="6465401" cy="369291"/>
            <a:chOff x="572127" y="2884753"/>
            <a:chExt cx="6465401" cy="369291"/>
          </a:xfrm>
        </p:grpSpPr>
        <p:sp>
          <p:nvSpPr>
            <p:cNvPr id="747" name="Google Shape;747;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8" name="Google Shape;748;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9" name="Google Shape;749;p25"/>
            <p:cNvSpPr txBox="1"/>
            <p:nvPr/>
          </p:nvSpPr>
          <p:spPr>
            <a:xfrm>
              <a:off x="943008" y="2884753"/>
              <a:ext cx="609452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ẢNH HƯỞNG CỦA THIÊN TAI</a:t>
              </a:r>
              <a:endParaRPr lang="en-GB" sz="1800" b="1" dirty="0">
                <a:solidFill>
                  <a:srgbClr val="4E617A"/>
                </a:solidFill>
                <a:latin typeface="Calibri"/>
                <a:ea typeface="Calibri"/>
                <a:cs typeface="Calibri"/>
              </a:endParaRPr>
            </a:p>
          </p:txBody>
        </p:sp>
      </p:grpSp>
      <p:grpSp>
        <p:nvGrpSpPr>
          <p:cNvPr id="7" name="Section 1" descr="TIẾP CẬN THÔNG TIN CẢNH BÁO THIÊN TAI">
            <a:extLst>
              <a:ext uri="{FF2B5EF4-FFF2-40B4-BE49-F238E27FC236}">
                <a16:creationId xmlns:a16="http://schemas.microsoft.com/office/drawing/2014/main" id="{77120EBA-0AEF-379C-46BD-047494264D1B}"/>
              </a:ext>
            </a:extLst>
          </p:cNvPr>
          <p:cNvGrpSpPr/>
          <p:nvPr/>
        </p:nvGrpSpPr>
        <p:grpSpPr>
          <a:xfrm>
            <a:off x="545521" y="3454068"/>
            <a:ext cx="6465401" cy="369291"/>
            <a:chOff x="572127" y="2884753"/>
            <a:chExt cx="6465401" cy="369291"/>
          </a:xfrm>
        </p:grpSpPr>
        <p:sp>
          <p:nvSpPr>
            <p:cNvPr id="8" name="Google Shape;747;p25">
              <a:extLst>
                <a:ext uri="{FF2B5EF4-FFF2-40B4-BE49-F238E27FC236}">
                  <a16:creationId xmlns:a16="http://schemas.microsoft.com/office/drawing/2014/main" id="{11E2FF97-7A45-B5EB-F95B-6F4F84450438}"/>
                </a:ext>
              </a:extLst>
            </p:cNvPr>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9" name="Google Shape;748;p25">
              <a:extLst>
                <a:ext uri="{FF2B5EF4-FFF2-40B4-BE49-F238E27FC236}">
                  <a16:creationId xmlns:a16="http://schemas.microsoft.com/office/drawing/2014/main" id="{A6D003C6-2BA6-E7EB-0B19-8B2D77D1BD4E}"/>
                </a:ext>
              </a:extLst>
            </p:cNvPr>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10" name="Google Shape;749;p25">
              <a:extLst>
                <a:ext uri="{FF2B5EF4-FFF2-40B4-BE49-F238E27FC236}">
                  <a16:creationId xmlns:a16="http://schemas.microsoft.com/office/drawing/2014/main" id="{88013FBD-6EB1-78E8-03C1-CE29F743F0B0}"/>
                </a:ext>
              </a:extLst>
            </p:cNvPr>
            <p:cNvSpPr txBox="1"/>
            <p:nvPr/>
          </p:nvSpPr>
          <p:spPr>
            <a:xfrm>
              <a:off x="943008" y="2884753"/>
              <a:ext cx="6094520"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TIẾP CẬN THÔNG TIN CẢNH BÁO THIÊN TAI</a:t>
              </a:r>
              <a:endParaRPr lang="en-GB" sz="1800" b="1" dirty="0">
                <a:solidFill>
                  <a:srgbClr val="4E617A"/>
                </a:solidFill>
                <a:latin typeface="Calibri"/>
                <a:ea typeface="Calibri"/>
                <a:cs typeface="Calibri"/>
              </a:endParaRPr>
            </a:p>
          </p:txBody>
        </p:sp>
      </p:grpSp>
      <p:grpSp>
        <p:nvGrpSpPr>
          <p:cNvPr id="2" name="Section 2" descr="HỖ TRỢ CỦA ĐỊA PHƯƠNG ĐỐI VỚI NKT TRONG ỨNG PHÓ RRTT">
            <a:extLst>
              <a:ext uri="{FF2B5EF4-FFF2-40B4-BE49-F238E27FC236}">
                <a16:creationId xmlns:a16="http://schemas.microsoft.com/office/drawing/2014/main" id="{096F3C45-4DBD-02C4-475E-883BF125EBBF}"/>
              </a:ext>
            </a:extLst>
          </p:cNvPr>
          <p:cNvGrpSpPr/>
          <p:nvPr/>
        </p:nvGrpSpPr>
        <p:grpSpPr>
          <a:xfrm>
            <a:off x="545521" y="4025145"/>
            <a:ext cx="6917885" cy="369291"/>
            <a:chOff x="572127" y="2884753"/>
            <a:chExt cx="6917885" cy="369291"/>
          </a:xfrm>
        </p:grpSpPr>
        <p:sp>
          <p:nvSpPr>
            <p:cNvPr id="3" name="Google Shape;747;p25">
              <a:extLst>
                <a:ext uri="{FF2B5EF4-FFF2-40B4-BE49-F238E27FC236}">
                  <a16:creationId xmlns:a16="http://schemas.microsoft.com/office/drawing/2014/main" id="{51EF7D54-63B7-15A2-C1E2-16E30B268D19}"/>
                </a:ext>
              </a:extLst>
            </p:cNvPr>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4" name="Google Shape;748;p25">
              <a:extLst>
                <a:ext uri="{FF2B5EF4-FFF2-40B4-BE49-F238E27FC236}">
                  <a16:creationId xmlns:a16="http://schemas.microsoft.com/office/drawing/2014/main" id="{D6B52235-0705-9A12-B99B-19BFD762A550}"/>
                </a:ext>
              </a:extLst>
            </p:cNvPr>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5" name="Google Shape;749;p25">
              <a:extLst>
                <a:ext uri="{FF2B5EF4-FFF2-40B4-BE49-F238E27FC236}">
                  <a16:creationId xmlns:a16="http://schemas.microsoft.com/office/drawing/2014/main" id="{A74FF1BD-9E79-8799-C50A-4B7341C1685F}"/>
                </a:ext>
              </a:extLst>
            </p:cNvPr>
            <p:cNvSpPr txBox="1"/>
            <p:nvPr/>
          </p:nvSpPr>
          <p:spPr>
            <a:xfrm>
              <a:off x="943007" y="2884753"/>
              <a:ext cx="6547005" cy="369291"/>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HỖ TRỢ CỦA ĐỊA PHƯƠNG</a:t>
              </a:r>
              <a:endParaRPr lang="en-GB" sz="1800" b="1" dirty="0">
                <a:solidFill>
                  <a:srgbClr val="4E617A"/>
                </a:solidFill>
                <a:latin typeface="Calibri"/>
                <a:ea typeface="Calibri"/>
                <a:cs typeface="Calibri"/>
              </a:endParaRPr>
            </a:p>
          </p:txBody>
        </p:sp>
      </p:grpSp>
      <p:grpSp>
        <p:nvGrpSpPr>
          <p:cNvPr id="754" name="Section 3" descr="SỰ THAM GIA CỦA NKT TRONG ỨNG PHÓ RRTT"/>
          <p:cNvGrpSpPr/>
          <p:nvPr/>
        </p:nvGrpSpPr>
        <p:grpSpPr>
          <a:xfrm>
            <a:off x="545521" y="4611693"/>
            <a:ext cx="6465401" cy="369291"/>
            <a:chOff x="572127" y="2884753"/>
            <a:chExt cx="6465401" cy="369291"/>
          </a:xfrm>
        </p:grpSpPr>
        <p:sp>
          <p:nvSpPr>
            <p:cNvPr id="755" name="Google Shape;755;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6" name="Google Shape;756;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57" name="Google Shape;757;p25"/>
            <p:cNvSpPr txBox="1"/>
            <p:nvPr/>
          </p:nvSpPr>
          <p:spPr>
            <a:xfrm>
              <a:off x="943008" y="2884753"/>
              <a:ext cx="6094520" cy="369291"/>
            </a:xfrm>
            <a:prstGeom prst="rect">
              <a:avLst/>
            </a:prstGeom>
            <a:noFill/>
            <a:ln>
              <a:noFill/>
            </a:ln>
          </p:spPr>
          <p:txBody>
            <a:bodyPr spcFirstLastPara="1" wrap="square" lIns="91425" tIns="45700" rIns="91425" bIns="45700" anchor="t" anchorCtr="0">
              <a:spAutoFit/>
            </a:bodyPr>
            <a:lstStyle/>
            <a:p>
              <a:pPr>
                <a:buClr>
                  <a:schemeClr val="dk2"/>
                </a:buClr>
                <a:buSzPts val="1800"/>
              </a:pPr>
              <a:r>
                <a:rPr lang="vi-VN" sz="1800" b="1" dirty="0">
                  <a:solidFill>
                    <a:srgbClr val="4E617A"/>
                  </a:solidFill>
                  <a:latin typeface="Calibri"/>
                  <a:ea typeface="Calibri"/>
                  <a:cs typeface="Calibri"/>
                  <a:sym typeface="Calibri"/>
                </a:rPr>
                <a:t>SỰ THAM GIA CỦA NKT</a:t>
              </a:r>
              <a:endParaRPr lang="en-GB" sz="1800" b="1" dirty="0">
                <a:solidFill>
                  <a:srgbClr val="4E617A"/>
                </a:solidFill>
                <a:latin typeface="Calibri"/>
                <a:ea typeface="Calibri"/>
                <a:cs typeface="Calibri"/>
              </a:endParaRPr>
            </a:p>
          </p:txBody>
        </p:sp>
      </p:grpSp>
    </p:spTree>
    <p:extLst>
      <p:ext uri="{BB962C8B-B14F-4D97-AF65-F5344CB8AC3E}">
        <p14:creationId xmlns:p14="http://schemas.microsoft.com/office/powerpoint/2010/main" val="3029282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28</a:t>
            </a:fld>
            <a:endParaRPr sz="1200" b="0" i="0" u="none" strike="noStrike" cap="none">
              <a:solidFill>
                <a:srgbClr val="FFFFFF"/>
              </a:solidFill>
              <a:latin typeface="Arial"/>
              <a:ea typeface="Arial"/>
              <a:cs typeface="Arial"/>
              <a:sym typeface="Arial"/>
            </a:endParaRPr>
          </a:p>
        </p:txBody>
      </p:sp>
      <p:sp>
        <p:nvSpPr>
          <p:cNvPr id="5" name="Decor">
            <a:extLst>
              <a:ext uri="{FF2B5EF4-FFF2-40B4-BE49-F238E27FC236}">
                <a16:creationId xmlns:a16="http://schemas.microsoft.com/office/drawing/2014/main" id="{5F7DBC0C-BF1B-EEB9-B73E-7FBEAC45A160}"/>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Slide title" descr="Tiêu đề slide: ỨNG PHÓ VỚI RỦI RO THIÊN TAI&#10;">
            <a:extLst>
              <a:ext uri="{FF2B5EF4-FFF2-40B4-BE49-F238E27FC236}">
                <a16:creationId xmlns:a16="http://schemas.microsoft.com/office/drawing/2014/main" id="{24BC3AF3-E9B2-314A-1C64-3A689960C96A}"/>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ỨNG PHÓ VỚI RỦI RO THIÊN TAI</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533" name="Sub-heading" descr="Tiểu mục: ẢNH HƯỞNG CỦA THIÊN TAI ĐỐI VỚI NKT"/>
          <p:cNvSpPr txBox="1">
            <a:spLocks noGrp="1"/>
          </p:cNvSpPr>
          <p:nvPr>
            <p:ph type="title" idx="4294967295"/>
          </p:nvPr>
        </p:nvSpPr>
        <p:spPr>
          <a:xfrm>
            <a:off x="545521" y="1183745"/>
            <a:ext cx="5632442"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ẢNH HƯỞNG CỦA THIÊN TAI</a:t>
            </a:r>
            <a:endParaRPr kumimoji="0" lang="en-GB" sz="1800" b="1" i="0" u="none" strike="noStrike" kern="0" cap="none" spc="0" normalizeH="0" baseline="0" noProof="0" dirty="0">
              <a:ln>
                <a:noFill/>
              </a:ln>
              <a:solidFill>
                <a:srgbClr val="4E617A"/>
              </a:solidFill>
              <a:effectLst/>
              <a:uLnTx/>
              <a:uFillTx/>
              <a:latin typeface="Calibri"/>
              <a:ea typeface="Calibri"/>
              <a:cs typeface="Calibri"/>
              <a:sym typeface="Arial"/>
            </a:endParaRPr>
          </a:p>
        </p:txBody>
      </p:sp>
      <p:sp>
        <p:nvSpPr>
          <p:cNvPr id="7" name="Flowchart: Connector 6">
            <a:extLst>
              <a:ext uri="{FF2B5EF4-FFF2-40B4-BE49-F238E27FC236}">
                <a16:creationId xmlns:a16="http://schemas.microsoft.com/office/drawing/2014/main" id="{353C9092-D77F-8AD0-FDEB-5B24E26C2F10}"/>
              </a:ext>
            </a:extLst>
          </p:cNvPr>
          <p:cNvSpPr/>
          <p:nvPr/>
        </p:nvSpPr>
        <p:spPr>
          <a:xfrm>
            <a:off x="4546110" y="3067466"/>
            <a:ext cx="3112998" cy="1923494"/>
          </a:xfrm>
          <a:prstGeom prst="flowChartConnector">
            <a:avLst/>
          </a:prstGeom>
          <a:solidFill>
            <a:schemeClr val="bg2"/>
          </a:solidFill>
          <a:ln>
            <a:noFill/>
          </a:ln>
        </p:spPr>
        <p:style>
          <a:lnRef idx="3">
            <a:schemeClr val="lt1"/>
          </a:lnRef>
          <a:fillRef idx="1">
            <a:schemeClr val="accent2"/>
          </a:fillRef>
          <a:effectRef idx="1">
            <a:schemeClr val="accent2"/>
          </a:effectRef>
          <a:fontRef idx="minor">
            <a:schemeClr val="lt1"/>
          </a:fontRef>
        </p:style>
        <p:txBody>
          <a:bodyPr rtlCol="0" anchor="ctr"/>
          <a:lstStyle/>
          <a:p>
            <a:pPr lvl="0" algn="ctr"/>
            <a:r>
              <a:rPr lang="vi-VN" sz="2800" b="1" u="none" strike="noStrike" cap="none" dirty="0">
                <a:latin typeface="Calibri"/>
                <a:ea typeface="Calibri"/>
                <a:cs typeface="Calibri"/>
                <a:sym typeface="Calibri"/>
              </a:rPr>
              <a:t>24,5% NKT</a:t>
            </a:r>
          </a:p>
          <a:p>
            <a:pPr lvl="0" algn="ctr"/>
            <a:r>
              <a:rPr lang="vi-VN" sz="2800" b="1" u="none" strike="noStrike" cap="none" dirty="0">
                <a:latin typeface="Calibri"/>
                <a:ea typeface="Calibri"/>
                <a:cs typeface="Calibri"/>
                <a:sym typeface="Calibri"/>
              </a:rPr>
              <a:t>bị ảnh hưởng</a:t>
            </a:r>
            <a:endParaRPr lang="en-US" sz="2800" dirty="0"/>
          </a:p>
        </p:txBody>
      </p:sp>
      <p:grpSp>
        <p:nvGrpSpPr>
          <p:cNvPr id="557" name="Group 556">
            <a:extLst>
              <a:ext uri="{FF2B5EF4-FFF2-40B4-BE49-F238E27FC236}">
                <a16:creationId xmlns:a16="http://schemas.microsoft.com/office/drawing/2014/main" id="{24ADCB28-72D9-0C4E-FB95-AFB570492B33}"/>
              </a:ext>
              <a:ext uri="{C183D7F6-B498-43B3-948B-1728B52AA6E4}">
                <adec:decorative xmlns:adec="http://schemas.microsoft.com/office/drawing/2017/decorative" val="1"/>
              </a:ext>
            </a:extLst>
          </p:cNvPr>
          <p:cNvGrpSpPr/>
          <p:nvPr/>
        </p:nvGrpSpPr>
        <p:grpSpPr>
          <a:xfrm rot="10800000">
            <a:off x="4380815" y="2159359"/>
            <a:ext cx="755780" cy="1021293"/>
            <a:chOff x="7199410" y="4677891"/>
            <a:chExt cx="755780" cy="1021293"/>
          </a:xfrm>
          <a:noFill/>
        </p:grpSpPr>
        <p:cxnSp>
          <p:nvCxnSpPr>
            <p:cNvPr id="558" name="Straight Connector 557">
              <a:extLst>
                <a:ext uri="{FF2B5EF4-FFF2-40B4-BE49-F238E27FC236}">
                  <a16:creationId xmlns:a16="http://schemas.microsoft.com/office/drawing/2014/main" id="{01B0646D-5DF1-525C-2EBD-859D79B68175}"/>
                </a:ext>
              </a:extLst>
            </p:cNvPr>
            <p:cNvCxnSpPr>
              <a:cxnSpLocks/>
            </p:cNvCxnSpPr>
            <p:nvPr/>
          </p:nvCxnSpPr>
          <p:spPr>
            <a:xfrm flipH="1" flipV="1">
              <a:off x="7199410" y="4677891"/>
              <a:ext cx="512595" cy="88724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559" name="Straight Connector 558">
              <a:extLst>
                <a:ext uri="{FF2B5EF4-FFF2-40B4-BE49-F238E27FC236}">
                  <a16:creationId xmlns:a16="http://schemas.microsoft.com/office/drawing/2014/main" id="{3A74A1CE-BF76-3518-8577-C94B89B9CAF5}"/>
                </a:ext>
              </a:extLst>
            </p:cNvPr>
            <p:cNvCxnSpPr>
              <a:cxnSpLocks/>
            </p:cNvCxnSpPr>
            <p:nvPr/>
          </p:nvCxnSpPr>
          <p:spPr>
            <a:xfrm rot="10800000" flipH="1" flipV="1">
              <a:off x="7712005" y="5565133"/>
              <a:ext cx="243185" cy="13405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3" name="Rectangle: Rounded Corners 562" descr="1. Khu vực ảnh hưởng nhiều nhất:&#10;- Bắc Trung Bộ &amp; Duyên hải miền Trung&#10;- Trung du &amp; Miền núi phía Bắc&#10;- Tây Nguyên">
            <a:extLst>
              <a:ext uri="{FF2B5EF4-FFF2-40B4-BE49-F238E27FC236}">
                <a16:creationId xmlns:a16="http://schemas.microsoft.com/office/drawing/2014/main" id="{10CF1F73-DD62-AE4C-65F4-436432CFD5F1}"/>
              </a:ext>
            </a:extLst>
          </p:cNvPr>
          <p:cNvSpPr/>
          <p:nvPr/>
        </p:nvSpPr>
        <p:spPr>
          <a:xfrm>
            <a:off x="597116" y="1757726"/>
            <a:ext cx="3815946"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just"/>
            <a:r>
              <a:rPr lang="en-US" sz="1800" b="1" dirty="0">
                <a:solidFill>
                  <a:schemeClr val="tx1"/>
                </a:solidFill>
                <a:latin typeface="Calibri"/>
                <a:ea typeface="Calibri"/>
                <a:cs typeface="Calibri"/>
                <a:sym typeface="Calibri"/>
              </a:rPr>
              <a:t>1. </a:t>
            </a:r>
            <a:r>
              <a:rPr lang="vi-VN" sz="1800" b="1" dirty="0">
                <a:solidFill>
                  <a:schemeClr val="tx1"/>
                </a:solidFill>
                <a:latin typeface="Calibri"/>
                <a:ea typeface="Calibri"/>
                <a:cs typeface="Calibri"/>
                <a:sym typeface="Calibri"/>
              </a:rPr>
              <a:t>Khu vực ảnh hưởng nhiều nhất:</a:t>
            </a:r>
          </a:p>
          <a:p>
            <a:pPr lvl="0" algn="just"/>
            <a:r>
              <a:rPr lang="vi-VN" sz="1800" dirty="0">
                <a:solidFill>
                  <a:schemeClr val="tx1"/>
                </a:solidFill>
                <a:latin typeface="Calibri"/>
                <a:ea typeface="Calibri"/>
                <a:cs typeface="Calibri"/>
                <a:sym typeface="Calibri"/>
              </a:rPr>
              <a:t>- Bắc Trung Bộ &amp; Duyên hải miền Trung</a:t>
            </a:r>
          </a:p>
          <a:p>
            <a:pPr lvl="0" algn="just"/>
            <a:r>
              <a:rPr lang="vi-VN" sz="1800" dirty="0">
                <a:solidFill>
                  <a:schemeClr val="tx1"/>
                </a:solidFill>
                <a:latin typeface="Calibri"/>
                <a:ea typeface="Calibri"/>
                <a:cs typeface="Calibri"/>
                <a:sym typeface="Calibri"/>
              </a:rPr>
              <a:t>- Trung du &amp; Miền núi phía Bắc</a:t>
            </a:r>
          </a:p>
          <a:p>
            <a:pPr lvl="0" algn="just"/>
            <a:r>
              <a:rPr lang="vi-VN" sz="1800" dirty="0">
                <a:solidFill>
                  <a:schemeClr val="tx1"/>
                </a:solidFill>
                <a:latin typeface="Calibri"/>
                <a:ea typeface="Calibri"/>
                <a:cs typeface="Calibri"/>
                <a:sym typeface="Calibri"/>
              </a:rPr>
              <a:t>- Tây Nguyên</a:t>
            </a:r>
            <a:endParaRPr lang="en-US" sz="1800" dirty="0">
              <a:solidFill>
                <a:schemeClr val="tx1"/>
              </a:solidFill>
            </a:endParaRPr>
          </a:p>
        </p:txBody>
      </p:sp>
      <p:grpSp>
        <p:nvGrpSpPr>
          <p:cNvPr id="552" name="Group 551">
            <a:extLst>
              <a:ext uri="{FF2B5EF4-FFF2-40B4-BE49-F238E27FC236}">
                <a16:creationId xmlns:a16="http://schemas.microsoft.com/office/drawing/2014/main" id="{A900D6F2-8A98-78BF-6F00-22E72D57C6A4}"/>
              </a:ext>
              <a:ext uri="{C183D7F6-B498-43B3-948B-1728B52AA6E4}">
                <adec:decorative xmlns:adec="http://schemas.microsoft.com/office/drawing/2017/decorative" val="1"/>
              </a:ext>
            </a:extLst>
          </p:cNvPr>
          <p:cNvGrpSpPr/>
          <p:nvPr/>
        </p:nvGrpSpPr>
        <p:grpSpPr>
          <a:xfrm>
            <a:off x="7024921" y="2159860"/>
            <a:ext cx="755780" cy="1021292"/>
            <a:chOff x="7187839" y="1964310"/>
            <a:chExt cx="755780" cy="1021292"/>
          </a:xfrm>
          <a:noFill/>
        </p:grpSpPr>
        <p:cxnSp>
          <p:nvCxnSpPr>
            <p:cNvPr id="24" name="Straight Connector 23">
              <a:extLst>
                <a:ext uri="{FF2B5EF4-FFF2-40B4-BE49-F238E27FC236}">
                  <a16:creationId xmlns:a16="http://schemas.microsoft.com/office/drawing/2014/main" id="{F700193E-9E60-7C14-9D33-664250006DC1}"/>
                </a:ext>
              </a:extLst>
            </p:cNvPr>
            <p:cNvCxnSpPr>
              <a:cxnSpLocks/>
            </p:cNvCxnSpPr>
            <p:nvPr/>
          </p:nvCxnSpPr>
          <p:spPr>
            <a:xfrm flipH="1">
              <a:off x="7187839" y="2098361"/>
              <a:ext cx="512595" cy="88724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30" name="Straight Connector 29">
              <a:extLst>
                <a:ext uri="{FF2B5EF4-FFF2-40B4-BE49-F238E27FC236}">
                  <a16:creationId xmlns:a16="http://schemas.microsoft.com/office/drawing/2014/main" id="{9666F36A-7A12-03D7-2703-4CFFC89BFEDC}"/>
                </a:ext>
              </a:extLst>
            </p:cNvPr>
            <p:cNvCxnSpPr>
              <a:cxnSpLocks/>
            </p:cNvCxnSpPr>
            <p:nvPr/>
          </p:nvCxnSpPr>
          <p:spPr>
            <a:xfrm flipV="1">
              <a:off x="7700434" y="1964310"/>
              <a:ext cx="243185" cy="13405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8" name="Rectangle: Rounded Corners 567" descr="2. Loại hình thiên tai phổ biến:&#10;- Lũ lụt, bão/lốc xoáy, &#10;- Hạn hán,&#10;- Mưa đá và sạt lở đất">
            <a:extLst>
              <a:ext uri="{FF2B5EF4-FFF2-40B4-BE49-F238E27FC236}">
                <a16:creationId xmlns:a16="http://schemas.microsoft.com/office/drawing/2014/main" id="{FF918EBB-B620-93FE-C553-04EF2C2C9229}"/>
              </a:ext>
            </a:extLst>
          </p:cNvPr>
          <p:cNvSpPr/>
          <p:nvPr/>
        </p:nvSpPr>
        <p:spPr>
          <a:xfrm>
            <a:off x="7778939" y="1757726"/>
            <a:ext cx="3815945"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just"/>
            <a:r>
              <a:rPr lang="en-US" sz="1800" b="1" dirty="0">
                <a:solidFill>
                  <a:schemeClr val="tx1"/>
                </a:solidFill>
                <a:latin typeface="Calibri"/>
                <a:ea typeface="Calibri"/>
                <a:cs typeface="Calibri"/>
                <a:sym typeface="Calibri"/>
              </a:rPr>
              <a:t>2. </a:t>
            </a:r>
            <a:r>
              <a:rPr lang="vi-VN" sz="1800" b="1" dirty="0">
                <a:solidFill>
                  <a:schemeClr val="tx1"/>
                </a:solidFill>
                <a:latin typeface="Calibri"/>
                <a:ea typeface="Calibri"/>
                <a:cs typeface="Calibri"/>
                <a:sym typeface="Calibri"/>
              </a:rPr>
              <a:t>Loại hình thiên tai phổ biến</a:t>
            </a:r>
            <a:r>
              <a:rPr lang="vi-VN" sz="1800" dirty="0">
                <a:solidFill>
                  <a:schemeClr val="tx1"/>
                </a:solidFill>
                <a:latin typeface="Calibri"/>
                <a:ea typeface="Calibri"/>
                <a:cs typeface="Calibri"/>
                <a:sym typeface="Calibri"/>
              </a:rPr>
              <a:t>:</a:t>
            </a:r>
          </a:p>
          <a:p>
            <a:pPr lvl="0" algn="just"/>
            <a:r>
              <a:rPr lang="vi-VN" sz="1800" dirty="0">
                <a:solidFill>
                  <a:schemeClr val="tx1"/>
                </a:solidFill>
                <a:latin typeface="Calibri"/>
                <a:ea typeface="Calibri"/>
                <a:cs typeface="Calibri"/>
                <a:sym typeface="Calibri"/>
              </a:rPr>
              <a:t>- Lũ lụt, bão/lốc xoáy, </a:t>
            </a:r>
          </a:p>
          <a:p>
            <a:pPr lvl="0" algn="just"/>
            <a:r>
              <a:rPr lang="vi-VN" sz="1800" dirty="0">
                <a:solidFill>
                  <a:schemeClr val="tx1"/>
                </a:solidFill>
                <a:latin typeface="Calibri"/>
                <a:ea typeface="Calibri"/>
                <a:cs typeface="Calibri"/>
                <a:sym typeface="Calibri"/>
              </a:rPr>
              <a:t>- Hạn hán,</a:t>
            </a:r>
          </a:p>
          <a:p>
            <a:pPr lvl="0" algn="just"/>
            <a:r>
              <a:rPr lang="vi-VN" sz="1800" dirty="0">
                <a:solidFill>
                  <a:schemeClr val="tx1"/>
                </a:solidFill>
                <a:latin typeface="Calibri"/>
                <a:ea typeface="Calibri"/>
                <a:cs typeface="Calibri"/>
                <a:sym typeface="Calibri"/>
              </a:rPr>
              <a:t>- Mưa đá và sạt lở đất</a:t>
            </a:r>
            <a:endParaRPr lang="en-US" sz="1800" dirty="0">
              <a:solidFill>
                <a:schemeClr val="tx1"/>
              </a:solidFill>
            </a:endParaRPr>
          </a:p>
        </p:txBody>
      </p:sp>
      <p:grpSp>
        <p:nvGrpSpPr>
          <p:cNvPr id="556" name="Group 555">
            <a:extLst>
              <a:ext uri="{FF2B5EF4-FFF2-40B4-BE49-F238E27FC236}">
                <a16:creationId xmlns:a16="http://schemas.microsoft.com/office/drawing/2014/main" id="{BC72420B-C205-241A-3B03-684003B1D8E7}"/>
              </a:ext>
              <a:ext uri="{C183D7F6-B498-43B3-948B-1728B52AA6E4}">
                <adec:decorative xmlns:adec="http://schemas.microsoft.com/office/drawing/2017/decorative" val="1"/>
              </a:ext>
            </a:extLst>
          </p:cNvPr>
          <p:cNvGrpSpPr/>
          <p:nvPr/>
        </p:nvGrpSpPr>
        <p:grpSpPr>
          <a:xfrm>
            <a:off x="7024921" y="4873441"/>
            <a:ext cx="755780" cy="1021293"/>
            <a:chOff x="7199410" y="4677891"/>
            <a:chExt cx="755780" cy="1021293"/>
          </a:xfrm>
          <a:noFill/>
        </p:grpSpPr>
        <p:cxnSp>
          <p:nvCxnSpPr>
            <p:cNvPr id="549" name="Straight Connector 548">
              <a:extLst>
                <a:ext uri="{FF2B5EF4-FFF2-40B4-BE49-F238E27FC236}">
                  <a16:creationId xmlns:a16="http://schemas.microsoft.com/office/drawing/2014/main" id="{C0F2D5EA-CB01-5D72-865D-AD4A0C971707}"/>
                </a:ext>
              </a:extLst>
            </p:cNvPr>
            <p:cNvCxnSpPr>
              <a:cxnSpLocks/>
            </p:cNvCxnSpPr>
            <p:nvPr/>
          </p:nvCxnSpPr>
          <p:spPr>
            <a:xfrm flipH="1" flipV="1">
              <a:off x="7199410" y="4677891"/>
              <a:ext cx="512595" cy="88724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551" name="Straight Connector 550">
              <a:extLst>
                <a:ext uri="{FF2B5EF4-FFF2-40B4-BE49-F238E27FC236}">
                  <a16:creationId xmlns:a16="http://schemas.microsoft.com/office/drawing/2014/main" id="{17AA3303-A9ED-CAF8-1A74-ECC626DE956D}"/>
                </a:ext>
              </a:extLst>
            </p:cNvPr>
            <p:cNvCxnSpPr>
              <a:cxnSpLocks/>
            </p:cNvCxnSpPr>
            <p:nvPr/>
          </p:nvCxnSpPr>
          <p:spPr>
            <a:xfrm rot="10800000" flipH="1" flipV="1">
              <a:off x="7712005" y="5565133"/>
              <a:ext cx="243185" cy="134051"/>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9" name="Rectangle: Rounded Corners 568">
            <a:extLst>
              <a:ext uri="{FF2B5EF4-FFF2-40B4-BE49-F238E27FC236}">
                <a16:creationId xmlns:a16="http://schemas.microsoft.com/office/drawing/2014/main" id="{70A13DC8-68A3-08DB-CD8F-18A22664E7E9}"/>
              </a:ext>
            </a:extLst>
          </p:cNvPr>
          <p:cNvSpPr/>
          <p:nvPr/>
        </p:nvSpPr>
        <p:spPr>
          <a:xfrm>
            <a:off x="7778940" y="4317618"/>
            <a:ext cx="3815944"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just"/>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3. </a:t>
            </a: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Khía cạnh bị ảnh hưởng nhiều</a:t>
            </a:r>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a:t>
            </a:r>
          </a:p>
          <a:p>
            <a:pPr lvl="0" algn="just"/>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 Sản xuất nông nghiệp</a:t>
            </a:r>
          </a:p>
          <a:p>
            <a:pPr lvl="0" algn="just"/>
            <a:r>
              <a:rPr lang="vi-VN"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 Hư hại nhà cửa</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E7C88A4E-2793-3FA0-B701-CD836FCA274A}"/>
              </a:ext>
              <a:ext uri="{C183D7F6-B498-43B3-948B-1728B52AA6E4}">
                <adec:decorative xmlns:adec="http://schemas.microsoft.com/office/drawing/2017/decorative" val="1"/>
              </a:ext>
            </a:extLst>
          </p:cNvPr>
          <p:cNvGrpSpPr/>
          <p:nvPr/>
        </p:nvGrpSpPr>
        <p:grpSpPr>
          <a:xfrm rot="10800000">
            <a:off x="4387799" y="4864388"/>
            <a:ext cx="755798" cy="1021292"/>
            <a:chOff x="7971912" y="1982402"/>
            <a:chExt cx="544624" cy="607500"/>
          </a:xfrm>
          <a:noFill/>
        </p:grpSpPr>
        <p:cxnSp>
          <p:nvCxnSpPr>
            <p:cNvPr id="513" name="Straight Connector 512">
              <a:extLst>
                <a:ext uri="{FF2B5EF4-FFF2-40B4-BE49-F238E27FC236}">
                  <a16:creationId xmlns:a16="http://schemas.microsoft.com/office/drawing/2014/main" id="{B71E46C6-4D6E-8512-2715-22D67ECBB964}"/>
                </a:ext>
              </a:extLst>
            </p:cNvPr>
            <p:cNvCxnSpPr>
              <a:cxnSpLocks/>
            </p:cNvCxnSpPr>
            <p:nvPr/>
          </p:nvCxnSpPr>
          <p:spPr>
            <a:xfrm flipH="1">
              <a:off x="7971912" y="2062140"/>
              <a:ext cx="369373" cy="527762"/>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cxnSp>
          <p:nvCxnSpPr>
            <p:cNvPr id="514" name="Straight Connector 513">
              <a:extLst>
                <a:ext uri="{FF2B5EF4-FFF2-40B4-BE49-F238E27FC236}">
                  <a16:creationId xmlns:a16="http://schemas.microsoft.com/office/drawing/2014/main" id="{D47BC080-B19A-1BAC-FE57-40CC2B813F2D}"/>
                </a:ext>
              </a:extLst>
            </p:cNvPr>
            <p:cNvCxnSpPr>
              <a:cxnSpLocks/>
            </p:cNvCxnSpPr>
            <p:nvPr/>
          </p:nvCxnSpPr>
          <p:spPr>
            <a:xfrm flipV="1">
              <a:off x="8341298" y="1982402"/>
              <a:ext cx="175238" cy="79738"/>
            </a:xfrm>
            <a:prstGeom prst="line">
              <a:avLst/>
            </a:prstGeom>
            <a:grpFill/>
            <a:ln w="9525">
              <a:solidFill>
                <a:schemeClr val="bg2"/>
              </a:solidFill>
            </a:ln>
          </p:spPr>
          <p:style>
            <a:lnRef idx="2">
              <a:schemeClr val="accent6"/>
            </a:lnRef>
            <a:fillRef idx="0">
              <a:schemeClr val="accent6"/>
            </a:fillRef>
            <a:effectRef idx="1">
              <a:schemeClr val="accent6"/>
            </a:effectRef>
            <a:fontRef idx="minor">
              <a:schemeClr val="tx1"/>
            </a:fontRef>
          </p:style>
        </p:cxnSp>
      </p:grpSp>
      <p:sp>
        <p:nvSpPr>
          <p:cNvPr id="567" name="Rectangle: Rounded Corners 566">
            <a:extLst>
              <a:ext uri="{FF2B5EF4-FFF2-40B4-BE49-F238E27FC236}">
                <a16:creationId xmlns:a16="http://schemas.microsoft.com/office/drawing/2014/main" id="{CCDB0F45-5AA7-5882-DED7-6F1C8DD82894}"/>
              </a:ext>
            </a:extLst>
          </p:cNvPr>
          <p:cNvSpPr/>
          <p:nvPr/>
        </p:nvSpPr>
        <p:spPr>
          <a:xfrm>
            <a:off x="597116" y="4305200"/>
            <a:ext cx="3815946" cy="1998886"/>
          </a:xfrm>
          <a:prstGeom prst="roundRect">
            <a:avLst>
              <a:gd name="adj" fmla="val 27852"/>
            </a:avLst>
          </a:prstGeom>
          <a:noFill/>
          <a:ln w="28575" cap="flat" cmpd="sng" algn="ctr">
            <a:solidFill>
              <a:schemeClr val="bg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just"/>
            <a:r>
              <a:rPr lang="en-US" sz="1800" b="1" dirty="0">
                <a:solidFill>
                  <a:schemeClr val="tx1"/>
                </a:solidFill>
                <a:latin typeface="Calibri"/>
                <a:ea typeface="Calibri"/>
                <a:cs typeface="Calibri"/>
              </a:rPr>
              <a:t>4.</a:t>
            </a:r>
            <a:r>
              <a:rPr lang="en-US" sz="1800" dirty="0">
                <a:solidFill>
                  <a:schemeClr val="tx1"/>
                </a:solidFill>
                <a:latin typeface="Calibri"/>
                <a:ea typeface="Calibri"/>
                <a:cs typeface="Calibri"/>
              </a:rPr>
              <a:t> </a:t>
            </a:r>
            <a:r>
              <a:rPr lang="vi-VN" sz="1800" dirty="0">
                <a:solidFill>
                  <a:schemeClr val="tx1"/>
                </a:solidFill>
                <a:latin typeface="Calibri"/>
                <a:ea typeface="Calibri"/>
                <a:cs typeface="Calibri"/>
              </a:rPr>
              <a:t>Đa số đánh giá mức độ ảnh hưởng </a:t>
            </a:r>
            <a:r>
              <a:rPr lang="vi-VN" sz="1800" b="1" dirty="0">
                <a:solidFill>
                  <a:schemeClr val="tx1"/>
                </a:solidFill>
                <a:latin typeface="Calibri"/>
                <a:ea typeface="Calibri"/>
                <a:cs typeface="Calibri"/>
              </a:rPr>
              <a:t>từ nghiêm trọng đến rất nghiêm trọng</a:t>
            </a:r>
            <a:endParaRPr lang="en-US" sz="1800" dirty="0">
              <a:solidFill>
                <a:schemeClr val="tx1"/>
              </a:solidFill>
            </a:endParaRPr>
          </a:p>
        </p:txBody>
      </p:sp>
    </p:spTree>
    <p:extLst>
      <p:ext uri="{BB962C8B-B14F-4D97-AF65-F5344CB8AC3E}">
        <p14:creationId xmlns:p14="http://schemas.microsoft.com/office/powerpoint/2010/main" val="2894942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7" name="Rectangle 6">
            <a:extLst>
              <a:ext uri="{FF2B5EF4-FFF2-40B4-BE49-F238E27FC236}">
                <a16:creationId xmlns:a16="http://schemas.microsoft.com/office/drawing/2014/main" id="{45CB8775-1F99-B7BC-AF39-2FCE1DB1D98C}"/>
              </a:ext>
              <a:ext uri="{C183D7F6-B498-43B3-948B-1728B52AA6E4}">
                <adec:decorative xmlns:adec="http://schemas.microsoft.com/office/drawing/2017/decorative" val="1"/>
              </a:ext>
            </a:extLst>
          </p:cNvPr>
          <p:cNvSpPr/>
          <p:nvPr/>
        </p:nvSpPr>
        <p:spPr>
          <a:xfrm>
            <a:off x="7622949" y="2812211"/>
            <a:ext cx="1322643" cy="2598526"/>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29</a:t>
            </a:fld>
            <a:endParaRPr sz="1200" b="0" i="0" u="none" strike="noStrike" cap="none">
              <a:solidFill>
                <a:srgbClr val="FFFFFF"/>
              </a:solidFill>
              <a:latin typeface="Arial"/>
              <a:ea typeface="Arial"/>
              <a:cs typeface="Arial"/>
              <a:sym typeface="Arial"/>
            </a:endParaRPr>
          </a:p>
        </p:txBody>
      </p:sp>
      <p:sp>
        <p:nvSpPr>
          <p:cNvPr id="9" name="Decor">
            <a:extLst>
              <a:ext uri="{FF2B5EF4-FFF2-40B4-BE49-F238E27FC236}">
                <a16:creationId xmlns:a16="http://schemas.microsoft.com/office/drawing/2014/main" id="{F027BEA1-7FB6-6A2E-59D9-EA67221E444E}"/>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lide title" descr="Tiêu đề slide: ỨNG PHÓ VỚI RỦI RO THIÊN TAI&#10;">
            <a:extLst>
              <a:ext uri="{FF2B5EF4-FFF2-40B4-BE49-F238E27FC236}">
                <a16:creationId xmlns:a16="http://schemas.microsoft.com/office/drawing/2014/main" id="{53D27F43-172B-06F6-D9FD-B5980A0920CC}"/>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ỨNG PHÓ VỚI RỦI RO THIÊN TAI</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533" name="Sub-heading" descr="Tiểu mục: TIẾP CẬN THÔNG TIN CẢNH BÁO THIÊN TAI"/>
          <p:cNvSpPr txBox="1">
            <a:spLocks noGrp="1"/>
          </p:cNvSpPr>
          <p:nvPr>
            <p:ph type="title" idx="4294967295"/>
          </p:nvPr>
        </p:nvSpPr>
        <p:spPr>
          <a:xfrm>
            <a:off x="545520" y="1254494"/>
            <a:ext cx="7163689"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rtl="0">
              <a:lnSpc>
                <a:spcPct val="100000"/>
              </a:lnSpc>
              <a:spcBef>
                <a:spcPts val="0"/>
              </a:spcBef>
              <a:spcAft>
                <a:spcPts val="0"/>
              </a:spcAft>
              <a:buClr>
                <a:schemeClr val="dk2"/>
              </a:buClr>
              <a:buSzPts val="1800"/>
              <a:buFont typeface="Calibri"/>
              <a:buNone/>
            </a:pPr>
            <a:r>
              <a:rPr lang="vi-VN" sz="1800" b="1" dirty="0">
                <a:solidFill>
                  <a:srgbClr val="4E617A"/>
                </a:solidFill>
                <a:latin typeface="Calibri"/>
                <a:ea typeface="Calibri"/>
                <a:cs typeface="Calibri"/>
                <a:sym typeface="Calibri"/>
              </a:rPr>
              <a:t>TIẾP CẬN THÔNG TIN CẢNH BÁO THIÊN TAI</a:t>
            </a:r>
            <a:endParaRPr lang="en-GB" sz="1800" b="1" dirty="0">
              <a:solidFill>
                <a:srgbClr val="4E617A"/>
              </a:solidFill>
              <a:latin typeface="Calibri"/>
              <a:ea typeface="Calibri"/>
              <a:cs typeface="Calibri"/>
            </a:endParaRPr>
          </a:p>
        </p:txBody>
      </p:sp>
      <p:sp>
        <p:nvSpPr>
          <p:cNvPr id="2" name="TextBox 1">
            <a:extLst>
              <a:ext uri="{FF2B5EF4-FFF2-40B4-BE49-F238E27FC236}">
                <a16:creationId xmlns:a16="http://schemas.microsoft.com/office/drawing/2014/main" id="{C2A7F04D-964B-EE23-D659-4CEEFEAE892E}"/>
              </a:ext>
              <a:ext uri="{C183D7F6-B498-43B3-948B-1728B52AA6E4}">
                <adec:decorative xmlns:adec="http://schemas.microsoft.com/office/drawing/2017/decorative" val="1"/>
              </a:ext>
            </a:extLst>
          </p:cNvPr>
          <p:cNvSpPr txBox="1"/>
          <p:nvPr/>
        </p:nvSpPr>
        <p:spPr>
          <a:xfrm>
            <a:off x="1036488" y="1729301"/>
            <a:ext cx="2504212" cy="646331"/>
          </a:xfrm>
          <a:prstGeom prst="rect">
            <a:avLst/>
          </a:prstGeom>
          <a:noFill/>
        </p:spPr>
        <p:txBody>
          <a:bodyPr wrap="none" rtlCol="0">
            <a:spAutoFit/>
          </a:bodyPr>
          <a:lstStyle/>
          <a:p>
            <a:pPr algn="ctr"/>
            <a:r>
              <a:rPr lang="en-VN" sz="1800" b="1" dirty="0">
                <a:latin typeface="Calibri" panose="020F0502020204030204" pitchFamily="34" charset="0"/>
                <a:cs typeface="Calibri" panose="020F0502020204030204" pitchFamily="34" charset="0"/>
              </a:rPr>
              <a:t>Các kênh nhận thông tin</a:t>
            </a:r>
            <a:endParaRPr lang="vi-VN" sz="1800" b="1" dirty="0">
              <a:latin typeface="Calibri" panose="020F0502020204030204" pitchFamily="34" charset="0"/>
              <a:cs typeface="Calibri" panose="020F0502020204030204" pitchFamily="34" charset="0"/>
            </a:endParaRPr>
          </a:p>
          <a:p>
            <a:pPr algn="ctr"/>
            <a:r>
              <a:rPr lang="en-VN" sz="1800" b="1" dirty="0">
                <a:latin typeface="Calibri" panose="020F0502020204030204" pitchFamily="34" charset="0"/>
                <a:cs typeface="Calibri" panose="020F0502020204030204" pitchFamily="34" charset="0"/>
              </a:rPr>
              <a:t>cảnh báo thiên tai</a:t>
            </a:r>
          </a:p>
        </p:txBody>
      </p:sp>
      <p:graphicFrame>
        <p:nvGraphicFramePr>
          <p:cNvPr id="4" name="Chart 3" descr="Biểu đồ cột đứng. Tên biểu đồ: Các kênh nhận thông tin cảnh báo thiên tai. Theo đó, trong những NKT có nhận được thông tin cảnh báo, 50,7% nhận thông tin qua Ti vi, 41,3% nhận thông tin qua loa phát thanh phường/xã, 29,3% nhận thông tin qua người thân/hàng xóm, 17% nhận thông tin qua cán bộ địa phương.">
            <a:extLst>
              <a:ext uri="{FF2B5EF4-FFF2-40B4-BE49-F238E27FC236}">
                <a16:creationId xmlns:a16="http://schemas.microsoft.com/office/drawing/2014/main" id="{4C4FF023-73B5-BE2F-C02C-95F32398FD95}"/>
              </a:ext>
            </a:extLst>
          </p:cNvPr>
          <p:cNvGraphicFramePr>
            <a:graphicFrameLocks/>
          </p:cNvGraphicFramePr>
          <p:nvPr>
            <p:extLst>
              <p:ext uri="{D42A27DB-BD31-4B8C-83A1-F6EECF244321}">
                <p14:modId xmlns:p14="http://schemas.microsoft.com/office/powerpoint/2010/main" val="2134076679"/>
              </p:ext>
            </p:extLst>
          </p:nvPr>
        </p:nvGraphicFramePr>
        <p:xfrm>
          <a:off x="545520" y="2373465"/>
          <a:ext cx="3486150" cy="3105951"/>
        </p:xfrm>
        <a:graphic>
          <a:graphicData uri="http://schemas.openxmlformats.org/drawingml/2006/chart">
            <c:chart xmlns:c="http://schemas.openxmlformats.org/drawingml/2006/chart" xmlns:r="http://schemas.openxmlformats.org/officeDocument/2006/relationships" r:id="rId3"/>
          </a:graphicData>
        </a:graphic>
      </p:graphicFrame>
      <p:sp>
        <p:nvSpPr>
          <p:cNvPr id="36" name="Google Shape;539;p85">
            <a:extLst>
              <a:ext uri="{FF2B5EF4-FFF2-40B4-BE49-F238E27FC236}">
                <a16:creationId xmlns:a16="http://schemas.microsoft.com/office/drawing/2014/main" id="{35D4931F-DDA9-5ED5-F743-E88F5F782E91}"/>
              </a:ext>
              <a:ext uri="{C183D7F6-B498-43B3-948B-1728B52AA6E4}">
                <adec:decorative xmlns:adec="http://schemas.microsoft.com/office/drawing/2017/decorative" val="0"/>
              </a:ext>
            </a:extLst>
          </p:cNvPr>
          <p:cNvSpPr txBox="1"/>
          <p:nvPr/>
        </p:nvSpPr>
        <p:spPr>
          <a:xfrm>
            <a:off x="813232" y="5537162"/>
            <a:ext cx="3611275" cy="923289"/>
          </a:xfrm>
          <a:prstGeom prst="rect">
            <a:avLst/>
          </a:prstGeom>
          <a:ln w="12700">
            <a:prstDash val="solid"/>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buClr>
                <a:srgbClr val="000000"/>
              </a:buClr>
              <a:buSzPts val="2000"/>
              <a:buFontTx/>
              <a:buNone/>
              <a:tabLst/>
              <a:defRPr/>
            </a:pPr>
            <a:r>
              <a:rPr lang="vi-VN"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Kênh nhận thông tin phổ biến nhất:</a:t>
            </a:r>
          </a:p>
          <a:p>
            <a:pPr marL="0" marR="0" lvl="0" indent="0" algn="just" defTabSz="914400" rtl="0" eaLnBrk="1" fontAlgn="auto" latinLnBrk="0" hangingPunct="1">
              <a:lnSpc>
                <a:spcPct val="100000"/>
              </a:lnSpc>
              <a:spcBef>
                <a:spcPts val="0"/>
              </a:spcBef>
              <a:buClr>
                <a:srgbClr val="000000"/>
              </a:buClr>
              <a:buSzPts val="2000"/>
              <a:buFontTx/>
              <a:buNone/>
              <a:tabLst/>
              <a:defRPr/>
            </a:pPr>
            <a:r>
              <a:rPr lang="vi-VN"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 vi</a:t>
            </a:r>
          </a:p>
          <a:p>
            <a:pPr marL="0" marR="0" lvl="0" indent="0" algn="just" defTabSz="914400" rtl="0" eaLnBrk="1" fontAlgn="auto" latinLnBrk="0" hangingPunct="1">
              <a:lnSpc>
                <a:spcPct val="100000"/>
              </a:lnSpc>
              <a:spcBef>
                <a:spcPts val="0"/>
              </a:spcBef>
              <a:buClr>
                <a:srgbClr val="000000"/>
              </a:buClr>
              <a:buSzPts val="2000"/>
              <a:buFontTx/>
              <a:buNone/>
              <a:tabLst/>
              <a:defRPr/>
            </a:pPr>
            <a:r>
              <a:rPr lang="vi-VN" sz="1800" b="1" dirty="0">
                <a:latin typeface="Calibri" panose="020F0502020204030204" pitchFamily="34" charset="0"/>
                <a:ea typeface="Calibri" panose="020F0502020204030204" pitchFamily="34" charset="0"/>
                <a:cs typeface="Calibri" panose="020F0502020204030204" pitchFamily="34" charset="0"/>
              </a:rPr>
              <a:t>- L</a:t>
            </a:r>
            <a:r>
              <a:rPr lang="vi-VN"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oa phát thanh</a:t>
            </a:r>
            <a:r>
              <a:rPr lang="vi-VN"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DB68062-6550-C3CB-A676-68291C30A898}"/>
              </a:ext>
              <a:ext uri="{C183D7F6-B498-43B3-948B-1728B52AA6E4}">
                <adec:decorative xmlns:adec="http://schemas.microsoft.com/office/drawing/2017/decorative" val="1"/>
              </a:ext>
            </a:extLst>
          </p:cNvPr>
          <p:cNvSpPr txBox="1"/>
          <p:nvPr/>
        </p:nvSpPr>
        <p:spPr>
          <a:xfrm>
            <a:off x="4619233" y="1727134"/>
            <a:ext cx="2539478" cy="646331"/>
          </a:xfrm>
          <a:prstGeom prst="rect">
            <a:avLst/>
          </a:prstGeom>
          <a:noFill/>
        </p:spPr>
        <p:txBody>
          <a:bodyPr wrap="none" rtlCol="0">
            <a:spAutoFit/>
          </a:bodyPr>
          <a:lstStyle/>
          <a:p>
            <a:pPr algn="ctr"/>
            <a:r>
              <a:rPr lang="vi-VN" sz="1800" b="1" dirty="0">
                <a:latin typeface="Calibri" panose="020F0502020204030204" pitchFamily="34" charset="0"/>
                <a:cs typeface="Calibri" panose="020F0502020204030204" pitchFamily="34" charset="0"/>
              </a:rPr>
              <a:t>Tỷ lệ NKT nhận thông tin</a:t>
            </a:r>
          </a:p>
          <a:p>
            <a:pPr algn="ctr"/>
            <a:r>
              <a:rPr lang="vi-VN" sz="1800" b="1" dirty="0">
                <a:latin typeface="Calibri" panose="020F0502020204030204" pitchFamily="34" charset="0"/>
                <a:cs typeface="Calibri" panose="020F0502020204030204" pitchFamily="34" charset="0"/>
              </a:rPr>
              <a:t>cảnh báo thiên tai</a:t>
            </a:r>
            <a:endParaRPr lang="en-VN" sz="1800" b="1" dirty="0">
              <a:latin typeface="Calibri" panose="020F0502020204030204" pitchFamily="34" charset="0"/>
              <a:cs typeface="Calibri" panose="020F0502020204030204" pitchFamily="34" charset="0"/>
            </a:endParaRPr>
          </a:p>
        </p:txBody>
      </p:sp>
      <p:graphicFrame>
        <p:nvGraphicFramePr>
          <p:cNvPr id="8" name="Chart 7" descr="Biểu đồ hình tròn. Tên biểu đồ: Tỷ lệ NKT nhận thông tin cảnh báo thiên tai. Theo đó, 58% NKT có nhận được thông tin cảnh báo trước thiên tai; 38,5% NKT không nhận được thông tin; 3,5% NKT không biết hoặc không muốn trả lời.">
            <a:extLst>
              <a:ext uri="{FF2B5EF4-FFF2-40B4-BE49-F238E27FC236}">
                <a16:creationId xmlns:a16="http://schemas.microsoft.com/office/drawing/2014/main" id="{F77FED1F-50A5-F2C5-F376-CCB5A74D7467}"/>
              </a:ext>
            </a:extLst>
          </p:cNvPr>
          <p:cNvGraphicFramePr>
            <a:graphicFrameLocks/>
          </p:cNvGraphicFramePr>
          <p:nvPr>
            <p:extLst>
              <p:ext uri="{D42A27DB-BD31-4B8C-83A1-F6EECF244321}">
                <p14:modId xmlns:p14="http://schemas.microsoft.com/office/powerpoint/2010/main" val="3988739110"/>
              </p:ext>
            </p:extLst>
          </p:nvPr>
        </p:nvGraphicFramePr>
        <p:xfrm>
          <a:off x="4325570" y="2431211"/>
          <a:ext cx="3126805" cy="3048205"/>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Straight Arrow Connector 29">
            <a:extLst>
              <a:ext uri="{FF2B5EF4-FFF2-40B4-BE49-F238E27FC236}">
                <a16:creationId xmlns:a16="http://schemas.microsoft.com/office/drawing/2014/main" id="{F87303BF-3061-17A6-EA6C-259BE5EE800E}"/>
              </a:ext>
              <a:ext uri="{C183D7F6-B498-43B3-948B-1728B52AA6E4}">
                <adec:decorative xmlns:adec="http://schemas.microsoft.com/office/drawing/2017/decorative" val="1"/>
              </a:ext>
            </a:extLst>
          </p:cNvPr>
          <p:cNvCxnSpPr>
            <a:cxnSpLocks/>
          </p:cNvCxnSpPr>
          <p:nvPr/>
        </p:nvCxnSpPr>
        <p:spPr>
          <a:xfrm flipH="1">
            <a:off x="4167743" y="4496808"/>
            <a:ext cx="91419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92643EC-298A-6BF6-BD5B-8A355B3627BE}"/>
              </a:ext>
              <a:ext uri="{C183D7F6-B498-43B3-948B-1728B52AA6E4}">
                <adec:decorative xmlns:adec="http://schemas.microsoft.com/office/drawing/2017/decorative" val="1"/>
              </a:ext>
            </a:extLst>
          </p:cNvPr>
          <p:cNvCxnSpPr>
            <a:cxnSpLocks/>
          </p:cNvCxnSpPr>
          <p:nvPr/>
        </p:nvCxnSpPr>
        <p:spPr>
          <a:xfrm>
            <a:off x="6981092" y="3539332"/>
            <a:ext cx="589942" cy="0"/>
          </a:xfrm>
          <a:prstGeom prst="straightConnector1">
            <a:avLst/>
          </a:prstGeom>
          <a:ln w="57150">
            <a:tailEnd type="triangle"/>
          </a:ln>
          <a:effectLst/>
        </p:spPr>
        <p:style>
          <a:lnRef idx="3">
            <a:schemeClr val="accent2"/>
          </a:lnRef>
          <a:fillRef idx="0">
            <a:schemeClr val="accent2"/>
          </a:fillRef>
          <a:effectRef idx="2">
            <a:schemeClr val="accent2"/>
          </a:effectRef>
          <a:fontRef idx="minor">
            <a:schemeClr val="tx1"/>
          </a:fontRef>
        </p:style>
      </p:cxnSp>
      <p:sp>
        <p:nvSpPr>
          <p:cNvPr id="28" name="TextBox 27">
            <a:extLst>
              <a:ext uri="{FF2B5EF4-FFF2-40B4-BE49-F238E27FC236}">
                <a16:creationId xmlns:a16="http://schemas.microsoft.com/office/drawing/2014/main" id="{631B089C-1BEE-CC0D-3B0F-C1A817EF8361}"/>
              </a:ext>
              <a:ext uri="{C183D7F6-B498-43B3-948B-1728B52AA6E4}">
                <adec:decorative xmlns:adec="http://schemas.microsoft.com/office/drawing/2017/decorative" val="1"/>
              </a:ext>
            </a:extLst>
          </p:cNvPr>
          <p:cNvSpPr txBox="1"/>
          <p:nvPr/>
        </p:nvSpPr>
        <p:spPr>
          <a:xfrm>
            <a:off x="7992260" y="1727484"/>
            <a:ext cx="3182282" cy="646331"/>
          </a:xfrm>
          <a:prstGeom prst="rect">
            <a:avLst/>
          </a:prstGeom>
          <a:noFill/>
        </p:spPr>
        <p:txBody>
          <a:bodyPr wrap="none" rtlCol="0">
            <a:spAutoFit/>
          </a:bodyPr>
          <a:lstStyle/>
          <a:p>
            <a:pPr algn="ctr"/>
            <a:r>
              <a:rPr lang="vi-VN" sz="1800" b="1" dirty="0">
                <a:latin typeface="Calibri" panose="020F0502020204030204" pitchFamily="34" charset="0"/>
                <a:cs typeface="Calibri" panose="020F0502020204030204" pitchFamily="34" charset="0"/>
              </a:rPr>
              <a:t>Tỷ lệ NKT không nhận thông tin</a:t>
            </a:r>
          </a:p>
          <a:p>
            <a:pPr algn="ctr"/>
            <a:r>
              <a:rPr lang="vi-VN" sz="1800" b="1" dirty="0">
                <a:latin typeface="Calibri" panose="020F0502020204030204" pitchFamily="34" charset="0"/>
                <a:cs typeface="Calibri" panose="020F0502020204030204" pitchFamily="34" charset="0"/>
              </a:rPr>
              <a:t>phân tổ theo dạng khuyết tật</a:t>
            </a:r>
            <a:endParaRPr lang="en-VN" sz="1800" b="1" dirty="0">
              <a:latin typeface="Calibri" panose="020F0502020204030204" pitchFamily="34" charset="0"/>
              <a:cs typeface="Calibri" panose="020F0502020204030204" pitchFamily="34" charset="0"/>
            </a:endParaRPr>
          </a:p>
        </p:txBody>
      </p:sp>
      <p:graphicFrame>
        <p:nvGraphicFramePr>
          <p:cNvPr id="3" name="Chart 2" descr="Biểu đồ cột đứng. Tên biểu đồ: Tỷ lệ NKT không nhận thông tin phân tổ theo dạng khuyết tật. Theo đó, trong số những NKT không nhận thông tin cảnh báo thiên tai, có 26,1% là NKT dạng Thần kinh-tâm thần, 23,6% là NKT dạng Trí tuệ, 17,6% là NKT dạng Nghe nói, 15,6% là NKT dạng nhìn, 7% là NKT dạng Vận động, và 10,1% là NKT dạng khác">
            <a:extLst>
              <a:ext uri="{FF2B5EF4-FFF2-40B4-BE49-F238E27FC236}">
                <a16:creationId xmlns:a16="http://schemas.microsoft.com/office/drawing/2014/main" id="{60B01737-543B-B24C-7D89-069E24713BEF}"/>
              </a:ext>
            </a:extLst>
          </p:cNvPr>
          <p:cNvGraphicFramePr>
            <a:graphicFrameLocks/>
          </p:cNvGraphicFramePr>
          <p:nvPr>
            <p:extLst>
              <p:ext uri="{D42A27DB-BD31-4B8C-83A1-F6EECF244321}">
                <p14:modId xmlns:p14="http://schemas.microsoft.com/office/powerpoint/2010/main" val="2068234444"/>
              </p:ext>
            </p:extLst>
          </p:nvPr>
        </p:nvGraphicFramePr>
        <p:xfrm>
          <a:off x="7571034" y="2874780"/>
          <a:ext cx="4153849" cy="2598526"/>
        </p:xfrm>
        <a:graphic>
          <a:graphicData uri="http://schemas.openxmlformats.org/drawingml/2006/chart">
            <c:chart xmlns:c="http://schemas.openxmlformats.org/drawingml/2006/chart" xmlns:r="http://schemas.openxmlformats.org/officeDocument/2006/relationships" r:id="rId5"/>
          </a:graphicData>
        </a:graphic>
      </p:graphicFrame>
      <p:sp>
        <p:nvSpPr>
          <p:cNvPr id="12" name="Speech Bubble: Rectangle with Corners Rounded 11" descr="2 Nhóm Thần kinh-tâm thần và Trí tuệ cũng là 2 nhóm có tỷ lệ “Không tiếp nhận thông tin dưới bất kỳ hình thức nào” cao nhất&#10;">
            <a:extLst>
              <a:ext uri="{FF2B5EF4-FFF2-40B4-BE49-F238E27FC236}">
                <a16:creationId xmlns:a16="http://schemas.microsoft.com/office/drawing/2014/main" id="{B5009DBC-7C14-8C45-0CBA-B9E776174302}"/>
              </a:ext>
            </a:extLst>
          </p:cNvPr>
          <p:cNvSpPr/>
          <p:nvPr/>
        </p:nvSpPr>
        <p:spPr>
          <a:xfrm>
            <a:off x="9368287" y="2548328"/>
            <a:ext cx="2278192" cy="854794"/>
          </a:xfrm>
          <a:prstGeom prst="wedgeRoundRectCallout">
            <a:avLst>
              <a:gd name="adj1" fmla="val -68403"/>
              <a:gd name="adj2" fmla="val -669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1600" dirty="0">
                <a:latin typeface="Calibri" panose="020F0502020204030204" pitchFamily="34" charset="0"/>
                <a:ea typeface="Calibri" panose="020F0502020204030204" pitchFamily="34" charset="0"/>
                <a:cs typeface="Calibri" panose="020F0502020204030204" pitchFamily="34" charset="0"/>
              </a:rPr>
              <a:t>Tỷ lệ </a:t>
            </a:r>
            <a:r>
              <a:rPr lang="vi-VN" sz="1600" i="1" dirty="0">
                <a:latin typeface="Calibri" panose="020F0502020204030204" pitchFamily="34" charset="0"/>
                <a:ea typeface="Calibri" panose="020F0502020204030204" pitchFamily="34" charset="0"/>
                <a:cs typeface="Calibri" panose="020F0502020204030204" pitchFamily="34" charset="0"/>
              </a:rPr>
              <a:t>“Không tiếp nhận thông tin dưới bất kỳ hình thức nào” </a:t>
            </a:r>
            <a:r>
              <a:rPr lang="vi-VN" sz="1600" dirty="0">
                <a:latin typeface="Calibri" panose="020F0502020204030204" pitchFamily="34" charset="0"/>
                <a:ea typeface="Calibri" panose="020F0502020204030204" pitchFamily="34" charset="0"/>
                <a:cs typeface="Calibri" panose="020F0502020204030204" pitchFamily="34" charset="0"/>
              </a:rPr>
              <a:t>cao nhất</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39" name="Google Shape;539;p85">
            <a:extLst>
              <a:ext uri="{FF2B5EF4-FFF2-40B4-BE49-F238E27FC236}">
                <a16:creationId xmlns:a16="http://schemas.microsoft.com/office/drawing/2014/main" id="{4ACB1162-935E-688E-CC4D-722786EF987C}"/>
              </a:ext>
              <a:ext uri="{C183D7F6-B498-43B3-948B-1728B52AA6E4}">
                <adec:decorative xmlns:adec="http://schemas.microsoft.com/office/drawing/2017/decorative" val="0"/>
              </a:ext>
            </a:extLst>
          </p:cNvPr>
          <p:cNvSpPr txBox="1"/>
          <p:nvPr/>
        </p:nvSpPr>
        <p:spPr>
          <a:xfrm>
            <a:off x="7622950" y="5527209"/>
            <a:ext cx="4023530" cy="923289"/>
          </a:xfrm>
          <a:prstGeom prst="rect">
            <a:avLst/>
          </a:prstGeom>
          <a:ln w="12700"/>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algn="just">
              <a:buSzPts val="2000"/>
            </a:pPr>
            <a:r>
              <a:rPr lang="vi-VN" sz="1800" dirty="0">
                <a:solidFill>
                  <a:schemeClr val="tx1"/>
                </a:solidFill>
                <a:latin typeface="Calibri"/>
                <a:ea typeface="Calibri"/>
                <a:cs typeface="Calibri"/>
                <a:sym typeface="Calibri"/>
              </a:rPr>
              <a:t>Nhóm </a:t>
            </a:r>
            <a:r>
              <a:rPr lang="vi-VN" sz="1800" b="1" dirty="0">
                <a:solidFill>
                  <a:schemeClr val="tx1"/>
                </a:solidFill>
                <a:latin typeface="Calibri"/>
                <a:ea typeface="Calibri"/>
                <a:cs typeface="Calibri"/>
                <a:sym typeface="Calibri"/>
              </a:rPr>
              <a:t>NKT dạng Nghe nói </a:t>
            </a:r>
            <a:r>
              <a:rPr lang="vi-VN" sz="1800" dirty="0">
                <a:solidFill>
                  <a:schemeClr val="tx1"/>
                </a:solidFill>
                <a:latin typeface="Calibri"/>
                <a:ea typeface="Calibri"/>
                <a:cs typeface="Calibri"/>
                <a:sym typeface="Calibri"/>
              </a:rPr>
              <a:t>và </a:t>
            </a:r>
            <a:r>
              <a:rPr lang="vi-VN" sz="1800" b="1" dirty="0">
                <a:solidFill>
                  <a:schemeClr val="tx1"/>
                </a:solidFill>
                <a:latin typeface="Calibri"/>
                <a:ea typeface="Calibri"/>
                <a:cs typeface="Calibri"/>
                <a:sym typeface="Calibri"/>
              </a:rPr>
              <a:t>NKT dạng Nhìn </a:t>
            </a:r>
            <a:r>
              <a:rPr lang="vi-VN" sz="1800" dirty="0">
                <a:solidFill>
                  <a:schemeClr val="tx1"/>
                </a:solidFill>
                <a:latin typeface="Calibri"/>
                <a:ea typeface="Calibri"/>
                <a:cs typeface="Calibri"/>
                <a:sym typeface="Calibri"/>
              </a:rPr>
              <a:t>cũng là 2 nhóm có tỷ lệ không nhận thông tin cao.</a:t>
            </a:r>
            <a:endParaRPr lang="en-US" sz="1800" dirty="0">
              <a:solidFill>
                <a:schemeClr val="tx1"/>
              </a:solidFill>
              <a:latin typeface="Calibri"/>
              <a:ea typeface="Calibri"/>
              <a:cs typeface="Calibri"/>
              <a:sym typeface="Calibri"/>
            </a:endParaRPr>
          </a:p>
        </p:txBody>
      </p:sp>
      <p:cxnSp>
        <p:nvCxnSpPr>
          <p:cNvPr id="5" name="Straight Arrow Connector 4" descr="Mũi tên chỉ ra mối liên kết giữa việc tiếp cận thông tin cảnh báo và những kênh thông tin phổ biến: NKT dạng Nghe-nói và NKT dạng Nhìn là 2 dạng khuyết tật chiếm phần nhiều trong số những NKT không nhận được thông tin cảnh báo, đây cũng là 2 dạng khuyết tật khó tiếp cận với thông tin được phổ biến qua Ti vi và Loa phát thanh.">
            <a:extLst>
              <a:ext uri="{FF2B5EF4-FFF2-40B4-BE49-F238E27FC236}">
                <a16:creationId xmlns:a16="http://schemas.microsoft.com/office/drawing/2014/main" id="{1DE6B645-7382-7577-6479-2A2A9F51B19B}"/>
              </a:ext>
            </a:extLst>
          </p:cNvPr>
          <p:cNvCxnSpPr>
            <a:cxnSpLocks/>
          </p:cNvCxnSpPr>
          <p:nvPr/>
        </p:nvCxnSpPr>
        <p:spPr>
          <a:xfrm flipH="1">
            <a:off x="4520641" y="6233260"/>
            <a:ext cx="2931734" cy="0"/>
          </a:xfrm>
          <a:prstGeom prst="straightConnector1">
            <a:avLst/>
          </a:prstGeom>
          <a:ln cmpd="dbl">
            <a:prstDash val="lgDashDotDot"/>
            <a:headEnd type="oval" w="lg" len="lg"/>
            <a:tailEnd type="stealth" w="lg" len="lg"/>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16C99149-30BD-1D0E-EABA-A383851942AA}"/>
              </a:ext>
              <a:ext uri="{C183D7F6-B498-43B3-948B-1728B52AA6E4}">
                <adec:decorative xmlns:adec="http://schemas.microsoft.com/office/drawing/2017/decorative" val="1"/>
              </a:ext>
            </a:extLst>
          </p:cNvPr>
          <p:cNvSpPr txBox="1"/>
          <p:nvPr/>
        </p:nvSpPr>
        <p:spPr>
          <a:xfrm>
            <a:off x="5081940" y="5631343"/>
            <a:ext cx="2028119" cy="523220"/>
          </a:xfrm>
          <a:prstGeom prst="rect">
            <a:avLst/>
          </a:prstGeom>
          <a:noFill/>
        </p:spPr>
        <p:txBody>
          <a:bodyPr wrap="none" rtlCol="0">
            <a:spAutoFit/>
          </a:bodyPr>
          <a:lstStyle/>
          <a:p>
            <a:pPr algn="ctr"/>
            <a:r>
              <a:rPr lang="vi-VN" sz="2800" b="1" i="1" dirty="0">
                <a:solidFill>
                  <a:schemeClr val="accent2"/>
                </a:solidFill>
                <a:latin typeface="Calibri" panose="020F0502020204030204" pitchFamily="34" charset="0"/>
                <a:cs typeface="Calibri" panose="020F0502020204030204" pitchFamily="34" charset="0"/>
              </a:rPr>
              <a:t>Khó tiếp cận</a:t>
            </a:r>
            <a:endParaRPr lang="en-VN" sz="2800" b="1" i="1" dirty="0">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834157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35" name="Google Shape;335;p3"/>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3</a:t>
            </a:fld>
            <a:endParaRPr sz="1200" b="0" i="0" u="none" strike="noStrike" cap="none">
              <a:solidFill>
                <a:schemeClr val="lt1"/>
              </a:solidFill>
              <a:latin typeface="Quattrocento Sans"/>
              <a:ea typeface="Quattrocento Sans"/>
              <a:cs typeface="Quattrocento Sans"/>
              <a:sym typeface="Quattrocento Sans"/>
            </a:endParaRPr>
          </a:p>
        </p:txBody>
      </p:sp>
      <p:sp>
        <p:nvSpPr>
          <p:cNvPr id="307" name="Google Shape;307;p3">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Quattrocento Sans"/>
              <a:buNone/>
            </a:pPr>
            <a:endParaRPr sz="1800" b="0" i="0" u="none" strike="noStrike" cap="none">
              <a:solidFill>
                <a:schemeClr val="lt1"/>
              </a:solidFill>
              <a:latin typeface="Calibri"/>
              <a:ea typeface="Calibri"/>
              <a:cs typeface="Calibri"/>
              <a:sym typeface="Calibri"/>
            </a:endParaRPr>
          </a:p>
        </p:txBody>
      </p:sp>
      <p:sp>
        <p:nvSpPr>
          <p:cNvPr id="308" name="Google Shape;308;p3"/>
          <p:cNvSpPr txBox="1">
            <a:spLocks noGrp="1"/>
          </p:cNvSpPr>
          <p:nvPr>
            <p:ph type="title"/>
          </p:nvPr>
        </p:nvSpPr>
        <p:spPr>
          <a:xfrm>
            <a:off x="613063" y="328180"/>
            <a:ext cx="8226135"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800"/>
              <a:buFont typeface="Quattrocento Sans"/>
              <a:buNone/>
            </a:pPr>
            <a:r>
              <a:rPr lang="en-GB" sz="2400" dirty="0">
                <a:solidFill>
                  <a:schemeClr val="dk2"/>
                </a:solidFill>
                <a:latin typeface="Calibri"/>
                <a:ea typeface="Calibri"/>
                <a:cs typeface="Calibri"/>
                <a:sym typeface="Calibri"/>
              </a:rPr>
              <a:t>GIỚI THIỆU NGHIÊN CỨU</a:t>
            </a:r>
            <a:endParaRPr sz="2400" dirty="0">
              <a:solidFill>
                <a:schemeClr val="dk2"/>
              </a:solidFill>
              <a:latin typeface="Calibri"/>
              <a:ea typeface="Calibri"/>
              <a:cs typeface="Calibri"/>
              <a:sym typeface="Calibri"/>
            </a:endParaRPr>
          </a:p>
        </p:txBody>
      </p:sp>
      <p:cxnSp>
        <p:nvCxnSpPr>
          <p:cNvPr id="16" name="Connector: Elbow 15">
            <a:extLst>
              <a:ext uri="{FF2B5EF4-FFF2-40B4-BE49-F238E27FC236}">
                <a16:creationId xmlns:a16="http://schemas.microsoft.com/office/drawing/2014/main" id="{4831C50B-0D22-B259-8967-E9D5B0774970}"/>
              </a:ext>
              <a:ext uri="{C183D7F6-B498-43B3-948B-1728B52AA6E4}">
                <adec:decorative xmlns:adec="http://schemas.microsoft.com/office/drawing/2017/decorative" val="1"/>
              </a:ext>
            </a:extLst>
          </p:cNvPr>
          <p:cNvCxnSpPr>
            <a:cxnSpLocks/>
            <a:stCxn id="4" idx="3"/>
            <a:endCxn id="9" idx="1"/>
          </p:cNvCxnSpPr>
          <p:nvPr/>
        </p:nvCxnSpPr>
        <p:spPr>
          <a:xfrm>
            <a:off x="3110453" y="3056689"/>
            <a:ext cx="1186213" cy="791674"/>
          </a:xfrm>
          <a:prstGeom prst="bentConnector3">
            <a:avLst/>
          </a:prstGeom>
          <a:ln w="762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724A0745-F59B-3371-132C-3F350D95B42A}"/>
              </a:ext>
              <a:ext uri="{C183D7F6-B498-43B3-948B-1728B52AA6E4}">
                <adec:decorative xmlns:adec="http://schemas.microsoft.com/office/drawing/2017/decorative" val="1"/>
              </a:ext>
            </a:extLst>
          </p:cNvPr>
          <p:cNvCxnSpPr>
            <a:cxnSpLocks/>
            <a:stCxn id="5" idx="3"/>
            <a:endCxn id="9" idx="1"/>
          </p:cNvCxnSpPr>
          <p:nvPr/>
        </p:nvCxnSpPr>
        <p:spPr>
          <a:xfrm flipV="1">
            <a:off x="3110453" y="3848363"/>
            <a:ext cx="1186213" cy="1017953"/>
          </a:xfrm>
          <a:prstGeom prst="bentConnector3">
            <a:avLst/>
          </a:prstGeom>
          <a:ln w="76200">
            <a:solidFill>
              <a:schemeClr val="accent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6" name="Connector: Elbow 295">
            <a:extLst>
              <a:ext uri="{FF2B5EF4-FFF2-40B4-BE49-F238E27FC236}">
                <a16:creationId xmlns:a16="http://schemas.microsoft.com/office/drawing/2014/main" id="{472F7291-789F-63EA-1DC5-4F9BDA53DC6E}"/>
              </a:ext>
              <a:ext uri="{C183D7F6-B498-43B3-948B-1728B52AA6E4}">
                <adec:decorative xmlns:adec="http://schemas.microsoft.com/office/drawing/2017/decorative" val="1"/>
              </a:ext>
            </a:extLst>
          </p:cNvPr>
          <p:cNvCxnSpPr>
            <a:cxnSpLocks/>
            <a:stCxn id="9" idx="3"/>
            <a:endCxn id="22" idx="1"/>
          </p:cNvCxnSpPr>
          <p:nvPr/>
        </p:nvCxnSpPr>
        <p:spPr>
          <a:xfrm flipV="1">
            <a:off x="7517884" y="2333560"/>
            <a:ext cx="1097689" cy="151480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3" name="Connector: Elbow 302">
            <a:extLst>
              <a:ext uri="{FF2B5EF4-FFF2-40B4-BE49-F238E27FC236}">
                <a16:creationId xmlns:a16="http://schemas.microsoft.com/office/drawing/2014/main" id="{7F4D12B2-1DF7-8015-8A33-9A9DCF2C60CE}"/>
              </a:ext>
              <a:ext uri="{C183D7F6-B498-43B3-948B-1728B52AA6E4}">
                <adec:decorative xmlns:adec="http://schemas.microsoft.com/office/drawing/2017/decorative" val="1"/>
              </a:ext>
            </a:extLst>
          </p:cNvPr>
          <p:cNvCxnSpPr>
            <a:cxnSpLocks/>
            <a:stCxn id="9" idx="3"/>
            <a:endCxn id="302" idx="1"/>
          </p:cNvCxnSpPr>
          <p:nvPr/>
        </p:nvCxnSpPr>
        <p:spPr>
          <a:xfrm>
            <a:off x="7517884" y="3848363"/>
            <a:ext cx="1097543" cy="1514353"/>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416" name="Group 415" descr="Nghiên cứu đánh giá mức độ hòa nhập của NKT trong quản trị   địa phương 2023 được phát triển dựa trên kết quả Nghiên cứu thí điểm 2022 và một số chiều cạnh PAPI. Từ đó nhằm tạo cơ hội để NKT đóng góp quan điểm cá nhân, bổ khuyết cho chỉ số PAPI thường niên và đưa ra khuyến nghị chính sách liên quan đến NKT">
            <a:extLst>
              <a:ext uri="{FF2B5EF4-FFF2-40B4-BE49-F238E27FC236}">
                <a16:creationId xmlns:a16="http://schemas.microsoft.com/office/drawing/2014/main" id="{45950F7A-D999-7FA5-25FC-B19C1076C157}"/>
              </a:ext>
            </a:extLst>
          </p:cNvPr>
          <p:cNvGrpSpPr/>
          <p:nvPr/>
        </p:nvGrpSpPr>
        <p:grpSpPr>
          <a:xfrm>
            <a:off x="1284353" y="1779897"/>
            <a:ext cx="9623294" cy="4136031"/>
            <a:chOff x="883849" y="1314835"/>
            <a:chExt cx="9623294" cy="4136031"/>
          </a:xfrm>
        </p:grpSpPr>
        <p:sp>
          <p:nvSpPr>
            <p:cNvPr id="4" name="Rectangle: Rounded Corners 3">
              <a:extLst>
                <a:ext uri="{FF2B5EF4-FFF2-40B4-BE49-F238E27FC236}">
                  <a16:creationId xmlns:a16="http://schemas.microsoft.com/office/drawing/2014/main" id="{923A60E1-0A5D-52AB-0581-DD1057B87A2C}"/>
                </a:ext>
              </a:extLst>
            </p:cNvPr>
            <p:cNvSpPr/>
            <p:nvPr/>
          </p:nvSpPr>
          <p:spPr>
            <a:xfrm>
              <a:off x="883849" y="1860107"/>
              <a:ext cx="1826100" cy="146304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solidFill>
                  <a:latin typeface="Calibri" panose="020F0502020204030204" pitchFamily="34" charset="0"/>
                  <a:cs typeface="Calibri" panose="020F0502020204030204" pitchFamily="34" charset="0"/>
                </a:rPr>
                <a:t>Kết</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quả</a:t>
              </a:r>
              <a:r>
                <a:rPr lang="en-US" sz="2000" b="1" dirty="0">
                  <a:solidFill>
                    <a:schemeClr val="tx2"/>
                  </a:solidFill>
                  <a:latin typeface="Calibri" panose="020F0502020204030204" pitchFamily="34" charset="0"/>
                  <a:cs typeface="Calibri" panose="020F0502020204030204" pitchFamily="34" charset="0"/>
                </a:rPr>
                <a:t> </a:t>
              </a:r>
            </a:p>
            <a:p>
              <a:pPr algn="ctr"/>
              <a:r>
                <a:rPr lang="en-US" sz="2000" b="1" dirty="0" err="1">
                  <a:solidFill>
                    <a:schemeClr val="tx2"/>
                  </a:solidFill>
                  <a:latin typeface="Calibri" panose="020F0502020204030204" pitchFamily="34" charset="0"/>
                  <a:cs typeface="Calibri" panose="020F0502020204030204" pitchFamily="34" charset="0"/>
                </a:rPr>
                <a:t>Nghiên</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cứu</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thí</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điểm</a:t>
              </a:r>
              <a:r>
                <a:rPr lang="en-US" sz="2000" b="1" dirty="0">
                  <a:solidFill>
                    <a:schemeClr val="tx2"/>
                  </a:solidFill>
                  <a:latin typeface="Calibri" panose="020F0502020204030204" pitchFamily="34" charset="0"/>
                  <a:cs typeface="Calibri" panose="020F0502020204030204" pitchFamily="34" charset="0"/>
                </a:rPr>
                <a:t> 2022</a:t>
              </a:r>
            </a:p>
          </p:txBody>
        </p:sp>
        <p:sp>
          <p:nvSpPr>
            <p:cNvPr id="5" name="Rectangle: Rounded Corners 4">
              <a:extLst>
                <a:ext uri="{FF2B5EF4-FFF2-40B4-BE49-F238E27FC236}">
                  <a16:creationId xmlns:a16="http://schemas.microsoft.com/office/drawing/2014/main" id="{9D871E39-93F9-192B-64F2-E80689863BFB}"/>
                </a:ext>
              </a:extLst>
            </p:cNvPr>
            <p:cNvSpPr/>
            <p:nvPr/>
          </p:nvSpPr>
          <p:spPr>
            <a:xfrm>
              <a:off x="883995" y="3669734"/>
              <a:ext cx="1825954" cy="146304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Calibri" panose="020F0502020204030204" pitchFamily="34" charset="0"/>
                  <a:cs typeface="Calibri" panose="020F0502020204030204" pitchFamily="34" charset="0"/>
                </a:rPr>
                <a:t>Một </a:t>
              </a:r>
              <a:r>
                <a:rPr lang="en-US" sz="2000" b="1" dirty="0" err="1">
                  <a:solidFill>
                    <a:schemeClr val="tx2"/>
                  </a:solidFill>
                  <a:latin typeface="Calibri" panose="020F0502020204030204" pitchFamily="34" charset="0"/>
                  <a:cs typeface="Calibri" panose="020F0502020204030204" pitchFamily="34" charset="0"/>
                </a:rPr>
                <a:t>số</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chiều</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cạnh</a:t>
              </a:r>
              <a:r>
                <a:rPr lang="en-US" sz="2000" b="1" dirty="0">
                  <a:solidFill>
                    <a:schemeClr val="tx2"/>
                  </a:solidFill>
                  <a:latin typeface="Calibri" panose="020F0502020204030204" pitchFamily="34" charset="0"/>
                  <a:cs typeface="Calibri" panose="020F0502020204030204" pitchFamily="34" charset="0"/>
                </a:rPr>
                <a:t> PAPI</a:t>
              </a:r>
            </a:p>
          </p:txBody>
        </p:sp>
        <p:sp>
          <p:nvSpPr>
            <p:cNvPr id="9" name="Rectangle: Rounded Corners 8">
              <a:extLst>
                <a:ext uri="{FF2B5EF4-FFF2-40B4-BE49-F238E27FC236}">
                  <a16:creationId xmlns:a16="http://schemas.microsoft.com/office/drawing/2014/main" id="{F0D3EE0F-AB3B-1DB8-47CD-52E073E0AAC6}"/>
                </a:ext>
              </a:extLst>
            </p:cNvPr>
            <p:cNvSpPr/>
            <p:nvPr/>
          </p:nvSpPr>
          <p:spPr>
            <a:xfrm>
              <a:off x="3896162" y="2572608"/>
              <a:ext cx="3221218" cy="162138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accent1"/>
                  </a:solidFill>
                  <a:latin typeface="Calibri" panose="020F0502020204030204" pitchFamily="34" charset="0"/>
                  <a:cs typeface="Calibri" panose="020F0502020204030204" pitchFamily="34" charset="0"/>
                </a:rPr>
                <a:t>Nghiên</a:t>
              </a:r>
              <a:r>
                <a:rPr lang="en-US" sz="2400" b="1" dirty="0">
                  <a:solidFill>
                    <a:schemeClr val="accent1"/>
                  </a:solidFill>
                  <a:latin typeface="Calibri" panose="020F0502020204030204" pitchFamily="34" charset="0"/>
                  <a:cs typeface="Calibri" panose="020F0502020204030204" pitchFamily="34" charset="0"/>
                </a:rPr>
                <a:t> </a:t>
              </a:r>
              <a:r>
                <a:rPr lang="vi-VN" sz="2400" b="1" dirty="0">
                  <a:solidFill>
                    <a:schemeClr val="accent1"/>
                  </a:solidFill>
                  <a:latin typeface="Calibri" panose="020F0502020204030204" pitchFamily="34" charset="0"/>
                  <a:cs typeface="Calibri" panose="020F0502020204030204" pitchFamily="34" charset="0"/>
                </a:rPr>
                <a:t>cứu đánh giá mứ</a:t>
              </a:r>
              <a:r>
                <a:rPr lang="en-US" sz="2400" b="1" dirty="0">
                  <a:solidFill>
                    <a:schemeClr val="accent1"/>
                  </a:solidFill>
                  <a:latin typeface="Calibri" panose="020F0502020204030204" pitchFamily="34" charset="0"/>
                  <a:cs typeface="Calibri" panose="020F0502020204030204" pitchFamily="34" charset="0"/>
                </a:rPr>
                <a:t>c </a:t>
              </a:r>
              <a:r>
                <a:rPr lang="vi-VN" sz="2400" b="1" dirty="0">
                  <a:solidFill>
                    <a:schemeClr val="accent1"/>
                  </a:solidFill>
                  <a:latin typeface="Calibri" panose="020F0502020204030204" pitchFamily="34" charset="0"/>
                  <a:cs typeface="Calibri" panose="020F0502020204030204" pitchFamily="34" charset="0"/>
                </a:rPr>
                <a:t>độ hòa nhập của </a:t>
              </a:r>
              <a:r>
                <a:rPr lang="en-US" sz="2400" b="1" dirty="0">
                  <a:solidFill>
                    <a:schemeClr val="accent1"/>
                  </a:solidFill>
                  <a:latin typeface="Calibri" panose="020F0502020204030204" pitchFamily="34" charset="0"/>
                  <a:cs typeface="Calibri" panose="020F0502020204030204" pitchFamily="34" charset="0"/>
                </a:rPr>
                <a:t>NKT</a:t>
              </a:r>
              <a:r>
                <a:rPr lang="vi-VN" sz="2400" b="1" dirty="0">
                  <a:solidFill>
                    <a:schemeClr val="accent1"/>
                  </a:solidFill>
                  <a:latin typeface="Calibri" panose="020F0502020204030204" pitchFamily="34" charset="0"/>
                  <a:cs typeface="Calibri" panose="020F0502020204030204" pitchFamily="34" charset="0"/>
                </a:rPr>
                <a:t> trong quản trị</a:t>
              </a:r>
              <a:r>
                <a:rPr lang="en-US" sz="2400" b="1" dirty="0">
                  <a:solidFill>
                    <a:schemeClr val="accent1"/>
                  </a:solidFill>
                  <a:latin typeface="Calibri" panose="020F0502020204030204" pitchFamily="34" charset="0"/>
                  <a:cs typeface="Calibri" panose="020F0502020204030204" pitchFamily="34" charset="0"/>
                </a:rPr>
                <a:t>   </a:t>
              </a:r>
              <a:r>
                <a:rPr lang="vi-VN" sz="2400" b="1" dirty="0">
                  <a:solidFill>
                    <a:schemeClr val="accent1"/>
                  </a:solidFill>
                  <a:latin typeface="Calibri" panose="020F0502020204030204" pitchFamily="34" charset="0"/>
                  <a:cs typeface="Calibri" panose="020F0502020204030204" pitchFamily="34" charset="0"/>
                </a:rPr>
                <a:t>địa phương năm 2023</a:t>
              </a:r>
              <a:endParaRPr lang="en-US" sz="2400" b="1" dirty="0">
                <a:solidFill>
                  <a:schemeClr val="accent1"/>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1CDEF8A0-9120-5FAF-3D41-1A8BC9BB2D87}"/>
                </a:ext>
              </a:extLst>
            </p:cNvPr>
            <p:cNvSpPr/>
            <p:nvPr/>
          </p:nvSpPr>
          <p:spPr>
            <a:xfrm>
              <a:off x="8215069" y="1314835"/>
              <a:ext cx="2292074" cy="1107325"/>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Calibri" panose="020F0502020204030204" pitchFamily="34" charset="0"/>
                  <a:cs typeface="Calibri" panose="020F0502020204030204" pitchFamily="34" charset="0"/>
                </a:rPr>
                <a:t>Tạo cơ hội để NKT đóng góp quan điểm cá nhân</a:t>
              </a:r>
            </a:p>
          </p:txBody>
        </p:sp>
        <p:sp>
          <p:nvSpPr>
            <p:cNvPr id="302" name="Rectangle: Rounded Corners 301">
              <a:extLst>
                <a:ext uri="{FF2B5EF4-FFF2-40B4-BE49-F238E27FC236}">
                  <a16:creationId xmlns:a16="http://schemas.microsoft.com/office/drawing/2014/main" id="{28100003-A4E5-9CFB-85D7-968EB2365051}"/>
                </a:ext>
              </a:extLst>
            </p:cNvPr>
            <p:cNvSpPr/>
            <p:nvPr/>
          </p:nvSpPr>
          <p:spPr>
            <a:xfrm>
              <a:off x="8214923" y="4344442"/>
              <a:ext cx="2292220" cy="110642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2"/>
                  </a:solidFill>
                  <a:latin typeface="Calibri" panose="020F0502020204030204" pitchFamily="34" charset="0"/>
                  <a:cs typeface="Calibri" panose="020F0502020204030204" pitchFamily="34" charset="0"/>
                </a:rPr>
                <a:t>Đưa</a:t>
              </a:r>
              <a:r>
                <a:rPr lang="en-US" sz="2000" b="1" dirty="0">
                  <a:solidFill>
                    <a:schemeClr val="tx2"/>
                  </a:solidFill>
                  <a:latin typeface="Calibri" panose="020F0502020204030204" pitchFamily="34" charset="0"/>
                  <a:cs typeface="Calibri" panose="020F0502020204030204" pitchFamily="34" charset="0"/>
                </a:rPr>
                <a:t> </a:t>
              </a:r>
              <a:r>
                <a:rPr lang="en-US" sz="2000" b="1" dirty="0" err="1">
                  <a:solidFill>
                    <a:schemeClr val="tx2"/>
                  </a:solidFill>
                  <a:latin typeface="Calibri" panose="020F0502020204030204" pitchFamily="34" charset="0"/>
                  <a:cs typeface="Calibri" panose="020F0502020204030204" pitchFamily="34" charset="0"/>
                </a:rPr>
                <a:t>ra</a:t>
              </a:r>
              <a:r>
                <a:rPr lang="en-US" sz="2000" b="1" dirty="0">
                  <a:solidFill>
                    <a:schemeClr val="tx2"/>
                  </a:solidFill>
                  <a:latin typeface="Calibri" panose="020F0502020204030204" pitchFamily="34" charset="0"/>
                  <a:cs typeface="Calibri" panose="020F0502020204030204" pitchFamily="34" charset="0"/>
                </a:rPr>
                <a:t> k</a:t>
              </a:r>
              <a:r>
                <a:rPr lang="vi-VN" sz="2000" b="1" dirty="0">
                  <a:solidFill>
                    <a:schemeClr val="tx2"/>
                  </a:solidFill>
                  <a:latin typeface="Calibri" panose="020F0502020204030204" pitchFamily="34" charset="0"/>
                  <a:cs typeface="Calibri" panose="020F0502020204030204" pitchFamily="34" charset="0"/>
                </a:rPr>
                <a:t>huyến nghị chính sách liên quan đến NKT</a:t>
              </a:r>
            </a:p>
          </p:txBody>
        </p:sp>
        <p:sp>
          <p:nvSpPr>
            <p:cNvPr id="347" name="Rectangle: Rounded Corners 346">
              <a:extLst>
                <a:ext uri="{FF2B5EF4-FFF2-40B4-BE49-F238E27FC236}">
                  <a16:creationId xmlns:a16="http://schemas.microsoft.com/office/drawing/2014/main" id="{1CC3F284-6DD5-F65A-E758-82F30664CEF8}"/>
                </a:ext>
              </a:extLst>
            </p:cNvPr>
            <p:cNvSpPr/>
            <p:nvPr/>
          </p:nvSpPr>
          <p:spPr>
            <a:xfrm>
              <a:off x="8214777" y="2830089"/>
              <a:ext cx="2292220" cy="110642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solidFill>
                  <a:latin typeface="Calibri" panose="020F0502020204030204" pitchFamily="34" charset="0"/>
                  <a:cs typeface="Calibri" panose="020F0502020204030204" pitchFamily="34" charset="0"/>
                </a:rPr>
                <a:t>B</a:t>
              </a:r>
              <a:r>
                <a:rPr lang="vi-VN" sz="2000" b="1" dirty="0">
                  <a:solidFill>
                    <a:schemeClr val="tx2"/>
                  </a:solidFill>
                  <a:latin typeface="Calibri" panose="020F0502020204030204" pitchFamily="34" charset="0"/>
                  <a:cs typeface="Calibri" panose="020F0502020204030204" pitchFamily="34" charset="0"/>
                </a:rPr>
                <a:t>ổ khuyết cho </a:t>
              </a:r>
              <a:r>
                <a:rPr lang="en-US" sz="2000" b="1" dirty="0">
                  <a:solidFill>
                    <a:schemeClr val="tx2"/>
                  </a:solidFill>
                  <a:latin typeface="Calibri" panose="020F0502020204030204" pitchFamily="34" charset="0"/>
                  <a:cs typeface="Calibri" panose="020F0502020204030204" pitchFamily="34" charset="0"/>
                </a:rPr>
                <a:t>  </a:t>
              </a:r>
              <a:r>
                <a:rPr lang="vi-VN" sz="2000" b="1" dirty="0">
                  <a:solidFill>
                    <a:schemeClr val="tx2"/>
                  </a:solidFill>
                  <a:latin typeface="Calibri" panose="020F0502020204030204" pitchFamily="34" charset="0"/>
                  <a:cs typeface="Calibri" panose="020F0502020204030204" pitchFamily="34" charset="0"/>
                </a:rPr>
                <a:t>Chỉ số PAPI thường niên</a:t>
              </a:r>
            </a:p>
          </p:txBody>
        </p:sp>
      </p:grpSp>
      <p:cxnSp>
        <p:nvCxnSpPr>
          <p:cNvPr id="386" name="Straight Arrow Connector 385">
            <a:extLst>
              <a:ext uri="{FF2B5EF4-FFF2-40B4-BE49-F238E27FC236}">
                <a16:creationId xmlns:a16="http://schemas.microsoft.com/office/drawing/2014/main" id="{F83AB77D-942C-389B-031E-C484E43A87CD}"/>
              </a:ext>
              <a:ext uri="{C183D7F6-B498-43B3-948B-1728B52AA6E4}">
                <adec:decorative xmlns:adec="http://schemas.microsoft.com/office/drawing/2017/decorative" val="1"/>
              </a:ext>
            </a:extLst>
          </p:cNvPr>
          <p:cNvCxnSpPr>
            <a:cxnSpLocks/>
            <a:stCxn id="9" idx="3"/>
            <a:endCxn id="347" idx="1"/>
          </p:cNvCxnSpPr>
          <p:nvPr/>
        </p:nvCxnSpPr>
        <p:spPr>
          <a:xfrm>
            <a:off x="7517884" y="3848363"/>
            <a:ext cx="109739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4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30</a:t>
            </a:fld>
            <a:endParaRPr sz="1200" b="0" i="0" u="none" strike="noStrike" cap="none">
              <a:solidFill>
                <a:srgbClr val="FFFFFF"/>
              </a:solidFill>
              <a:latin typeface="Arial"/>
              <a:ea typeface="Arial"/>
              <a:cs typeface="Arial"/>
              <a:sym typeface="Arial"/>
            </a:endParaRPr>
          </a:p>
        </p:txBody>
      </p:sp>
      <p:sp>
        <p:nvSpPr>
          <p:cNvPr id="531"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 name="Slide title" descr="Tiêu đề slide: ỨNG PHÓ VỚI RỦI RO THIÊN TAI&#10;">
            <a:extLst>
              <a:ext uri="{FF2B5EF4-FFF2-40B4-BE49-F238E27FC236}">
                <a16:creationId xmlns:a16="http://schemas.microsoft.com/office/drawing/2014/main" id="{47443B49-6F8F-0BE9-B153-FDC5624B1B94}"/>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ỨNG PHÓ VỚI RỦI RO THIÊN TAI</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533" name="Sub-heading"/>
          <p:cNvSpPr txBox="1">
            <a:spLocks noGrp="1"/>
          </p:cNvSpPr>
          <p:nvPr>
            <p:ph type="title" idx="4294967295"/>
          </p:nvPr>
        </p:nvSpPr>
        <p:spPr>
          <a:xfrm>
            <a:off x="545520" y="1261474"/>
            <a:ext cx="7163689"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HỖ TRỢ CỦA ĐỊA PHƯƠNG</a:t>
            </a:r>
            <a:endParaRPr kumimoji="0" lang="en-GB" sz="1800" b="1" i="0" u="none" strike="noStrike" kern="0" cap="none" spc="0" normalizeH="0" baseline="0" noProof="0" dirty="0">
              <a:ln>
                <a:noFill/>
              </a:ln>
              <a:solidFill>
                <a:srgbClr val="4E617A"/>
              </a:solidFill>
              <a:effectLst/>
              <a:uLnTx/>
              <a:uFillTx/>
              <a:latin typeface="Calibri"/>
              <a:ea typeface="Calibri"/>
              <a:cs typeface="Calibri"/>
              <a:sym typeface="Arial"/>
            </a:endParaRPr>
          </a:p>
        </p:txBody>
      </p:sp>
      <p:sp>
        <p:nvSpPr>
          <p:cNvPr id="10" name="TextBox 9">
            <a:extLst>
              <a:ext uri="{FF2B5EF4-FFF2-40B4-BE49-F238E27FC236}">
                <a16:creationId xmlns:a16="http://schemas.microsoft.com/office/drawing/2014/main" id="{9751D227-6093-2E3F-4A89-E533CACE9916}"/>
              </a:ext>
            </a:extLst>
          </p:cNvPr>
          <p:cNvSpPr txBox="1"/>
          <p:nvPr/>
        </p:nvSpPr>
        <p:spPr>
          <a:xfrm>
            <a:off x="756138" y="1868462"/>
            <a:ext cx="5076198" cy="1887696"/>
          </a:xfrm>
          <a:prstGeom prst="rect">
            <a:avLst/>
          </a:prstGeom>
          <a:noFill/>
        </p:spPr>
        <p:txBody>
          <a:bodyPr wrap="square">
            <a:spAutoFit/>
          </a:bodyPr>
          <a:lstStyle/>
          <a:p>
            <a:pPr algn="just">
              <a:spcAft>
                <a:spcPts val="2000"/>
              </a:spcAft>
              <a:buSzPts val="2000"/>
            </a:pPr>
            <a:r>
              <a:rPr lang="vi-VN" sz="2000" b="1" dirty="0">
                <a:latin typeface="Calibri"/>
                <a:ea typeface="Calibri"/>
                <a:cs typeface="Calibri"/>
                <a:sym typeface="Calibri"/>
              </a:rPr>
              <a:t>Đánh giá của NKT về sự ưu tiên hỗ trợ trong ứng phó RRTT:</a:t>
            </a:r>
          </a:p>
          <a:p>
            <a:pPr algn="just">
              <a:spcAft>
                <a:spcPts val="600"/>
              </a:spcAft>
              <a:buSzPts val="2000"/>
            </a:pPr>
            <a:r>
              <a:rPr lang="vi-VN" sz="2000" b="1" dirty="0">
                <a:latin typeface="Calibri"/>
                <a:ea typeface="Calibri"/>
                <a:cs typeface="Calibri"/>
                <a:sym typeface="Calibri"/>
              </a:rPr>
              <a:t>Có 21,5</a:t>
            </a:r>
            <a:r>
              <a:rPr lang="en-US" sz="2000" b="1" dirty="0">
                <a:solidFill>
                  <a:schemeClr val="tx1"/>
                </a:solidFill>
                <a:latin typeface="Calibri"/>
                <a:ea typeface="Calibri"/>
                <a:cs typeface="Calibri"/>
                <a:sym typeface="Calibri"/>
              </a:rPr>
              <a:t>% NKT </a:t>
            </a:r>
            <a:r>
              <a:rPr lang="vi-VN" sz="2000" b="1" dirty="0">
                <a:solidFill>
                  <a:schemeClr val="tx1"/>
                </a:solidFill>
                <a:latin typeface="Calibri"/>
                <a:ea typeface="Calibri"/>
                <a:cs typeface="Calibri"/>
                <a:sym typeface="Calibri"/>
              </a:rPr>
              <a:t>bị ảnh hưởng được ưu tiên hỗ trợ </a:t>
            </a:r>
            <a:r>
              <a:rPr lang="vi-VN" sz="2000" dirty="0">
                <a:solidFill>
                  <a:schemeClr val="tx1"/>
                </a:solidFill>
                <a:latin typeface="Calibri"/>
                <a:ea typeface="Calibri"/>
                <a:cs typeface="Calibri"/>
                <a:sym typeface="Calibri"/>
              </a:rPr>
              <a:t>trong công tác ứng phó thiên tai bất thường. Trong đó</a:t>
            </a:r>
            <a:r>
              <a:rPr lang="vi-VN" sz="2000" dirty="0">
                <a:latin typeface="Calibri"/>
                <a:ea typeface="Calibri"/>
                <a:cs typeface="Calibri"/>
                <a:sym typeface="Calibri"/>
              </a:rPr>
              <a:t>:</a:t>
            </a:r>
          </a:p>
        </p:txBody>
      </p:sp>
      <p:sp>
        <p:nvSpPr>
          <p:cNvPr id="6" name="Google Shape;539;p85">
            <a:extLst>
              <a:ext uri="{FF2B5EF4-FFF2-40B4-BE49-F238E27FC236}">
                <a16:creationId xmlns:a16="http://schemas.microsoft.com/office/drawing/2014/main" id="{D28A5944-A79F-73FD-AB2E-64EB6FE846FD}"/>
              </a:ext>
              <a:ext uri="{C183D7F6-B498-43B3-948B-1728B52AA6E4}">
                <adec:decorative xmlns:adec="http://schemas.microsoft.com/office/drawing/2017/decorative" val="0"/>
              </a:ext>
            </a:extLst>
          </p:cNvPr>
          <p:cNvSpPr txBox="1"/>
          <p:nvPr/>
        </p:nvSpPr>
        <p:spPr>
          <a:xfrm>
            <a:off x="1225625" y="4089317"/>
            <a:ext cx="4542855" cy="1862008"/>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2000" b="1" i="1" dirty="0">
                <a:solidFill>
                  <a:schemeClr val="accent5">
                    <a:lumMod val="50000"/>
                  </a:schemeClr>
                </a:solidFill>
                <a:latin typeface="Calibri"/>
                <a:ea typeface="Calibri"/>
                <a:cs typeface="Calibri"/>
                <a:sym typeface="Calibri"/>
              </a:rPr>
              <a:t>82,1% </a:t>
            </a:r>
            <a:r>
              <a:rPr lang="vi-VN" sz="2000" dirty="0">
                <a:latin typeface="Calibri"/>
                <a:ea typeface="Calibri"/>
                <a:cs typeface="Calibri"/>
                <a:sym typeface="Calibri"/>
              </a:rPr>
              <a:t>được </a:t>
            </a:r>
            <a:r>
              <a:rPr lang="vi-VN" sz="2000" dirty="0">
                <a:latin typeface="Calibri"/>
                <a:ea typeface="Calibri"/>
                <a:cs typeface="Calibri"/>
              </a:rPr>
              <a:t>ưu tiên </a:t>
            </a:r>
            <a:r>
              <a:rPr lang="vi-VN" sz="2000" b="1" i="1" dirty="0">
                <a:solidFill>
                  <a:schemeClr val="accent5">
                    <a:lumMod val="50000"/>
                  </a:schemeClr>
                </a:solidFill>
                <a:latin typeface="Calibri"/>
                <a:ea typeface="Calibri"/>
                <a:cs typeface="Calibri"/>
              </a:rPr>
              <a:t>nhận quà cứu trợ </a:t>
            </a:r>
            <a:r>
              <a:rPr lang="vi-VN" sz="2000" dirty="0">
                <a:latin typeface="Calibri"/>
                <a:ea typeface="Calibri"/>
                <a:cs typeface="Calibri"/>
              </a:rPr>
              <a:t>sau thiên tai.</a:t>
            </a:r>
            <a:endParaRPr lang="en-US" sz="2000" dirty="0">
              <a:latin typeface="Calibri"/>
              <a:ea typeface="Calibri"/>
              <a:cs typeface="Calibri"/>
            </a:endParaRPr>
          </a:p>
          <a:p>
            <a:pPr algn="just">
              <a:spcAft>
                <a:spcPts val="600"/>
              </a:spcAft>
              <a:buSzPts val="2000"/>
            </a:pPr>
            <a:endParaRPr lang="vi-VN" sz="2000" dirty="0">
              <a:latin typeface="Calibri"/>
              <a:ea typeface="Calibri"/>
              <a:cs typeface="Calibri"/>
              <a:sym typeface="Calibri"/>
            </a:endParaRPr>
          </a:p>
          <a:p>
            <a:pPr algn="just">
              <a:spcAft>
                <a:spcPts val="600"/>
              </a:spcAft>
              <a:buSzPts val="2000"/>
            </a:pPr>
            <a:r>
              <a:rPr lang="vi-VN" sz="2000" b="1" i="1" dirty="0">
                <a:solidFill>
                  <a:schemeClr val="accent2"/>
                </a:solidFill>
                <a:latin typeface="Calibri"/>
                <a:ea typeface="Calibri"/>
                <a:cs typeface="Calibri"/>
                <a:sym typeface="Calibri"/>
              </a:rPr>
              <a:t>Chỉ có 4,4% </a:t>
            </a:r>
            <a:r>
              <a:rPr lang="vi-VN" sz="2000" dirty="0">
                <a:latin typeface="Calibri"/>
                <a:ea typeface="Calibri"/>
                <a:cs typeface="Calibri"/>
                <a:sym typeface="Calibri"/>
              </a:rPr>
              <a:t>được </a:t>
            </a:r>
            <a:r>
              <a:rPr lang="vi-VN" sz="2000" b="1" i="1" dirty="0">
                <a:solidFill>
                  <a:schemeClr val="accent2"/>
                </a:solidFill>
                <a:latin typeface="Calibri"/>
                <a:ea typeface="Calibri"/>
                <a:cs typeface="Calibri"/>
              </a:rPr>
              <a:t>tập huấn </a:t>
            </a:r>
            <a:r>
              <a:rPr lang="vi-VN" sz="2000" dirty="0">
                <a:latin typeface="Calibri"/>
                <a:ea typeface="Calibri"/>
                <a:cs typeface="Calibri"/>
              </a:rPr>
              <a:t>cách tự bảo vệ, kêu gọi hỗ trợ khi thiên tai</a:t>
            </a:r>
            <a:r>
              <a:rPr lang="vi-VN" sz="2000" dirty="0">
                <a:latin typeface="Calibri"/>
                <a:ea typeface="Calibri"/>
                <a:cs typeface="Calibri"/>
                <a:sym typeface="Calibri"/>
              </a:rPr>
              <a:t>.</a:t>
            </a:r>
          </a:p>
        </p:txBody>
      </p:sp>
      <p:graphicFrame>
        <p:nvGraphicFramePr>
          <p:cNvPr id="8" name="Chart 7" descr="Biểu đồ cột đứng. Tên biểu đồ: Mong muốn của NKT trong ứng phó RRTT, thể hiện qua các vấn đề đóng góp ý kiến . Theo đó, trong những người có đóng góp ý kiến, có 30,4% NKT mong muốn được Hỗ trợ nhu yếu phẩm; 22,3% mong muốn về Cải tạo cơ sở vật chất; 19,6% mong muốn được Tập huấn cách tự bảo vệ, kêu gọi hỗ trợ khi thiên tai; 14,3% mong muốn Hỗ trợ vốn, tạo việc làm; 10,7% mong muốn được cung cấp thông Thông tin cảnh báo phù hợp; 8,9% mong muốn hỗ trợ xây nơi nơi tránh trú dễ tiếp cận.">
            <a:extLst>
              <a:ext uri="{FF2B5EF4-FFF2-40B4-BE49-F238E27FC236}">
                <a16:creationId xmlns:a16="http://schemas.microsoft.com/office/drawing/2014/main" id="{4A51C672-C094-F895-DF11-35E25054C80C}"/>
              </a:ext>
            </a:extLst>
          </p:cNvPr>
          <p:cNvGraphicFramePr>
            <a:graphicFrameLocks/>
          </p:cNvGraphicFramePr>
          <p:nvPr>
            <p:extLst>
              <p:ext uri="{D42A27DB-BD31-4B8C-83A1-F6EECF244321}">
                <p14:modId xmlns:p14="http://schemas.microsoft.com/office/powerpoint/2010/main" val="1054622338"/>
              </p:ext>
            </p:extLst>
          </p:nvPr>
        </p:nvGraphicFramePr>
        <p:xfrm>
          <a:off x="6063065" y="2340565"/>
          <a:ext cx="5221154" cy="267975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EFE1739-FED9-4274-8684-9B1CA7861D19}"/>
              </a:ext>
              <a:ext uri="{C183D7F6-B498-43B3-948B-1728B52AA6E4}">
                <adec:decorative xmlns:adec="http://schemas.microsoft.com/office/drawing/2017/decorative" val="1"/>
              </a:ext>
            </a:extLst>
          </p:cNvPr>
          <p:cNvSpPr txBox="1"/>
          <p:nvPr/>
        </p:nvSpPr>
        <p:spPr>
          <a:xfrm>
            <a:off x="6598276" y="1736829"/>
            <a:ext cx="4153125" cy="646331"/>
          </a:xfrm>
          <a:prstGeom prst="rect">
            <a:avLst/>
          </a:prstGeom>
          <a:noFill/>
        </p:spPr>
        <p:txBody>
          <a:bodyPr wrap="none" rtlCol="0">
            <a:spAutoFit/>
          </a:bodyPr>
          <a:lstStyle/>
          <a:p>
            <a:pPr algn="ctr" rtl="0">
              <a:defRPr sz="1400" b="0" i="0" u="none" strike="noStrike" kern="1200" spc="0" baseline="0">
                <a:solidFill>
                  <a:srgbClr val="131313">
                    <a:lumMod val="65000"/>
                    <a:lumOff val="35000"/>
                  </a:srgbClr>
                </a:solidFill>
                <a:latin typeface="+mn-lt"/>
                <a:ea typeface="+mn-ea"/>
                <a:cs typeface="+mn-cs"/>
              </a:defRPr>
            </a:pPr>
            <a:r>
              <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rPr>
              <a:t>Mong muốn của NKT </a:t>
            </a:r>
            <a:r>
              <a:rPr lang="vi-VN" sz="18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trong ứng phó RRTT</a:t>
            </a:r>
          </a:p>
          <a:p>
            <a:pPr algn="ctr" rtl="0">
              <a:defRPr sz="1400" b="0" i="0" u="none" strike="noStrike" kern="1200" spc="0" baseline="0">
                <a:solidFill>
                  <a:srgbClr val="131313">
                    <a:lumMod val="65000"/>
                    <a:lumOff val="35000"/>
                  </a:srgbClr>
                </a:solidFill>
                <a:latin typeface="+mn-lt"/>
                <a:ea typeface="+mn-ea"/>
                <a:cs typeface="+mn-cs"/>
              </a:defRPr>
            </a:pPr>
            <a:r>
              <a:rPr lang="vi-VN" sz="1800" b="1" baseline="0" dirty="0">
                <a:solidFill>
                  <a:schemeClr val="tx1"/>
                </a:solidFill>
                <a:latin typeface="Calibri" panose="020F0502020204030204" pitchFamily="34" charset="0"/>
                <a:ea typeface="Calibri" panose="020F0502020204030204" pitchFamily="34" charset="0"/>
                <a:cs typeface="Calibri" panose="020F0502020204030204" pitchFamily="34" charset="0"/>
              </a:rPr>
              <a:t>(thể hiện qua các vấn đề đóng góp ý kiến)</a:t>
            </a:r>
            <a:endParaRPr lang="vi-VN"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Check 2">
            <a:extLst>
              <a:ext uri="{FF2B5EF4-FFF2-40B4-BE49-F238E27FC236}">
                <a16:creationId xmlns:a16="http://schemas.microsoft.com/office/drawing/2014/main" id="{9726D99A-5084-12FB-94F2-976166F1F7B5}"/>
              </a:ext>
              <a:ext uri="{C183D7F6-B498-43B3-948B-1728B52AA6E4}">
                <adec:decorative xmlns:adec="http://schemas.microsoft.com/office/drawing/2017/decorative" val="1"/>
              </a:ext>
            </a:extLst>
          </p:cNvPr>
          <p:cNvPicPr preferRelativeResize="0"/>
          <p:nvPr/>
        </p:nvPicPr>
        <p:blipFill rotWithShape="1">
          <a:blip r:embed="rId4">
            <a:alphaModFix/>
            <a:duotone>
              <a:schemeClr val="accent1">
                <a:shade val="45000"/>
                <a:satMod val="135000"/>
              </a:schemeClr>
              <a:prstClr val="white"/>
            </a:duotone>
          </a:blip>
          <a:srcRect/>
          <a:stretch/>
        </p:blipFill>
        <p:spPr>
          <a:xfrm>
            <a:off x="6063065" y="5083431"/>
            <a:ext cx="312411" cy="317148"/>
          </a:xfrm>
          <a:prstGeom prst="rect">
            <a:avLst/>
          </a:prstGeom>
          <a:noFill/>
          <a:ln>
            <a:noFill/>
          </a:ln>
        </p:spPr>
      </p:pic>
      <p:sp>
        <p:nvSpPr>
          <p:cNvPr id="15" name="Google Shape;539;p85">
            <a:extLst>
              <a:ext uri="{FF2B5EF4-FFF2-40B4-BE49-F238E27FC236}">
                <a16:creationId xmlns:a16="http://schemas.microsoft.com/office/drawing/2014/main" id="{102F5857-AB08-BEAB-9E43-F5D0A2CF7A56}"/>
              </a:ext>
              <a:ext uri="{C183D7F6-B498-43B3-948B-1728B52AA6E4}">
                <adec:decorative xmlns:adec="http://schemas.microsoft.com/office/drawing/2017/decorative" val="0"/>
              </a:ext>
            </a:extLst>
          </p:cNvPr>
          <p:cNvSpPr txBox="1"/>
          <p:nvPr/>
        </p:nvSpPr>
        <p:spPr>
          <a:xfrm>
            <a:off x="6359665" y="5020321"/>
            <a:ext cx="4752671" cy="1277232"/>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b="1" dirty="0">
                <a:latin typeface="Calibri" panose="020F0502020204030204" pitchFamily="34" charset="0"/>
                <a:ea typeface="Calibri" panose="020F0502020204030204" pitchFamily="34" charset="0"/>
                <a:cs typeface="Calibri" panose="020F0502020204030204" pitchFamily="34" charset="0"/>
                <a:sym typeface="Calibri"/>
              </a:rPr>
              <a:t>Mong muốn được </a:t>
            </a:r>
            <a:r>
              <a:rPr lang="vi-VN" sz="1800" b="1" dirty="0">
                <a:latin typeface="Calibri" panose="020F0502020204030204" pitchFamily="34" charset="0"/>
                <a:ea typeface="Calibri" panose="020F0502020204030204" pitchFamily="34" charset="0"/>
                <a:cs typeface="Calibri" panose="020F0502020204030204" pitchFamily="34" charset="0"/>
              </a:rPr>
              <a:t>tập huấn cách tự bảo vệ, kêu gọi hỗ trợ khi thiên tai xảy ra</a:t>
            </a:r>
            <a:r>
              <a:rPr lang="vi-VN" sz="1800" b="1" dirty="0">
                <a:latin typeface="Calibri" panose="020F0502020204030204" pitchFamily="34" charset="0"/>
                <a:ea typeface="Calibri" panose="020F0502020204030204" pitchFamily="34" charset="0"/>
                <a:cs typeface="Calibri" panose="020F0502020204030204" pitchFamily="34" charset="0"/>
                <a:sym typeface="Calibri"/>
              </a:rPr>
              <a:t> </a:t>
            </a:r>
            <a:r>
              <a:rPr lang="vi-VN" sz="1800" dirty="0">
                <a:latin typeface="Calibri" panose="020F0502020204030204" pitchFamily="34" charset="0"/>
                <a:ea typeface="Calibri" panose="020F0502020204030204" pitchFamily="34" charset="0"/>
                <a:cs typeface="Calibri" panose="020F0502020204030204" pitchFamily="34" charset="0"/>
                <a:sym typeface="Calibri"/>
              </a:rPr>
              <a:t>là một trong 3 mong muốn phổ biến nhất, bên cạnh nhu cầu về hỗ trợ nhu yếu phẩm và cải tạo cơ sở vật chất.</a:t>
            </a:r>
            <a:endParaRPr lang="vi-VN" sz="1800" b="1" dirty="0">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2" name="Check 2">
            <a:extLst>
              <a:ext uri="{FF2B5EF4-FFF2-40B4-BE49-F238E27FC236}">
                <a16:creationId xmlns:a16="http://schemas.microsoft.com/office/drawing/2014/main" id="{876D3D7B-17C4-2A0F-2891-5F32584FF564}"/>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43925" y="4139806"/>
            <a:ext cx="317148" cy="329057"/>
          </a:xfrm>
          <a:prstGeom prst="rect">
            <a:avLst/>
          </a:prstGeom>
          <a:noFill/>
          <a:ln>
            <a:noFill/>
          </a:ln>
        </p:spPr>
      </p:pic>
      <p:pic>
        <p:nvPicPr>
          <p:cNvPr id="3" name="Check 2">
            <a:extLst>
              <a:ext uri="{FF2B5EF4-FFF2-40B4-BE49-F238E27FC236}">
                <a16:creationId xmlns:a16="http://schemas.microsoft.com/office/drawing/2014/main" id="{41680F38-9BAD-041C-89EB-E85609701BC6}"/>
              </a:ext>
              <a:ext uri="{C183D7F6-B498-43B3-948B-1728B52AA6E4}">
                <adec:decorative xmlns:adec="http://schemas.microsoft.com/office/drawing/2017/decorative" val="1"/>
              </a:ext>
            </a:extLst>
          </p:cNvPr>
          <p:cNvPicPr preferRelativeResize="0"/>
          <p:nvPr/>
        </p:nvPicPr>
        <p:blipFill rotWithShape="1">
          <a:blip r:embed="rId4">
            <a:alphaModFix/>
            <a:duotone>
              <a:schemeClr val="accent2">
                <a:shade val="45000"/>
                <a:satMod val="135000"/>
              </a:schemeClr>
              <a:prstClr val="white"/>
            </a:duotone>
          </a:blip>
          <a:srcRect/>
          <a:stretch/>
        </p:blipFill>
        <p:spPr>
          <a:xfrm>
            <a:off x="819993" y="5178895"/>
            <a:ext cx="317148" cy="329057"/>
          </a:xfrm>
          <a:prstGeom prst="rect">
            <a:avLst/>
          </a:prstGeom>
          <a:noFill/>
          <a:ln>
            <a:noFill/>
          </a:ln>
        </p:spPr>
      </p:pic>
    </p:spTree>
    <p:extLst>
      <p:ext uri="{BB962C8B-B14F-4D97-AF65-F5344CB8AC3E}">
        <p14:creationId xmlns:p14="http://schemas.microsoft.com/office/powerpoint/2010/main" val="395941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31</a:t>
            </a:fld>
            <a:endParaRPr sz="1200" b="0" i="0" u="none" strike="noStrike" cap="none">
              <a:solidFill>
                <a:srgbClr val="FFFFFF"/>
              </a:solidFill>
              <a:latin typeface="Arial"/>
              <a:ea typeface="Arial"/>
              <a:cs typeface="Arial"/>
              <a:sym typeface="Arial"/>
            </a:endParaRPr>
          </a:p>
        </p:txBody>
      </p:sp>
      <p:sp>
        <p:nvSpPr>
          <p:cNvPr id="6" name="Decor">
            <a:extLst>
              <a:ext uri="{FF2B5EF4-FFF2-40B4-BE49-F238E27FC236}">
                <a16:creationId xmlns:a16="http://schemas.microsoft.com/office/drawing/2014/main" id="{C157EA17-BB13-817B-F9F0-28B86A363A0C}"/>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Quattrocento Sans"/>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Slide title" descr="Tiêu đề slide: ỨNG PHÓ VỚI RỦI RO THIÊN TAI&#10;">
            <a:extLst>
              <a:ext uri="{FF2B5EF4-FFF2-40B4-BE49-F238E27FC236}">
                <a16:creationId xmlns:a16="http://schemas.microsoft.com/office/drawing/2014/main" id="{114A91F5-5D81-ACBC-8DC3-23223BBCE000}"/>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ỨNG PHÓ VỚI RỦI RO THIÊN TAI</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533" name="Sub-heading"/>
          <p:cNvSpPr txBox="1">
            <a:spLocks noGrp="1"/>
          </p:cNvSpPr>
          <p:nvPr>
            <p:ph type="title" idx="4294967295"/>
          </p:nvPr>
        </p:nvSpPr>
        <p:spPr>
          <a:xfrm>
            <a:off x="545521" y="1241047"/>
            <a:ext cx="6323630"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SỰ THAM GIA CỦA NKT</a:t>
            </a:r>
            <a:endParaRPr kumimoji="0" lang="en-GB" sz="1800" b="1" i="0" u="none" strike="noStrike" kern="0" cap="none" spc="0" normalizeH="0" baseline="0" noProof="0" dirty="0">
              <a:ln>
                <a:noFill/>
              </a:ln>
              <a:solidFill>
                <a:srgbClr val="4E617A"/>
              </a:solidFill>
              <a:effectLst/>
              <a:uLnTx/>
              <a:uFillTx/>
              <a:latin typeface="Calibri"/>
              <a:ea typeface="Calibri"/>
              <a:cs typeface="Calibri"/>
              <a:sym typeface="Arial"/>
            </a:endParaRPr>
          </a:p>
        </p:txBody>
      </p:sp>
      <p:pic>
        <p:nvPicPr>
          <p:cNvPr id="18" name="Check 2">
            <a:extLst>
              <a:ext uri="{FF2B5EF4-FFF2-40B4-BE49-F238E27FC236}">
                <a16:creationId xmlns:a16="http://schemas.microsoft.com/office/drawing/2014/main" id="{498D67C9-D445-AB8A-282B-613383FD5BD4}"/>
              </a:ext>
              <a:ext uri="{C183D7F6-B498-43B3-948B-1728B52AA6E4}">
                <adec:decorative xmlns:adec="http://schemas.microsoft.com/office/drawing/2017/decorative" val="1"/>
              </a:ext>
            </a:extLst>
          </p:cNvPr>
          <p:cNvPicPr preferRelativeResize="0"/>
          <p:nvPr/>
        </p:nvPicPr>
        <p:blipFill rotWithShape="1">
          <a:blip r:embed="rId3">
            <a:alphaModFix/>
            <a:duotone>
              <a:schemeClr val="accent2">
                <a:shade val="45000"/>
                <a:satMod val="135000"/>
              </a:schemeClr>
              <a:prstClr val="white"/>
            </a:duotone>
          </a:blip>
          <a:srcRect/>
          <a:stretch/>
        </p:blipFill>
        <p:spPr>
          <a:xfrm>
            <a:off x="559481" y="1765542"/>
            <a:ext cx="312411" cy="317148"/>
          </a:xfrm>
          <a:prstGeom prst="rect">
            <a:avLst/>
          </a:prstGeom>
          <a:noFill/>
          <a:ln>
            <a:noFill/>
          </a:ln>
        </p:spPr>
      </p:pic>
      <p:sp>
        <p:nvSpPr>
          <p:cNvPr id="4" name="Google Shape;539;p85">
            <a:extLst>
              <a:ext uri="{FF2B5EF4-FFF2-40B4-BE49-F238E27FC236}">
                <a16:creationId xmlns:a16="http://schemas.microsoft.com/office/drawing/2014/main" id="{B8C5B16F-2141-11CE-FAA6-91C4F226AE2E}"/>
              </a:ext>
              <a:ext uri="{C183D7F6-B498-43B3-948B-1728B52AA6E4}">
                <adec:decorative xmlns:adec="http://schemas.microsoft.com/office/drawing/2017/decorative" val="0"/>
              </a:ext>
            </a:extLst>
          </p:cNvPr>
          <p:cNvSpPr txBox="1"/>
          <p:nvPr/>
        </p:nvSpPr>
        <p:spPr>
          <a:xfrm>
            <a:off x="886264" y="1765542"/>
            <a:ext cx="5137607" cy="446236"/>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b="1" dirty="0">
                <a:solidFill>
                  <a:schemeClr val="tx1"/>
                </a:solidFill>
                <a:latin typeface="Calibri"/>
                <a:ea typeface="Calibri"/>
                <a:cs typeface="Calibri"/>
                <a:sym typeface="Calibri"/>
              </a:rPr>
              <a:t>Chỉ có 5,3% NKT có đóng góp ý kiến.</a:t>
            </a:r>
            <a:endParaRPr lang="vi-VN" sz="1800" dirty="0">
              <a:solidFill>
                <a:schemeClr val="tx1"/>
              </a:solidFill>
              <a:latin typeface="Calibri"/>
              <a:ea typeface="Calibri"/>
              <a:cs typeface="Calibri"/>
              <a:sym typeface="Calibri"/>
            </a:endParaRPr>
          </a:p>
        </p:txBody>
      </p:sp>
      <p:pic>
        <p:nvPicPr>
          <p:cNvPr id="19" name="Check 2">
            <a:extLst>
              <a:ext uri="{FF2B5EF4-FFF2-40B4-BE49-F238E27FC236}">
                <a16:creationId xmlns:a16="http://schemas.microsoft.com/office/drawing/2014/main" id="{B43A90C5-5EC1-9097-E3AE-69F09B898DDE}"/>
              </a:ext>
              <a:ext uri="{C183D7F6-B498-43B3-948B-1728B52AA6E4}">
                <adec:decorative xmlns:adec="http://schemas.microsoft.com/office/drawing/2017/decorative" val="1"/>
              </a:ext>
            </a:extLst>
          </p:cNvPr>
          <p:cNvPicPr preferRelativeResize="0"/>
          <p:nvPr/>
        </p:nvPicPr>
        <p:blipFill rotWithShape="1">
          <a:blip r:embed="rId3">
            <a:alphaModFix/>
            <a:duotone>
              <a:schemeClr val="accent1">
                <a:shade val="45000"/>
                <a:satMod val="135000"/>
              </a:schemeClr>
              <a:prstClr val="white"/>
            </a:duotone>
          </a:blip>
          <a:srcRect/>
          <a:stretch/>
        </p:blipFill>
        <p:spPr>
          <a:xfrm>
            <a:off x="559481" y="2224896"/>
            <a:ext cx="312411" cy="317148"/>
          </a:xfrm>
          <a:prstGeom prst="rect">
            <a:avLst/>
          </a:prstGeom>
          <a:noFill/>
          <a:ln>
            <a:noFill/>
          </a:ln>
        </p:spPr>
      </p:pic>
      <p:sp>
        <p:nvSpPr>
          <p:cNvPr id="20" name="Google Shape;539;p85">
            <a:extLst>
              <a:ext uri="{FF2B5EF4-FFF2-40B4-BE49-F238E27FC236}">
                <a16:creationId xmlns:a16="http://schemas.microsoft.com/office/drawing/2014/main" id="{7536BA00-77AC-B939-A1D6-C2B5B00AABD2}"/>
              </a:ext>
              <a:ext uri="{C183D7F6-B498-43B3-948B-1728B52AA6E4}">
                <adec:decorative xmlns:adec="http://schemas.microsoft.com/office/drawing/2017/decorative" val="0"/>
              </a:ext>
            </a:extLst>
          </p:cNvPr>
          <p:cNvSpPr txBox="1"/>
          <p:nvPr/>
        </p:nvSpPr>
        <p:spPr>
          <a:xfrm>
            <a:off x="870042" y="2203666"/>
            <a:ext cx="5137607" cy="1277232"/>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dirty="0">
                <a:solidFill>
                  <a:schemeClr val="tx1"/>
                </a:solidFill>
                <a:latin typeface="Calibri"/>
                <a:ea typeface="Calibri"/>
                <a:cs typeface="Calibri"/>
                <a:sym typeface="Calibri"/>
              </a:rPr>
              <a:t>T</a:t>
            </a:r>
            <a:r>
              <a:rPr lang="en-US" sz="1800" dirty="0" err="1">
                <a:solidFill>
                  <a:schemeClr val="tx1"/>
                </a:solidFill>
                <a:latin typeface="Calibri"/>
                <a:ea typeface="Calibri"/>
                <a:cs typeface="Calibri"/>
                <a:sym typeface="Calibri"/>
              </a:rPr>
              <a:t>uy</a:t>
            </a:r>
            <a:r>
              <a:rPr lang="en-US" sz="1800" dirty="0">
                <a:solidFill>
                  <a:schemeClr val="tx1"/>
                </a:solidFill>
                <a:latin typeface="Calibri"/>
                <a:ea typeface="Calibri"/>
                <a:cs typeface="Calibri"/>
                <a:sym typeface="Calibri"/>
              </a:rPr>
              <a:t> </a:t>
            </a:r>
            <a:r>
              <a:rPr lang="en-US" sz="1800" dirty="0" err="1">
                <a:solidFill>
                  <a:schemeClr val="tx1"/>
                </a:solidFill>
                <a:latin typeface="Calibri"/>
                <a:ea typeface="Calibri"/>
                <a:cs typeface="Calibri"/>
                <a:sym typeface="Calibri"/>
              </a:rPr>
              <a:t>nhiên</a:t>
            </a:r>
            <a:r>
              <a:rPr lang="vi-VN" sz="1800" dirty="0">
                <a:solidFill>
                  <a:schemeClr val="tx1"/>
                </a:solidFill>
                <a:latin typeface="Calibri"/>
                <a:ea typeface="Calibri"/>
                <a:cs typeface="Calibri"/>
                <a:sym typeface="Calibri"/>
              </a:rPr>
              <a:t>, cũng có những NKT tham gia rất tích cực, bao gồm đóng góp ý kiến và tham gia hỗ trợ trực tiếp các nhóm yếu thế hơn. Hơn nữa, có những ý kiến hay, được ghi nhận và thực hiện.</a:t>
            </a:r>
          </a:p>
        </p:txBody>
      </p:sp>
      <p:grpSp>
        <p:nvGrpSpPr>
          <p:cNvPr id="14" name="IDI quote" descr="Trích dẫn PVS NKT Vận động nhẹ: “Khi chú làm bên công tác mặt trận thì các cái công việc liên quan đến phòng chống thiên tai thì được nhắc nhở rất kĩ và phải quan tâm đến những căn nhà mà không thể (chống chọi với bão, lũ). Thì chú cũng đã lập danh sách những người mà khó khăn, ở đây nó có 3 cái địa điểm có thể di dời đến.&quot;">
            <a:extLst>
              <a:ext uri="{FF2B5EF4-FFF2-40B4-BE49-F238E27FC236}">
                <a16:creationId xmlns:a16="http://schemas.microsoft.com/office/drawing/2014/main" id="{235434B2-E770-8619-33F0-458753FC31CD}"/>
              </a:ext>
            </a:extLst>
          </p:cNvPr>
          <p:cNvGrpSpPr/>
          <p:nvPr/>
        </p:nvGrpSpPr>
        <p:grpSpPr>
          <a:xfrm>
            <a:off x="545521" y="3587985"/>
            <a:ext cx="5464392" cy="1508518"/>
            <a:chOff x="222186" y="196971"/>
            <a:chExt cx="4458518" cy="446125"/>
          </a:xfrm>
        </p:grpSpPr>
        <p:sp>
          <p:nvSpPr>
            <p:cNvPr id="15" name="Text Box ">
              <a:extLst>
                <a:ext uri="{FF2B5EF4-FFF2-40B4-BE49-F238E27FC236}">
                  <a16:creationId xmlns:a16="http://schemas.microsoft.com/office/drawing/2014/main" id="{F742478A-2177-DA27-3971-94D4592523BB}"/>
                </a:ext>
                <a:ext uri="{C183D7F6-B498-43B3-948B-1728B52AA6E4}">
                  <adec:decorative xmlns:adec="http://schemas.microsoft.com/office/drawing/2017/decorative" val="1"/>
                </a:ext>
              </a:extLst>
            </p:cNvPr>
            <p:cNvSpPr txBox="1">
              <a:spLocks noChangeArrowheads="1"/>
            </p:cNvSpPr>
            <p:nvPr/>
          </p:nvSpPr>
          <p:spPr bwMode="auto">
            <a:xfrm>
              <a:off x="235087" y="196971"/>
              <a:ext cx="4445617" cy="438697"/>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a:buSzPts val="2000"/>
              </a:pPr>
              <a:r>
                <a:rPr lang="vi-VN" sz="1650" i="1" dirty="0">
                  <a:solidFill>
                    <a:schemeClr val="accent5">
                      <a:lumMod val="50000"/>
                    </a:schemeClr>
                  </a:solidFill>
                  <a:latin typeface="Calibri"/>
                  <a:ea typeface="Calibri"/>
                  <a:cs typeface="Calibri"/>
                  <a:sym typeface="Calibri"/>
                </a:rPr>
                <a:t>“Khi chú </a:t>
              </a:r>
              <a:r>
                <a:rPr lang="en-AU" sz="1650" i="1" dirty="0" err="1">
                  <a:solidFill>
                    <a:schemeClr val="accent5">
                      <a:lumMod val="50000"/>
                    </a:schemeClr>
                  </a:solidFill>
                  <a:latin typeface="Calibri"/>
                  <a:ea typeface="Calibri"/>
                  <a:cs typeface="Calibri"/>
                </a:rPr>
                <a:t>làm</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bên</a:t>
              </a:r>
              <a:r>
                <a:rPr lang="en-AU" sz="1650"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công</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tác</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mặt</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trận</a:t>
              </a:r>
              <a:r>
                <a:rPr lang="en-AU" sz="1650" b="1"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thì</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các</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cái</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công</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việc</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liên</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quan</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đến</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phòng</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chống</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thiên</a:t>
              </a:r>
              <a:r>
                <a:rPr lang="en-AU" sz="1650" i="1" dirty="0">
                  <a:solidFill>
                    <a:schemeClr val="accent5">
                      <a:lumMod val="50000"/>
                    </a:schemeClr>
                  </a:solidFill>
                  <a:latin typeface="Calibri"/>
                  <a:ea typeface="Calibri"/>
                  <a:cs typeface="Calibri"/>
                </a:rPr>
                <a:t> tai </a:t>
              </a:r>
              <a:r>
                <a:rPr lang="en-AU" sz="1650" i="1" dirty="0" err="1">
                  <a:solidFill>
                    <a:schemeClr val="accent5">
                      <a:lumMod val="50000"/>
                    </a:schemeClr>
                  </a:solidFill>
                  <a:latin typeface="Calibri"/>
                  <a:ea typeface="Calibri"/>
                  <a:cs typeface="Calibri"/>
                </a:rPr>
                <a:t>thì</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được</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nhắc</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nhở</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rất</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kĩ</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và</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phải</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quan</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tâm</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đến</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những</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căn</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nhà</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mà</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không</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thể</a:t>
              </a:r>
              <a:r>
                <a:rPr lang="vi-VN" sz="1650" i="1" dirty="0">
                  <a:solidFill>
                    <a:schemeClr val="accent5">
                      <a:lumMod val="50000"/>
                    </a:schemeClr>
                  </a:solidFill>
                  <a:latin typeface="Calibri"/>
                  <a:ea typeface="Calibri"/>
                  <a:cs typeface="Calibri"/>
                </a:rPr>
                <a:t> (chống chọi với bão, lũ)</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Thì</a:t>
              </a:r>
              <a:r>
                <a:rPr lang="en-AU" sz="1650"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chú</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cũng</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đã</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lập</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danh</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sách</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những</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người</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mà</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khó</a:t>
              </a:r>
              <a:r>
                <a:rPr lang="en-AU" sz="1650" b="1" i="1" dirty="0">
                  <a:solidFill>
                    <a:schemeClr val="accent5">
                      <a:lumMod val="50000"/>
                    </a:schemeClr>
                  </a:solidFill>
                  <a:latin typeface="Calibri"/>
                  <a:ea typeface="Calibri"/>
                  <a:cs typeface="Calibri"/>
                </a:rPr>
                <a:t> </a:t>
              </a:r>
              <a:r>
                <a:rPr lang="en-AU" sz="1650" b="1" i="1" dirty="0" err="1">
                  <a:solidFill>
                    <a:schemeClr val="accent5">
                      <a:lumMod val="50000"/>
                    </a:schemeClr>
                  </a:solidFill>
                  <a:latin typeface="Calibri"/>
                  <a:ea typeface="Calibri"/>
                  <a:cs typeface="Calibri"/>
                </a:rPr>
                <a:t>khăn</a:t>
              </a:r>
              <a:r>
                <a:rPr lang="en-AU" sz="1650" i="1" dirty="0">
                  <a:solidFill>
                    <a:schemeClr val="accent5">
                      <a:lumMod val="50000"/>
                    </a:schemeClr>
                  </a:solidFill>
                  <a:latin typeface="Calibri"/>
                  <a:ea typeface="Calibri"/>
                  <a:cs typeface="Calibri"/>
                </a:rPr>
                <a:t>, ở </a:t>
              </a:r>
              <a:r>
                <a:rPr lang="en-AU" sz="1650" i="1" dirty="0" err="1">
                  <a:solidFill>
                    <a:schemeClr val="accent5">
                      <a:lumMod val="50000"/>
                    </a:schemeClr>
                  </a:solidFill>
                  <a:latin typeface="Calibri"/>
                  <a:ea typeface="Calibri"/>
                  <a:cs typeface="Calibri"/>
                </a:rPr>
                <a:t>đây</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nó</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có</a:t>
              </a:r>
              <a:r>
                <a:rPr lang="vi-VN" sz="1650" i="1" dirty="0">
                  <a:solidFill>
                    <a:schemeClr val="accent5">
                      <a:lumMod val="50000"/>
                    </a:schemeClr>
                  </a:solidFill>
                  <a:latin typeface="Calibri"/>
                  <a:ea typeface="Calibri"/>
                  <a:cs typeface="Calibri"/>
                </a:rPr>
                <a:t> </a:t>
              </a:r>
              <a:r>
                <a:rPr lang="en-AU" sz="1650" i="1" dirty="0">
                  <a:solidFill>
                    <a:schemeClr val="accent5">
                      <a:lumMod val="50000"/>
                    </a:schemeClr>
                  </a:solidFill>
                  <a:latin typeface="Calibri"/>
                  <a:ea typeface="Calibri"/>
                  <a:cs typeface="Calibri"/>
                </a:rPr>
                <a:t>3 </a:t>
              </a:r>
              <a:r>
                <a:rPr lang="en-AU" sz="1650" i="1" dirty="0" err="1">
                  <a:solidFill>
                    <a:schemeClr val="accent5">
                      <a:lumMod val="50000"/>
                    </a:schemeClr>
                  </a:solidFill>
                  <a:latin typeface="Calibri"/>
                  <a:ea typeface="Calibri"/>
                  <a:cs typeface="Calibri"/>
                </a:rPr>
                <a:t>cái</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địa</a:t>
              </a:r>
              <a:r>
                <a:rPr lang="en-AU" sz="1650" i="1" dirty="0">
                  <a:solidFill>
                    <a:schemeClr val="accent5">
                      <a:lumMod val="50000"/>
                    </a:schemeClr>
                  </a:solidFill>
                  <a:latin typeface="Calibri"/>
                  <a:ea typeface="Calibri"/>
                  <a:cs typeface="Calibri"/>
                </a:rPr>
                <a:t> </a:t>
              </a:r>
              <a:r>
                <a:rPr lang="en-AU" sz="1650" i="1" dirty="0" err="1">
                  <a:solidFill>
                    <a:schemeClr val="accent5">
                      <a:lumMod val="50000"/>
                    </a:schemeClr>
                  </a:solidFill>
                  <a:latin typeface="Calibri"/>
                  <a:ea typeface="Calibri"/>
                  <a:cs typeface="Calibri"/>
                </a:rPr>
                <a:t>điểm</a:t>
              </a:r>
              <a:r>
                <a:rPr lang="en-AU" sz="1650" i="1" dirty="0">
                  <a:solidFill>
                    <a:schemeClr val="accent5">
                      <a:lumMod val="50000"/>
                    </a:schemeClr>
                  </a:solidFill>
                  <a:latin typeface="Calibri"/>
                  <a:ea typeface="Calibri"/>
                  <a:cs typeface="Calibri"/>
                </a:rPr>
                <a:t> </a:t>
              </a:r>
              <a:r>
                <a:rPr lang="vi-VN" sz="1650" i="1" dirty="0">
                  <a:solidFill>
                    <a:schemeClr val="accent5">
                      <a:lumMod val="50000"/>
                    </a:schemeClr>
                  </a:solidFill>
                  <a:latin typeface="Calibri"/>
                  <a:ea typeface="Calibri"/>
                  <a:cs typeface="Calibri"/>
                </a:rPr>
                <a:t>có thể</a:t>
              </a:r>
              <a:r>
                <a:rPr lang="en-AU" sz="1650" i="1" dirty="0">
                  <a:solidFill>
                    <a:schemeClr val="accent5">
                      <a:lumMod val="50000"/>
                    </a:schemeClr>
                  </a:solidFill>
                  <a:latin typeface="Calibri"/>
                  <a:ea typeface="Calibri"/>
                  <a:cs typeface="Calibri"/>
                </a:rPr>
                <a:t> di </a:t>
              </a:r>
              <a:r>
                <a:rPr lang="en-AU" sz="1650" i="1" dirty="0" err="1">
                  <a:solidFill>
                    <a:schemeClr val="accent5">
                      <a:lumMod val="50000"/>
                    </a:schemeClr>
                  </a:solidFill>
                  <a:latin typeface="Calibri"/>
                  <a:ea typeface="Calibri"/>
                  <a:cs typeface="Calibri"/>
                </a:rPr>
                <a:t>dời</a:t>
              </a:r>
              <a:r>
                <a:rPr lang="vi-VN" sz="1650" i="1" dirty="0">
                  <a:solidFill>
                    <a:schemeClr val="accent5">
                      <a:lumMod val="50000"/>
                    </a:schemeClr>
                  </a:solidFill>
                  <a:latin typeface="Calibri"/>
                  <a:ea typeface="Calibri"/>
                  <a:cs typeface="Calibri"/>
                </a:rPr>
                <a:t> đến.” </a:t>
              </a:r>
              <a:endParaRPr lang="en-US" sz="1650" i="1" dirty="0">
                <a:solidFill>
                  <a:schemeClr val="accent5">
                    <a:lumMod val="50000"/>
                  </a:schemeClr>
                </a:solidFill>
                <a:latin typeface="Calibri"/>
                <a:ea typeface="Calibri"/>
                <a:cs typeface="Calibri"/>
              </a:endParaRPr>
            </a:p>
            <a:p>
              <a:pPr algn="r">
                <a:buSzPts val="2000"/>
              </a:pPr>
              <a:r>
                <a:rPr lang="vi-VN" b="1" i="1" dirty="0">
                  <a:latin typeface="Calibri"/>
                  <a:ea typeface="Calibri"/>
                  <a:cs typeface="Calibri"/>
                  <a:sym typeface="Calibri"/>
                </a:rPr>
                <a:t>PV</a:t>
              </a:r>
              <a:r>
                <a:rPr lang="en-US" b="1" i="1" dirty="0">
                  <a:latin typeface="Calibri"/>
                  <a:ea typeface="Calibri"/>
                  <a:cs typeface="Calibri"/>
                  <a:sym typeface="Calibri"/>
                </a:rPr>
                <a:t>S</a:t>
              </a:r>
              <a:r>
                <a:rPr lang="vi-VN" b="1" i="1" dirty="0">
                  <a:latin typeface="Calibri"/>
                  <a:ea typeface="Calibri"/>
                  <a:cs typeface="Calibri"/>
                  <a:sym typeface="Calibri"/>
                </a:rPr>
                <a:t> NKT Vận động nhẹ</a:t>
              </a:r>
              <a:endParaRPr lang="vi-VN" sz="1600" b="1" i="1" dirty="0">
                <a:latin typeface="Calibri"/>
                <a:ea typeface="Calibri"/>
                <a:cs typeface="Calibri"/>
                <a:sym typeface="Calibri"/>
              </a:endParaRPr>
            </a:p>
          </p:txBody>
        </p:sp>
        <p:cxnSp>
          <p:nvCxnSpPr>
            <p:cNvPr id="17" name="Delimiter">
              <a:extLst>
                <a:ext uri="{FF2B5EF4-FFF2-40B4-BE49-F238E27FC236}">
                  <a16:creationId xmlns:a16="http://schemas.microsoft.com/office/drawing/2014/main" id="{DA327740-7891-AC36-CA72-DAEC729398E4}"/>
                </a:ext>
                <a:ext uri="{C183D7F6-B498-43B3-948B-1728B52AA6E4}">
                  <adec:decorative xmlns:adec="http://schemas.microsoft.com/office/drawing/2017/decorative" val="1"/>
                </a:ext>
              </a:extLst>
            </p:cNvPr>
            <p:cNvCxnSpPr>
              <a:cxnSpLocks/>
            </p:cNvCxnSpPr>
            <p:nvPr/>
          </p:nvCxnSpPr>
          <p:spPr>
            <a:xfrm>
              <a:off x="222186" y="204399"/>
              <a:ext cx="1" cy="438697"/>
            </a:xfrm>
            <a:prstGeom prst="line">
              <a:avLst/>
            </a:prstGeom>
            <a:ln/>
          </p:spPr>
          <p:style>
            <a:lnRef idx="2">
              <a:schemeClr val="accent1"/>
            </a:lnRef>
            <a:fillRef idx="0">
              <a:schemeClr val="accent1"/>
            </a:fillRef>
            <a:effectRef idx="1">
              <a:schemeClr val="accent1"/>
            </a:effectRef>
            <a:fontRef idx="minor">
              <a:schemeClr val="tx1"/>
            </a:fontRef>
          </p:style>
        </p:cxnSp>
      </p:grpSp>
      <p:grpSp>
        <p:nvGrpSpPr>
          <p:cNvPr id="7" name="IDI quote" descr="Trích dẫn PVS NKT Vận động nhẹ: “Rồi sau đó người ta cũng thực hiện theo cái ý kiến của mình. Theo họ, cái người công tác ở trên tỉnh người ta đánh giá là ờ ý kiến này hay, có thể làm được.”">
            <a:extLst>
              <a:ext uri="{FF2B5EF4-FFF2-40B4-BE49-F238E27FC236}">
                <a16:creationId xmlns:a16="http://schemas.microsoft.com/office/drawing/2014/main" id="{F7AD15F4-A178-4E40-0EB8-28336B5BEB0D}"/>
              </a:ext>
            </a:extLst>
          </p:cNvPr>
          <p:cNvGrpSpPr/>
          <p:nvPr/>
        </p:nvGrpSpPr>
        <p:grpSpPr>
          <a:xfrm>
            <a:off x="545521" y="5357394"/>
            <a:ext cx="5478350" cy="1070540"/>
            <a:chOff x="210797" y="196971"/>
            <a:chExt cx="4469907" cy="446716"/>
          </a:xfrm>
        </p:grpSpPr>
        <p:sp>
          <p:nvSpPr>
            <p:cNvPr id="8" name="Text Box ">
              <a:extLst>
                <a:ext uri="{FF2B5EF4-FFF2-40B4-BE49-F238E27FC236}">
                  <a16:creationId xmlns:a16="http://schemas.microsoft.com/office/drawing/2014/main" id="{046716C5-C0C8-E210-7F83-C6236523E68B}"/>
                </a:ext>
                <a:ext uri="{C183D7F6-B498-43B3-948B-1728B52AA6E4}">
                  <adec:decorative xmlns:adec="http://schemas.microsoft.com/office/drawing/2017/decorative" val="1"/>
                </a:ext>
              </a:extLst>
            </p:cNvPr>
            <p:cNvSpPr txBox="1">
              <a:spLocks noChangeArrowheads="1"/>
            </p:cNvSpPr>
            <p:nvPr/>
          </p:nvSpPr>
          <p:spPr bwMode="auto">
            <a:xfrm>
              <a:off x="210797" y="196971"/>
              <a:ext cx="4469907" cy="446716"/>
            </a:xfrm>
            <a:prstGeom prst="rect">
              <a:avLst/>
            </a:prstGeom>
            <a:solidFill>
              <a:sysClr val="window" lastClr="FFFFFF">
                <a:lumMod val="95000"/>
              </a:sysClr>
            </a:solidFill>
            <a:ln w="9525">
              <a:noFill/>
              <a:miter lim="800000"/>
              <a:headEnd/>
              <a:tailEnd/>
            </a:ln>
          </p:spPr>
          <p:txBody>
            <a:bodyPr rot="0" vert="horz" wrap="square" lIns="91440" tIns="45720" rIns="91440" bIns="45720" anchor="t" anchorCtr="0">
              <a:noAutofit/>
            </a:bodyPr>
            <a:lstStyle/>
            <a:p>
              <a:pPr algn="just">
                <a:buSzPts val="2000"/>
              </a:pPr>
              <a:r>
                <a:rPr lang="vi-VN" sz="1650" i="1" dirty="0">
                  <a:solidFill>
                    <a:schemeClr val="accent5">
                      <a:lumMod val="50000"/>
                    </a:schemeClr>
                  </a:solidFill>
                  <a:latin typeface="Calibri"/>
                  <a:ea typeface="Calibri"/>
                  <a:cs typeface="Calibri"/>
                  <a:sym typeface="Calibri"/>
                </a:rPr>
                <a:t>“</a:t>
              </a:r>
              <a:r>
                <a:rPr lang="vi-VN" sz="1650" i="1" dirty="0">
                  <a:solidFill>
                    <a:schemeClr val="accent5">
                      <a:lumMod val="50000"/>
                    </a:schemeClr>
                  </a:solidFill>
                  <a:latin typeface="Calibri"/>
                  <a:ea typeface="Calibri"/>
                  <a:cs typeface="Calibri"/>
                </a:rPr>
                <a:t>Rồi sau đó </a:t>
              </a:r>
              <a:r>
                <a:rPr lang="vi-VN" sz="1650" b="1" i="1" dirty="0">
                  <a:solidFill>
                    <a:schemeClr val="accent5">
                      <a:lumMod val="50000"/>
                    </a:schemeClr>
                  </a:solidFill>
                  <a:latin typeface="Calibri"/>
                  <a:ea typeface="Calibri"/>
                  <a:cs typeface="Calibri"/>
                </a:rPr>
                <a:t>người ta cũng thực hiện theo cái ý kiến của mình</a:t>
              </a:r>
              <a:r>
                <a:rPr lang="vi-VN" sz="1650" i="1" dirty="0">
                  <a:solidFill>
                    <a:schemeClr val="accent5">
                      <a:lumMod val="50000"/>
                    </a:schemeClr>
                  </a:solidFill>
                  <a:latin typeface="Calibri"/>
                  <a:ea typeface="Calibri"/>
                  <a:cs typeface="Calibri"/>
                </a:rPr>
                <a:t>. Theo họ, cái người công tác ở trên tỉnh, </a:t>
              </a:r>
              <a:r>
                <a:rPr lang="vi-VN" sz="1650" b="1" i="1" dirty="0">
                  <a:solidFill>
                    <a:schemeClr val="accent5">
                      <a:lumMod val="50000"/>
                    </a:schemeClr>
                  </a:solidFill>
                  <a:latin typeface="Calibri"/>
                  <a:ea typeface="Calibri"/>
                  <a:cs typeface="Calibri"/>
                </a:rPr>
                <a:t>người ta đánh giá là ờ ý kiến này hay, có thể làm được</a:t>
              </a:r>
              <a:r>
                <a:rPr lang="vi-VN" sz="1650" i="1" dirty="0">
                  <a:solidFill>
                    <a:schemeClr val="accent5">
                      <a:lumMod val="50000"/>
                    </a:schemeClr>
                  </a:solidFill>
                  <a:latin typeface="Calibri"/>
                  <a:ea typeface="Calibri"/>
                  <a:cs typeface="Calibri"/>
                </a:rPr>
                <a:t>.” </a:t>
              </a:r>
              <a:endParaRPr lang="en-US" sz="1650" i="1" dirty="0">
                <a:solidFill>
                  <a:schemeClr val="accent5">
                    <a:lumMod val="50000"/>
                  </a:schemeClr>
                </a:solidFill>
                <a:latin typeface="Calibri"/>
                <a:ea typeface="Calibri"/>
                <a:cs typeface="Calibri"/>
              </a:endParaRPr>
            </a:p>
            <a:p>
              <a:pPr algn="r">
                <a:buSzPts val="2000"/>
              </a:pPr>
              <a:r>
                <a:rPr lang="vi-VN" b="1" i="1" dirty="0">
                  <a:latin typeface="Calibri"/>
                  <a:ea typeface="Calibri"/>
                  <a:cs typeface="Calibri"/>
                  <a:sym typeface="Calibri"/>
                </a:rPr>
                <a:t>PV</a:t>
              </a:r>
              <a:r>
                <a:rPr lang="en-US" b="1" i="1" dirty="0">
                  <a:latin typeface="Calibri"/>
                  <a:ea typeface="Calibri"/>
                  <a:cs typeface="Calibri"/>
                  <a:sym typeface="Calibri"/>
                </a:rPr>
                <a:t>S</a:t>
              </a:r>
              <a:r>
                <a:rPr lang="vi-VN" b="1" i="1" dirty="0">
                  <a:latin typeface="Calibri"/>
                  <a:ea typeface="Calibri"/>
                  <a:cs typeface="Calibri"/>
                  <a:sym typeface="Calibri"/>
                </a:rPr>
                <a:t> NKT Vận động nhẹ</a:t>
              </a:r>
              <a:endParaRPr lang="vi-VN" sz="1700" b="1" i="1" dirty="0">
                <a:latin typeface="Calibri"/>
                <a:ea typeface="Calibri"/>
                <a:cs typeface="Calibri"/>
                <a:sym typeface="Calibri"/>
              </a:endParaRPr>
            </a:p>
          </p:txBody>
        </p:sp>
        <p:cxnSp>
          <p:nvCxnSpPr>
            <p:cNvPr id="9" name="Delimiter">
              <a:extLst>
                <a:ext uri="{FF2B5EF4-FFF2-40B4-BE49-F238E27FC236}">
                  <a16:creationId xmlns:a16="http://schemas.microsoft.com/office/drawing/2014/main" id="{0B8773F1-CC65-FCB0-BC8F-536A89147606}"/>
                </a:ext>
                <a:ext uri="{C183D7F6-B498-43B3-948B-1728B52AA6E4}">
                  <adec:decorative xmlns:adec="http://schemas.microsoft.com/office/drawing/2017/decorative" val="1"/>
                </a:ext>
              </a:extLst>
            </p:cNvPr>
            <p:cNvCxnSpPr>
              <a:cxnSpLocks/>
            </p:cNvCxnSpPr>
            <p:nvPr/>
          </p:nvCxnSpPr>
          <p:spPr>
            <a:xfrm>
              <a:off x="222186" y="204399"/>
              <a:ext cx="1" cy="438697"/>
            </a:xfrm>
            <a:prstGeom prst="line">
              <a:avLst/>
            </a:prstGeom>
            <a:ln/>
          </p:spPr>
          <p:style>
            <a:lnRef idx="2">
              <a:schemeClr val="accent1"/>
            </a:lnRef>
            <a:fillRef idx="0">
              <a:schemeClr val="accent1"/>
            </a:fillRef>
            <a:effectRef idx="1">
              <a:schemeClr val="accent1"/>
            </a:effectRef>
            <a:fontRef idx="minor">
              <a:schemeClr val="tx1"/>
            </a:fontRef>
          </p:style>
        </p:cxnSp>
      </p:grpSp>
      <p:graphicFrame>
        <p:nvGraphicFramePr>
          <p:cNvPr id="2" name="Chart 1" descr="Biểu đồ cột ngang. Tên biểu đồ: Tỷ lệ NKT đóng góp ý kiến trong công tác ứng phó RRTT, phân tổ theo nhóm tham gia/không tham gia tổ chức/hội ở địa phương. Trong đó, nhóm không tham gia tổ chức/hội: tỷ lệ NKT có đóng góp ý kiến là 2,8%, tỷ lệ NKT không đóng góp ý kiến là 93,7%, tỷ lệ không biết hoặc không muốn trả lời là 3,5%. Nhóm có tham gia tổ chức/hội: tỷ lệ NKT có đóng góp ý kiến là 12,3%, tỷ lệ NKT không đóng góp ý kiến là 82,1%, tỷ lệ không biết hoặc không muốn trả lời là 5,6%.">
            <a:extLst>
              <a:ext uri="{FF2B5EF4-FFF2-40B4-BE49-F238E27FC236}">
                <a16:creationId xmlns:a16="http://schemas.microsoft.com/office/drawing/2014/main" id="{FEF49B6C-0744-51A3-4814-C6F04EB6C394}"/>
              </a:ext>
            </a:extLst>
          </p:cNvPr>
          <p:cNvGraphicFramePr>
            <a:graphicFrameLocks/>
          </p:cNvGraphicFramePr>
          <p:nvPr>
            <p:extLst>
              <p:ext uri="{D42A27DB-BD31-4B8C-83A1-F6EECF244321}">
                <p14:modId xmlns:p14="http://schemas.microsoft.com/office/powerpoint/2010/main" val="2597382418"/>
              </p:ext>
            </p:extLst>
          </p:nvPr>
        </p:nvGraphicFramePr>
        <p:xfrm>
          <a:off x="6556719" y="1779502"/>
          <a:ext cx="4922647" cy="3253188"/>
        </p:xfrm>
        <a:graphic>
          <a:graphicData uri="http://schemas.openxmlformats.org/drawingml/2006/chart">
            <c:chart xmlns:c="http://schemas.openxmlformats.org/drawingml/2006/chart" xmlns:r="http://schemas.openxmlformats.org/officeDocument/2006/relationships" r:id="rId4"/>
          </a:graphicData>
        </a:graphic>
      </p:graphicFrame>
      <p:sp>
        <p:nvSpPr>
          <p:cNvPr id="3" name="Google Shape;539;p85">
            <a:extLst>
              <a:ext uri="{FF2B5EF4-FFF2-40B4-BE49-F238E27FC236}">
                <a16:creationId xmlns:a16="http://schemas.microsoft.com/office/drawing/2014/main" id="{383AA36D-6D4D-C067-EFF4-5448F3DD926F}"/>
              </a:ext>
              <a:ext uri="{C183D7F6-B498-43B3-948B-1728B52AA6E4}">
                <adec:decorative xmlns:adec="http://schemas.microsoft.com/office/drawing/2017/decorative" val="0"/>
              </a:ext>
            </a:extLst>
          </p:cNvPr>
          <p:cNvSpPr txBox="1"/>
          <p:nvPr/>
        </p:nvSpPr>
        <p:spPr>
          <a:xfrm>
            <a:off x="6784708" y="5150702"/>
            <a:ext cx="4694658" cy="1277232"/>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dirty="0">
                <a:solidFill>
                  <a:schemeClr val="tx1"/>
                </a:solidFill>
                <a:latin typeface="Calibri"/>
                <a:ea typeface="Calibri"/>
                <a:cs typeface="Calibri"/>
                <a:sym typeface="Calibri"/>
              </a:rPr>
              <a:t>Có sự khác biệt tương đối lớn về tỷ lệ đóng góp ý kiến giữa nhóm NKT có tham gia vào các Tổ chức/Hội ở địa phương và những người không tham gia.</a:t>
            </a:r>
          </a:p>
        </p:txBody>
      </p:sp>
      <p:pic>
        <p:nvPicPr>
          <p:cNvPr id="5" name="Check 2">
            <a:extLst>
              <a:ext uri="{FF2B5EF4-FFF2-40B4-BE49-F238E27FC236}">
                <a16:creationId xmlns:a16="http://schemas.microsoft.com/office/drawing/2014/main" id="{41918D9A-8644-0C55-2DD9-3C5D7AEE0862}"/>
              </a:ext>
              <a:ext uri="{C183D7F6-B498-43B3-948B-1728B52AA6E4}">
                <adec:decorative xmlns:adec="http://schemas.microsoft.com/office/drawing/2017/decorative" val="1"/>
              </a:ext>
            </a:extLst>
          </p:cNvPr>
          <p:cNvPicPr preferRelativeResize="0"/>
          <p:nvPr/>
        </p:nvPicPr>
        <p:blipFill rotWithShape="1">
          <a:blip r:embed="rId3">
            <a:alphaModFix/>
            <a:duotone>
              <a:schemeClr val="accent3">
                <a:shade val="45000"/>
                <a:satMod val="135000"/>
              </a:schemeClr>
              <a:prstClr val="white"/>
            </a:duotone>
          </a:blip>
          <a:srcRect/>
          <a:stretch/>
        </p:blipFill>
        <p:spPr>
          <a:xfrm>
            <a:off x="6556719" y="5171932"/>
            <a:ext cx="312411" cy="317148"/>
          </a:xfrm>
          <a:prstGeom prst="rect">
            <a:avLst/>
          </a:prstGeom>
          <a:noFill/>
          <a:ln>
            <a:noFill/>
          </a:ln>
        </p:spPr>
      </p:pic>
    </p:spTree>
    <p:extLst>
      <p:ext uri="{BB962C8B-B14F-4D97-AF65-F5344CB8AC3E}">
        <p14:creationId xmlns:p14="http://schemas.microsoft.com/office/powerpoint/2010/main" val="314925404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6" name="Slide number"/>
          <p:cNvSpPr txBox="1"/>
          <p:nvPr/>
        </p:nvSpPr>
        <p:spPr>
          <a:xfrm>
            <a:off x="11724884" y="114797"/>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32</a:t>
            </a:fld>
            <a:endParaRPr sz="1200" b="0" i="0" u="none" strike="noStrike" cap="none">
              <a:solidFill>
                <a:srgbClr val="FFFFFF"/>
              </a:solidFill>
              <a:latin typeface="Arial"/>
              <a:ea typeface="Arial"/>
              <a:cs typeface="Arial"/>
              <a:sym typeface="Arial"/>
            </a:endParaRPr>
          </a:p>
        </p:txBody>
      </p:sp>
      <p:sp>
        <p:nvSpPr>
          <p:cNvPr id="531"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 name="Slide title" descr="Tiêu đề slide: ỨNG PHÓ VỚI RỦI RO THIÊN TAI&#10;">
            <a:extLst>
              <a:ext uri="{FF2B5EF4-FFF2-40B4-BE49-F238E27FC236}">
                <a16:creationId xmlns:a16="http://schemas.microsoft.com/office/drawing/2014/main" id="{D9EB15F6-681C-EFD9-D605-470BB898130F}"/>
              </a:ext>
            </a:extLst>
          </p:cNvPr>
          <p:cNvSpPr txBox="1">
            <a:spLocks/>
          </p:cNvSpPr>
          <p:nvPr/>
        </p:nvSpPr>
        <p:spPr>
          <a:xfrm>
            <a:off x="613062" y="328180"/>
            <a:ext cx="1103341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lang="en-GB" sz="2400" b="1" dirty="0">
                <a:solidFill>
                  <a:schemeClr val="dk2"/>
                </a:solidFill>
                <a:latin typeface="Calibri"/>
                <a:ea typeface="Calibri"/>
                <a:cs typeface="Calibri"/>
                <a:sym typeface="Calibri"/>
              </a:rPr>
              <a:t>ỨNG PHÓ VỚI RỦI RO THIÊN TAI</a:t>
            </a:r>
            <a:endParaRPr kumimoji="0" lang="vi-VN"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533" name="Sub-heading" descr="Tiểu mục: TÓM TẮT VÀ ĐỀ XUẤT"/>
          <p:cNvSpPr txBox="1">
            <a:spLocks noGrp="1"/>
          </p:cNvSpPr>
          <p:nvPr>
            <p:ph type="title" idx="4294967295"/>
          </p:nvPr>
        </p:nvSpPr>
        <p:spPr>
          <a:xfrm>
            <a:off x="545521" y="1203091"/>
            <a:ext cx="5782708"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2"/>
              </a:buClr>
              <a:buSzPts val="1800"/>
              <a:buFont typeface="Calibri"/>
              <a:buNone/>
              <a:tabLst/>
              <a:defRPr/>
            </a:pPr>
            <a:r>
              <a:rPr kumimoji="0" lang="vi-VN" sz="1800" b="1" i="0" u="none" strike="noStrike" kern="0" cap="none" spc="0" normalizeH="0" baseline="0" noProof="0" dirty="0">
                <a:ln>
                  <a:noFill/>
                </a:ln>
                <a:solidFill>
                  <a:srgbClr val="4E617A"/>
                </a:solidFill>
                <a:effectLst/>
                <a:uLnTx/>
                <a:uFillTx/>
                <a:latin typeface="Calibri"/>
                <a:ea typeface="Calibri"/>
                <a:cs typeface="Calibri"/>
                <a:sym typeface="Calibri"/>
              </a:rPr>
              <a:t>TÓM TẮT VÀ ĐỀ XUẤT</a:t>
            </a:r>
            <a:endParaRPr kumimoji="0" lang="en-GB" sz="1800" b="1" i="0" u="none" strike="noStrike" kern="0" cap="none" spc="0" normalizeH="0" baseline="0" noProof="0" dirty="0">
              <a:ln>
                <a:noFill/>
              </a:ln>
              <a:solidFill>
                <a:srgbClr val="4E617A"/>
              </a:solidFill>
              <a:effectLst/>
              <a:uLnTx/>
              <a:uFillTx/>
              <a:latin typeface="Calibri"/>
              <a:ea typeface="Calibri"/>
              <a:cs typeface="Calibri"/>
              <a:sym typeface="Arial"/>
            </a:endParaRPr>
          </a:p>
        </p:txBody>
      </p:sp>
      <p:grpSp>
        <p:nvGrpSpPr>
          <p:cNvPr id="2" name="Google Shape;1166;p43" descr="Thông tin cảnh báo thiên tai được đánh giá là chưa đủ kịp thời và dễ tiếp cận với một số NKT">
            <a:extLst>
              <a:ext uri="{FF2B5EF4-FFF2-40B4-BE49-F238E27FC236}">
                <a16:creationId xmlns:a16="http://schemas.microsoft.com/office/drawing/2014/main" id="{FD74576F-F6B9-586E-AF59-5DA03C89F4FF}"/>
              </a:ext>
            </a:extLst>
          </p:cNvPr>
          <p:cNvGrpSpPr/>
          <p:nvPr/>
        </p:nvGrpSpPr>
        <p:grpSpPr>
          <a:xfrm>
            <a:off x="523750" y="1748585"/>
            <a:ext cx="5442044" cy="4755981"/>
            <a:chOff x="739650" y="1748585"/>
            <a:chExt cx="3519954" cy="4755981"/>
          </a:xfrm>
        </p:grpSpPr>
        <p:sp>
          <p:nvSpPr>
            <p:cNvPr id="8" name="Google Shape;1167;p43">
              <a:extLst>
                <a:ext uri="{FF2B5EF4-FFF2-40B4-BE49-F238E27FC236}">
                  <a16:creationId xmlns:a16="http://schemas.microsoft.com/office/drawing/2014/main" id="{C2ED8EF4-9E5B-C74C-8D84-C7AC9BF2436B}"/>
                </a:ext>
              </a:extLst>
            </p:cNvPr>
            <p:cNvSpPr/>
            <p:nvPr/>
          </p:nvSpPr>
          <p:spPr>
            <a:xfrm>
              <a:off x="739650" y="1748585"/>
              <a:ext cx="3519954" cy="4755981"/>
            </a:xfrm>
            <a:prstGeom prst="roundRect">
              <a:avLst>
                <a:gd name="adj" fmla="val 16667"/>
              </a:avLst>
            </a:prstGeom>
            <a:ln w="19050">
              <a:solidFill>
                <a:schemeClr val="accent1"/>
              </a:solidFill>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9" name="Google Shape;1168;p43" descr="Còn nhiều NKT không nhận được thông tin cảnh báo thiên tai">
              <a:extLst>
                <a:ext uri="{FF2B5EF4-FFF2-40B4-BE49-F238E27FC236}">
                  <a16:creationId xmlns:a16="http://schemas.microsoft.com/office/drawing/2014/main" id="{768E1A6E-F141-E271-3A28-7A1A9CBABC0D}"/>
                </a:ext>
              </a:extLst>
            </p:cNvPr>
            <p:cNvSpPr txBox="1"/>
            <p:nvPr/>
          </p:nvSpPr>
          <p:spPr>
            <a:xfrm>
              <a:off x="1334210" y="1920066"/>
              <a:ext cx="2663805" cy="923289"/>
            </a:xfrm>
            <a:prstGeom prst="rect">
              <a:avLst/>
            </a:prstGeom>
            <a:noFill/>
            <a:ln w="19050">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en-US" sz="1800" b="1" dirty="0">
                  <a:solidFill>
                    <a:srgbClr val="131313"/>
                  </a:solidFill>
                  <a:latin typeface="Calibri"/>
                  <a:ea typeface="Calibri"/>
                  <a:cs typeface="Calibri"/>
                  <a:sym typeface="Calibri"/>
                </a:rPr>
                <a:t>Thông </a:t>
              </a:r>
              <a:r>
                <a:rPr lang="vi-VN" sz="1800" b="1" dirty="0">
                  <a:solidFill>
                    <a:srgbClr val="131313"/>
                  </a:solidFill>
                  <a:latin typeface="Calibri"/>
                  <a:ea typeface="Calibri"/>
                  <a:cs typeface="Calibri"/>
                  <a:sym typeface="Calibri"/>
                </a:rPr>
                <a:t>tin cảnh báo thiên tai</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được</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đánh</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giá</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là</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chưa</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đủ</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kịp</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thời</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và</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dễ</a:t>
              </a:r>
              <a:r>
                <a:rPr lang="en-US" sz="1800" b="1" dirty="0">
                  <a:solidFill>
                    <a:srgbClr val="131313"/>
                  </a:solidFill>
                  <a:latin typeface="Calibri"/>
                  <a:ea typeface="Calibri"/>
                  <a:cs typeface="Calibri"/>
                  <a:sym typeface="Calibri"/>
                </a:rPr>
                <a:t> </a:t>
              </a:r>
              <a:r>
                <a:rPr lang="vi-VN" sz="1800" b="1" dirty="0">
                  <a:solidFill>
                    <a:srgbClr val="131313"/>
                  </a:solidFill>
                  <a:latin typeface="Calibri"/>
                  <a:ea typeface="Calibri"/>
                  <a:cs typeface="Calibri"/>
                  <a:sym typeface="Calibri"/>
                </a:rPr>
                <a:t>ti</a:t>
              </a:r>
              <a:r>
                <a:rPr lang="en-US" sz="1800" b="1" dirty="0" err="1">
                  <a:solidFill>
                    <a:srgbClr val="131313"/>
                  </a:solidFill>
                  <a:latin typeface="Calibri"/>
                  <a:ea typeface="Calibri"/>
                  <a:cs typeface="Calibri"/>
                  <a:sym typeface="Calibri"/>
                </a:rPr>
                <a:t>ếp</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cận</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với</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một</a:t>
              </a:r>
              <a:r>
                <a:rPr lang="en-US" sz="1800" b="1" dirty="0">
                  <a:solidFill>
                    <a:srgbClr val="131313"/>
                  </a:solidFill>
                  <a:latin typeface="Calibri"/>
                  <a:ea typeface="Calibri"/>
                  <a:cs typeface="Calibri"/>
                  <a:sym typeface="Calibri"/>
                </a:rPr>
                <a:t> </a:t>
              </a:r>
              <a:r>
                <a:rPr lang="en-US" sz="1800" b="1" dirty="0" err="1">
                  <a:solidFill>
                    <a:srgbClr val="131313"/>
                  </a:solidFill>
                  <a:latin typeface="Calibri"/>
                  <a:ea typeface="Calibri"/>
                  <a:cs typeface="Calibri"/>
                  <a:sym typeface="Calibri"/>
                </a:rPr>
                <a:t>số</a:t>
              </a:r>
              <a:r>
                <a:rPr lang="en-US" sz="1800" b="1" dirty="0">
                  <a:solidFill>
                    <a:srgbClr val="131313"/>
                  </a:solidFill>
                  <a:latin typeface="Calibri"/>
                  <a:ea typeface="Calibri"/>
                  <a:cs typeface="Calibri"/>
                  <a:sym typeface="Calibri"/>
                </a:rPr>
                <a:t> NKT</a:t>
              </a:r>
              <a:endParaRPr lang="vi-VN" sz="1800" b="1" i="0" u="none" strike="noStrike" cap="none" dirty="0">
                <a:solidFill>
                  <a:srgbClr val="000000"/>
                </a:solidFill>
                <a:latin typeface="Arial"/>
                <a:ea typeface="Arial"/>
                <a:cs typeface="Arial"/>
                <a:sym typeface="Arial"/>
              </a:endParaRPr>
            </a:p>
          </p:txBody>
        </p:sp>
      </p:grpSp>
      <p:pic>
        <p:nvPicPr>
          <p:cNvPr id="10" name="Graphic 9">
            <a:extLst>
              <a:ext uri="{FF2B5EF4-FFF2-40B4-BE49-F238E27FC236}">
                <a16:creationId xmlns:a16="http://schemas.microsoft.com/office/drawing/2014/main" id="{88435392-4996-8824-1556-24E0834CB2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197" y="1897943"/>
            <a:ext cx="914400" cy="914400"/>
          </a:xfrm>
          <a:prstGeom prst="rect">
            <a:avLst/>
          </a:prstGeom>
        </p:spPr>
      </p:pic>
      <p:pic>
        <p:nvPicPr>
          <p:cNvPr id="5" name="Google Shape;541;p85">
            <a:extLst>
              <a:ext uri="{FF2B5EF4-FFF2-40B4-BE49-F238E27FC236}">
                <a16:creationId xmlns:a16="http://schemas.microsoft.com/office/drawing/2014/main" id="{60C19F95-84E3-1968-EF9E-CCD4D5739B32}"/>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0819" y="3317677"/>
            <a:ext cx="271207" cy="281989"/>
          </a:xfrm>
          <a:prstGeom prst="rect">
            <a:avLst/>
          </a:prstGeom>
          <a:noFill/>
          <a:ln>
            <a:noFill/>
          </a:ln>
        </p:spPr>
      </p:pic>
      <p:sp>
        <p:nvSpPr>
          <p:cNvPr id="4" name="Google Shape;539;p85">
            <a:extLst>
              <a:ext uri="{FF2B5EF4-FFF2-40B4-BE49-F238E27FC236}">
                <a16:creationId xmlns:a16="http://schemas.microsoft.com/office/drawing/2014/main" id="{04480FFB-1EDC-F8EB-607E-D1C827A45E41}"/>
              </a:ext>
              <a:ext uri="{C183D7F6-B498-43B3-948B-1728B52AA6E4}">
                <adec:decorative xmlns:adec="http://schemas.microsoft.com/office/drawing/2017/decorative" val="0"/>
              </a:ext>
            </a:extLst>
          </p:cNvPr>
          <p:cNvSpPr txBox="1"/>
          <p:nvPr/>
        </p:nvSpPr>
        <p:spPr>
          <a:xfrm>
            <a:off x="950882" y="3287606"/>
            <a:ext cx="4921992" cy="7232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600"/>
              </a:spcAft>
              <a:buClr>
                <a:srgbClr val="000000"/>
              </a:buClr>
              <a:buSzPts val="2000"/>
              <a:buFontTx/>
              <a:buNone/>
              <a:tabLst/>
              <a:defRPr/>
            </a:pPr>
            <a:r>
              <a:rPr lang="vi-VN" sz="1800" dirty="0">
                <a:solidFill>
                  <a:srgbClr val="131313"/>
                </a:solidFill>
                <a:latin typeface="Calibri"/>
                <a:ea typeface="Calibri"/>
                <a:cs typeface="Calibri"/>
                <a:sym typeface="Calibri"/>
              </a:rPr>
              <a:t>Cần lồng ghép các phương thức phổ biến thông tin dễ tiếp cận đối với NKT.</a:t>
            </a:r>
            <a:endParaRPr lang="vi-VN" sz="1800" i="0" u="none" strike="noStrike" cap="none" dirty="0">
              <a:solidFill>
                <a:srgbClr val="000000"/>
              </a:solidFill>
              <a:latin typeface="Arial"/>
              <a:ea typeface="Arial"/>
              <a:cs typeface="Arial"/>
              <a:sym typeface="Arial"/>
            </a:endParaRPr>
          </a:p>
        </p:txBody>
      </p:sp>
      <p:pic>
        <p:nvPicPr>
          <p:cNvPr id="14" name="Google Shape;541;p85">
            <a:extLst>
              <a:ext uri="{FF2B5EF4-FFF2-40B4-BE49-F238E27FC236}">
                <a16:creationId xmlns:a16="http://schemas.microsoft.com/office/drawing/2014/main" id="{43371679-4623-8B9B-D53F-6627C45EF44C}"/>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0819" y="4517460"/>
            <a:ext cx="271207" cy="281989"/>
          </a:xfrm>
          <a:prstGeom prst="rect">
            <a:avLst/>
          </a:prstGeom>
          <a:noFill/>
          <a:ln>
            <a:noFill/>
          </a:ln>
        </p:spPr>
      </p:pic>
      <p:sp>
        <p:nvSpPr>
          <p:cNvPr id="7" name="Google Shape;539;p85">
            <a:extLst>
              <a:ext uri="{FF2B5EF4-FFF2-40B4-BE49-F238E27FC236}">
                <a16:creationId xmlns:a16="http://schemas.microsoft.com/office/drawing/2014/main" id="{09EB9237-DDC4-7D28-BDB9-D866CCC03AFB}"/>
              </a:ext>
              <a:ext uri="{C183D7F6-B498-43B3-948B-1728B52AA6E4}">
                <adec:decorative xmlns:adec="http://schemas.microsoft.com/office/drawing/2017/decorative" val="0"/>
              </a:ext>
            </a:extLst>
          </p:cNvPr>
          <p:cNvSpPr txBox="1"/>
          <p:nvPr/>
        </p:nvSpPr>
        <p:spPr>
          <a:xfrm>
            <a:off x="942026" y="4461588"/>
            <a:ext cx="4921992" cy="723235"/>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b="0" i="0" u="none" strike="noStrike" cap="none" dirty="0">
                <a:solidFill>
                  <a:srgbClr val="131313"/>
                </a:solidFill>
                <a:latin typeface="Calibri"/>
                <a:ea typeface="Calibri"/>
                <a:cs typeface="Calibri"/>
                <a:sym typeface="Calibri"/>
              </a:rPr>
              <a:t>Phát huy vai trò kênh thông tin 2 chiều của Tổ dân phố/Thôn/Bản và các tổ chức NKT ở địa phương. </a:t>
            </a:r>
          </a:p>
        </p:txBody>
      </p:sp>
      <p:grpSp>
        <p:nvGrpSpPr>
          <p:cNvPr id="44" name="Google Shape;1166;p43" descr="Sự tham gia của NKT trong công tác ứng phó thiên tai còn hạn chế">
            <a:extLst>
              <a:ext uri="{FF2B5EF4-FFF2-40B4-BE49-F238E27FC236}">
                <a16:creationId xmlns:a16="http://schemas.microsoft.com/office/drawing/2014/main" id="{65711AB5-C7EC-760A-9550-F34289CE165B}"/>
              </a:ext>
            </a:extLst>
          </p:cNvPr>
          <p:cNvGrpSpPr/>
          <p:nvPr/>
        </p:nvGrpSpPr>
        <p:grpSpPr>
          <a:xfrm>
            <a:off x="6406039" y="1748584"/>
            <a:ext cx="5442044" cy="4755981"/>
            <a:chOff x="739650" y="1748585"/>
            <a:chExt cx="3519954" cy="4755981"/>
          </a:xfrm>
        </p:grpSpPr>
        <p:sp>
          <p:nvSpPr>
            <p:cNvPr id="45" name="Google Shape;1167;p43">
              <a:extLst>
                <a:ext uri="{FF2B5EF4-FFF2-40B4-BE49-F238E27FC236}">
                  <a16:creationId xmlns:a16="http://schemas.microsoft.com/office/drawing/2014/main" id="{4CDE28F3-D737-B157-45E7-25BD0C5FF4CD}"/>
                </a:ext>
              </a:extLst>
            </p:cNvPr>
            <p:cNvSpPr/>
            <p:nvPr/>
          </p:nvSpPr>
          <p:spPr>
            <a:xfrm>
              <a:off x="739650" y="1748585"/>
              <a:ext cx="3519954" cy="4755981"/>
            </a:xfrm>
            <a:prstGeom prst="roundRect">
              <a:avLst>
                <a:gd name="adj" fmla="val 16667"/>
              </a:avLst>
            </a:prstGeom>
            <a:ln w="19050">
              <a:solidFill>
                <a:schemeClr val="accent1"/>
              </a:solidFill>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31313"/>
                </a:solidFill>
                <a:latin typeface="Calibri"/>
                <a:ea typeface="Calibri"/>
                <a:cs typeface="Calibri"/>
                <a:sym typeface="Calibri"/>
              </a:endParaRPr>
            </a:p>
          </p:txBody>
        </p:sp>
        <p:sp>
          <p:nvSpPr>
            <p:cNvPr id="46" name="Google Shape;1168;p43" descr="Sự tham gia của NKT trong công tác ứng phó thiên tai còn hạn chế">
              <a:extLst>
                <a:ext uri="{FF2B5EF4-FFF2-40B4-BE49-F238E27FC236}">
                  <a16:creationId xmlns:a16="http://schemas.microsoft.com/office/drawing/2014/main" id="{2F1195E7-7B5A-B8CF-BFCC-D9679248A274}"/>
                </a:ext>
              </a:extLst>
            </p:cNvPr>
            <p:cNvSpPr txBox="1"/>
            <p:nvPr/>
          </p:nvSpPr>
          <p:spPr>
            <a:xfrm>
              <a:off x="1438609" y="2031999"/>
              <a:ext cx="2633886" cy="646290"/>
            </a:xfrm>
            <a:prstGeom prst="rect">
              <a:avLst/>
            </a:prstGeom>
            <a:noFill/>
            <a:ln w="19050">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vi-VN" sz="1800" b="1" dirty="0">
                  <a:solidFill>
                    <a:srgbClr val="131313"/>
                  </a:solidFill>
                  <a:latin typeface="Calibri"/>
                  <a:ea typeface="Calibri"/>
                  <a:cs typeface="Calibri"/>
                  <a:sym typeface="Calibri"/>
                </a:rPr>
                <a:t>Sự tham gia của NKT trong công tác ứng phó thiên tai còn hạn chế</a:t>
              </a:r>
              <a:endParaRPr sz="1800" b="0" i="0" u="none" strike="noStrike" cap="none" dirty="0">
                <a:solidFill>
                  <a:srgbClr val="000000"/>
                </a:solidFill>
                <a:latin typeface="Arial"/>
                <a:ea typeface="Arial"/>
                <a:cs typeface="Arial"/>
                <a:sym typeface="Arial"/>
              </a:endParaRPr>
            </a:p>
          </p:txBody>
        </p:sp>
      </p:grpSp>
      <p:pic>
        <p:nvPicPr>
          <p:cNvPr id="15" name="Graphic 14">
            <a:extLst>
              <a:ext uri="{FF2B5EF4-FFF2-40B4-BE49-F238E27FC236}">
                <a16:creationId xmlns:a16="http://schemas.microsoft.com/office/drawing/2014/main" id="{8FCEC2BB-10DD-17CF-2039-35827A99E31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6338" y="1900313"/>
            <a:ext cx="914400" cy="914400"/>
          </a:xfrm>
          <a:prstGeom prst="rect">
            <a:avLst/>
          </a:prstGeom>
        </p:spPr>
      </p:pic>
      <p:pic>
        <p:nvPicPr>
          <p:cNvPr id="24" name="Google Shape;541;p85">
            <a:extLst>
              <a:ext uri="{FF2B5EF4-FFF2-40B4-BE49-F238E27FC236}">
                <a16:creationId xmlns:a16="http://schemas.microsoft.com/office/drawing/2014/main" id="{6F8FBE1D-7B18-BD08-2E14-6C1E54C1B8CF}"/>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45586" y="3342299"/>
            <a:ext cx="271207" cy="281989"/>
          </a:xfrm>
          <a:prstGeom prst="rect">
            <a:avLst/>
          </a:prstGeom>
          <a:noFill/>
          <a:ln>
            <a:noFill/>
          </a:ln>
        </p:spPr>
      </p:pic>
      <p:sp>
        <p:nvSpPr>
          <p:cNvPr id="25" name="Google Shape;539;p85">
            <a:extLst>
              <a:ext uri="{FF2B5EF4-FFF2-40B4-BE49-F238E27FC236}">
                <a16:creationId xmlns:a16="http://schemas.microsoft.com/office/drawing/2014/main" id="{B7921E8F-DB5F-E64F-5EF0-580907E17296}"/>
              </a:ext>
              <a:ext uri="{C183D7F6-B498-43B3-948B-1728B52AA6E4}">
                <adec:decorative xmlns:adec="http://schemas.microsoft.com/office/drawing/2017/decorative" val="0"/>
              </a:ext>
            </a:extLst>
          </p:cNvPr>
          <p:cNvSpPr txBox="1"/>
          <p:nvPr/>
        </p:nvSpPr>
        <p:spPr>
          <a:xfrm>
            <a:off x="6807545" y="3281596"/>
            <a:ext cx="4860705" cy="723235"/>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i="0" u="none" strike="noStrike" cap="none" dirty="0">
                <a:solidFill>
                  <a:srgbClr val="131313"/>
                </a:solidFill>
                <a:latin typeface="Calibri"/>
                <a:ea typeface="Calibri"/>
                <a:cs typeface="Calibri"/>
                <a:sym typeface="Calibri"/>
              </a:rPr>
              <a:t>Thúc đẩy sự tham gia của NKT thông qua các tổ chức đoàn thể, hội, nhóm của NKT ở địa phương</a:t>
            </a:r>
            <a:r>
              <a:rPr lang="en-US" sz="1800" i="0" u="none" strike="noStrike" cap="none" dirty="0">
                <a:solidFill>
                  <a:srgbClr val="131313"/>
                </a:solidFill>
                <a:latin typeface="Calibri"/>
                <a:ea typeface="Calibri"/>
                <a:cs typeface="Calibri"/>
                <a:sym typeface="Calibri"/>
              </a:rPr>
              <a:t>.</a:t>
            </a:r>
            <a:endParaRPr lang="vi-VN" sz="1800" i="0" u="none" strike="noStrike" cap="none" dirty="0">
              <a:solidFill>
                <a:srgbClr val="000000"/>
              </a:solidFill>
              <a:latin typeface="Arial"/>
              <a:ea typeface="Arial"/>
              <a:cs typeface="Arial"/>
              <a:sym typeface="Arial"/>
            </a:endParaRPr>
          </a:p>
        </p:txBody>
      </p:sp>
      <p:pic>
        <p:nvPicPr>
          <p:cNvPr id="3" name="Google Shape;541;p85">
            <a:extLst>
              <a:ext uri="{FF2B5EF4-FFF2-40B4-BE49-F238E27FC236}">
                <a16:creationId xmlns:a16="http://schemas.microsoft.com/office/drawing/2014/main" id="{9C2C166C-EE40-2B98-5D99-9C1CD2E7F7F6}"/>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45585" y="4517459"/>
            <a:ext cx="271207" cy="281989"/>
          </a:xfrm>
          <a:prstGeom prst="rect">
            <a:avLst/>
          </a:prstGeom>
          <a:noFill/>
          <a:ln>
            <a:noFill/>
          </a:ln>
        </p:spPr>
      </p:pic>
      <p:sp>
        <p:nvSpPr>
          <p:cNvPr id="6" name="Google Shape;539;p85">
            <a:extLst>
              <a:ext uri="{FF2B5EF4-FFF2-40B4-BE49-F238E27FC236}">
                <a16:creationId xmlns:a16="http://schemas.microsoft.com/office/drawing/2014/main" id="{60AE9BCB-1A9D-B676-31A9-E70EB77496DE}"/>
              </a:ext>
              <a:ext uri="{C183D7F6-B498-43B3-948B-1728B52AA6E4}">
                <adec:decorative xmlns:adec="http://schemas.microsoft.com/office/drawing/2017/decorative" val="0"/>
              </a:ext>
            </a:extLst>
          </p:cNvPr>
          <p:cNvSpPr txBox="1"/>
          <p:nvPr/>
        </p:nvSpPr>
        <p:spPr>
          <a:xfrm>
            <a:off x="6816793" y="4461588"/>
            <a:ext cx="4851457" cy="723235"/>
          </a:xfrm>
          <a:prstGeom prst="rect">
            <a:avLst/>
          </a:prstGeom>
          <a:noFill/>
          <a:ln>
            <a:noFill/>
          </a:ln>
        </p:spPr>
        <p:txBody>
          <a:bodyPr spcFirstLastPara="1" wrap="square" lIns="91425" tIns="45700" rIns="91425" bIns="45700" anchor="t" anchorCtr="0">
            <a:spAutoFit/>
          </a:bodyPr>
          <a:lstStyle/>
          <a:p>
            <a:pPr algn="just">
              <a:spcAft>
                <a:spcPts val="600"/>
              </a:spcAft>
              <a:buSzPts val="2000"/>
            </a:pPr>
            <a:r>
              <a:rPr lang="vi-VN" sz="1800" i="0" u="none" strike="noStrike" cap="none" dirty="0">
                <a:solidFill>
                  <a:srgbClr val="131313"/>
                </a:solidFill>
                <a:latin typeface="Calibri"/>
                <a:ea typeface="Calibri"/>
                <a:cs typeface="Calibri"/>
                <a:sym typeface="Calibri"/>
              </a:rPr>
              <a:t>Tổ chức tập huấn cho NKT ở những khu vực thường xuyên chịu ảnh hưởng</a:t>
            </a:r>
            <a:r>
              <a:rPr lang="en-US" sz="1800" i="0" u="none" strike="noStrike" cap="none" dirty="0">
                <a:solidFill>
                  <a:srgbClr val="131313"/>
                </a:solidFill>
                <a:latin typeface="Calibri"/>
                <a:ea typeface="Calibri"/>
                <a:cs typeface="Calibri"/>
                <a:sym typeface="Calibri"/>
              </a:rPr>
              <a:t>.</a:t>
            </a:r>
            <a:endParaRPr lang="vi-VN" sz="18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4875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44"/>
          <p:cNvSpPr txBox="1">
            <a:spLocks noGrp="1"/>
          </p:cNvSpPr>
          <p:nvPr>
            <p:ph type="title"/>
          </p:nvPr>
        </p:nvSpPr>
        <p:spPr>
          <a:xfrm>
            <a:off x="613062" y="5041900"/>
            <a:ext cx="6940296" cy="6217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Quattrocento Sans"/>
              <a:buNone/>
            </a:pPr>
            <a:r>
              <a:rPr lang="en-GB" sz="3200" b="1" dirty="0">
                <a:solidFill>
                  <a:schemeClr val="lt1"/>
                </a:solidFill>
                <a:latin typeface="Calibri" panose="020F0502020204030204" pitchFamily="34" charset="0"/>
                <a:ea typeface="Calibri" panose="020F0502020204030204" pitchFamily="34" charset="0"/>
                <a:cs typeface="Calibri" panose="020F0502020204030204" pitchFamily="34" charset="0"/>
              </a:rPr>
              <a:t>KẾT LUẬN VÀ KHUYẾN NGHỊ</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179" name="Google Shape;1179;p44">
            <a:extLst>
              <a:ext uri="{C183D7F6-B498-43B3-948B-1728B52AA6E4}">
                <adec:decorative xmlns:adec="http://schemas.microsoft.com/office/drawing/2017/decorative" val="1"/>
              </a:ext>
            </a:extLst>
          </p:cNvPr>
          <p:cNvSpPr/>
          <p:nvPr/>
        </p:nvSpPr>
        <p:spPr>
          <a:xfrm>
            <a:off x="727710" y="5599682"/>
            <a:ext cx="765810" cy="6400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75" name="Google Shape;1075;p88"/>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34</a:t>
            </a:fld>
            <a:endParaRPr sz="1200" b="0" i="0" u="none" strike="noStrike" cap="none">
              <a:solidFill>
                <a:srgbClr val="FFFFFF"/>
              </a:solidFill>
              <a:latin typeface="Arial"/>
              <a:ea typeface="Arial"/>
              <a:cs typeface="Arial"/>
              <a:sym typeface="Arial"/>
            </a:endParaRPr>
          </a:p>
        </p:txBody>
      </p:sp>
      <p:sp>
        <p:nvSpPr>
          <p:cNvPr id="1068" name="Google Shape;1068;p88">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9" name="Google Shape;1069;p88"/>
          <p:cNvSpPr txBox="1">
            <a:spLocks noGrp="1"/>
          </p:cNvSpPr>
          <p:nvPr>
            <p:ph type="title"/>
          </p:nvPr>
        </p:nvSpPr>
        <p:spPr>
          <a:xfrm>
            <a:off x="613062" y="328180"/>
            <a:ext cx="10851057"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a:buClr>
                <a:schemeClr val="dk2"/>
              </a:buClr>
              <a:buFont typeface="Calibri"/>
            </a:pPr>
            <a:r>
              <a:rPr lang="en-GB" sz="2400" dirty="0">
                <a:solidFill>
                  <a:schemeClr val="dk2"/>
                </a:solidFill>
                <a:latin typeface="Calibri"/>
                <a:ea typeface="Calibri"/>
                <a:cs typeface="Calibri"/>
                <a:sym typeface="Calibri"/>
              </a:rPr>
              <a:t>KẾT LUẬN VÀ KHUYẾN NGHỊ</a:t>
            </a:r>
            <a:endParaRPr sz="2400" dirty="0">
              <a:solidFill>
                <a:schemeClr val="dk2"/>
              </a:solidFill>
              <a:latin typeface="Calibri"/>
              <a:ea typeface="Calibri"/>
              <a:cs typeface="Calibri"/>
              <a:sym typeface="Calibri"/>
            </a:endParaRPr>
          </a:p>
        </p:txBody>
      </p:sp>
      <p:sp>
        <p:nvSpPr>
          <p:cNvPr id="15" name="Google Shape;1168;p43">
            <a:extLst>
              <a:ext uri="{FF2B5EF4-FFF2-40B4-BE49-F238E27FC236}">
                <a16:creationId xmlns:a16="http://schemas.microsoft.com/office/drawing/2014/main" id="{7A0597E0-73AB-20F3-F951-FC419B70C3F0}"/>
              </a:ext>
            </a:extLst>
          </p:cNvPr>
          <p:cNvSpPr txBox="1"/>
          <p:nvPr/>
        </p:nvSpPr>
        <p:spPr>
          <a:xfrm>
            <a:off x="4666897" y="1270115"/>
            <a:ext cx="2858205"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90"/>
              <a:buFont typeface="Arial"/>
              <a:buNone/>
            </a:pPr>
            <a:r>
              <a:rPr lang="en-GB" sz="2400" b="1" i="0" u="none" strike="noStrike" cap="none" dirty="0" err="1">
                <a:solidFill>
                  <a:srgbClr val="131313"/>
                </a:solidFill>
                <a:latin typeface="Calibri"/>
                <a:cs typeface="Calibri"/>
                <a:sym typeface="Calibri"/>
              </a:rPr>
              <a:t>Thủ</a:t>
            </a:r>
            <a:r>
              <a:rPr lang="en-GB" sz="2400" b="1" i="0" u="none" strike="noStrike" cap="none" dirty="0">
                <a:solidFill>
                  <a:srgbClr val="131313"/>
                </a:solidFill>
                <a:latin typeface="Calibri"/>
                <a:cs typeface="Calibri"/>
                <a:sym typeface="Calibri"/>
              </a:rPr>
              <a:t> </a:t>
            </a:r>
            <a:r>
              <a:rPr lang="en-GB" sz="2400" b="1" i="0" u="none" strike="noStrike" cap="none" dirty="0" err="1">
                <a:solidFill>
                  <a:srgbClr val="131313"/>
                </a:solidFill>
                <a:latin typeface="Calibri"/>
                <a:cs typeface="Calibri"/>
                <a:sym typeface="Calibri"/>
              </a:rPr>
              <a:t>tục</a:t>
            </a:r>
            <a:r>
              <a:rPr lang="en-GB" sz="2400" b="1" i="0" u="none" strike="noStrike" cap="none" dirty="0">
                <a:solidFill>
                  <a:srgbClr val="131313"/>
                </a:solidFill>
                <a:latin typeface="Calibri"/>
                <a:cs typeface="Calibri"/>
                <a:sym typeface="Calibri"/>
              </a:rPr>
              <a:t> </a:t>
            </a:r>
            <a:r>
              <a:rPr lang="en-GB" sz="2400" b="1" i="0" u="none" strike="noStrike" cap="none" dirty="0" err="1">
                <a:solidFill>
                  <a:srgbClr val="131313"/>
                </a:solidFill>
                <a:latin typeface="Calibri"/>
                <a:cs typeface="Calibri"/>
                <a:sym typeface="Calibri"/>
              </a:rPr>
              <a:t>hành</a:t>
            </a:r>
            <a:r>
              <a:rPr lang="en-GB" sz="2400" b="1" i="0" u="none" strike="noStrike" cap="none" dirty="0">
                <a:solidFill>
                  <a:srgbClr val="131313"/>
                </a:solidFill>
                <a:latin typeface="Calibri"/>
                <a:cs typeface="Calibri"/>
                <a:sym typeface="Calibri"/>
              </a:rPr>
              <a:t> </a:t>
            </a:r>
            <a:r>
              <a:rPr lang="en-GB" sz="2400" b="1" i="0" u="none" strike="noStrike" cap="none" dirty="0" err="1">
                <a:solidFill>
                  <a:srgbClr val="131313"/>
                </a:solidFill>
                <a:latin typeface="Calibri"/>
                <a:cs typeface="Calibri"/>
                <a:sym typeface="Calibri"/>
              </a:rPr>
              <a:t>chính</a:t>
            </a:r>
            <a:endParaRPr sz="2400" b="0" i="0" u="none" strike="noStrike" cap="none" dirty="0">
              <a:latin typeface="Arial"/>
              <a:ea typeface="Arial"/>
              <a:cs typeface="Arial"/>
              <a:sym typeface="Arial"/>
            </a:endParaRPr>
          </a:p>
        </p:txBody>
      </p:sp>
      <p:sp>
        <p:nvSpPr>
          <p:cNvPr id="14" name="Google Shape;1167;p43">
            <a:extLst>
              <a:ext uri="{FF2B5EF4-FFF2-40B4-BE49-F238E27FC236}">
                <a16:creationId xmlns:a16="http://schemas.microsoft.com/office/drawing/2014/main" id="{A7D0F98B-B9EB-E064-0CDF-31E54222EB67}"/>
              </a:ext>
            </a:extLst>
          </p:cNvPr>
          <p:cNvSpPr/>
          <p:nvPr/>
        </p:nvSpPr>
        <p:spPr>
          <a:xfrm>
            <a:off x="389389" y="1842465"/>
            <a:ext cx="4442990" cy="4564597"/>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104775" marR="0" lvl="0" indent="-104775" algn="just" rtl="0">
              <a:lnSpc>
                <a:spcPct val="100000"/>
              </a:lnSpc>
              <a:spcBef>
                <a:spcPts val="1200"/>
              </a:spcBef>
              <a:spcAft>
                <a:spcPts val="1200"/>
              </a:spcAft>
              <a:buClr>
                <a:srgbClr val="000000"/>
              </a:buClr>
              <a:buSzPts val="1490"/>
              <a:buFont typeface="Arial" panose="020B0604020202020204" pitchFamily="34" charset="0"/>
              <a:buChar char="•"/>
            </a:pPr>
            <a:r>
              <a:rPr lang="vi-VN" sz="1800" dirty="0">
                <a:solidFill>
                  <a:srgbClr val="131313"/>
                </a:solidFill>
                <a:latin typeface="Calibri"/>
                <a:cs typeface="Calibri"/>
                <a:sym typeface="Calibri"/>
              </a:rPr>
              <a:t>Thủ tục cấp giấy XNKT còn phức tạp, khó khăn</a:t>
            </a:r>
            <a:r>
              <a:rPr lang="en-GB" sz="1800" dirty="0">
                <a:solidFill>
                  <a:srgbClr val="131313"/>
                </a:solidFill>
                <a:latin typeface="Calibri"/>
                <a:cs typeface="Calibri"/>
                <a:sym typeface="Calibri"/>
              </a:rPr>
              <a:t>. </a:t>
            </a:r>
          </a:p>
          <a:p>
            <a:pPr marL="104775" marR="0" lvl="0" indent="-104775" algn="just" rtl="0">
              <a:lnSpc>
                <a:spcPct val="100000"/>
              </a:lnSpc>
              <a:spcBef>
                <a:spcPts val="1200"/>
              </a:spcBef>
              <a:spcAft>
                <a:spcPts val="1200"/>
              </a:spcAft>
              <a:buClr>
                <a:srgbClr val="000000"/>
              </a:buClr>
              <a:buSzPts val="1490"/>
              <a:buFont typeface="Arial" panose="020B0604020202020204" pitchFamily="34" charset="0"/>
              <a:buChar char="•"/>
            </a:pPr>
            <a:r>
              <a:rPr lang="en-GB" sz="1800" dirty="0">
                <a:solidFill>
                  <a:srgbClr val="131313"/>
                </a:solidFill>
                <a:latin typeface="Calibri"/>
                <a:cs typeface="Calibri"/>
                <a:sym typeface="Calibri"/>
              </a:rPr>
              <a:t>TTHC </a:t>
            </a:r>
            <a:r>
              <a:rPr lang="en-GB" sz="1800" dirty="0" err="1">
                <a:solidFill>
                  <a:srgbClr val="131313"/>
                </a:solidFill>
                <a:latin typeface="Calibri"/>
                <a:cs typeface="Calibri"/>
                <a:sym typeface="Calibri"/>
              </a:rPr>
              <a:t>trên</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môi</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trường</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điện</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tử</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còn</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chưa</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đủ</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tiếp</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cận</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cho</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đa</a:t>
            </a:r>
            <a:r>
              <a:rPr lang="en-GB" sz="1800" dirty="0">
                <a:solidFill>
                  <a:srgbClr val="131313"/>
                </a:solidFill>
                <a:latin typeface="Calibri"/>
                <a:cs typeface="Calibri"/>
                <a:sym typeface="Calibri"/>
              </a:rPr>
              <a:t> </a:t>
            </a:r>
            <a:r>
              <a:rPr lang="en-GB" sz="1800" dirty="0" err="1">
                <a:solidFill>
                  <a:srgbClr val="131313"/>
                </a:solidFill>
                <a:latin typeface="Calibri"/>
                <a:cs typeface="Calibri"/>
                <a:sym typeface="Calibri"/>
              </a:rPr>
              <a:t>số</a:t>
            </a:r>
            <a:r>
              <a:rPr lang="en-GB" sz="1800" dirty="0">
                <a:solidFill>
                  <a:srgbClr val="131313"/>
                </a:solidFill>
                <a:latin typeface="Calibri"/>
                <a:cs typeface="Calibri"/>
                <a:sym typeface="Calibri"/>
              </a:rPr>
              <a:t> NKT.</a:t>
            </a:r>
            <a:endParaRPr lang="en-US" sz="1800" dirty="0">
              <a:solidFill>
                <a:srgbClr val="131313"/>
              </a:solidFill>
              <a:latin typeface="Calibri"/>
              <a:cs typeface="Calibri"/>
              <a:sym typeface="Calibri"/>
            </a:endParaRPr>
          </a:p>
          <a:p>
            <a:pPr marL="104775" marR="0" lvl="0" indent="-104775" algn="just" rtl="0">
              <a:lnSpc>
                <a:spcPct val="100000"/>
              </a:lnSpc>
              <a:spcBef>
                <a:spcPts val="1200"/>
              </a:spcBef>
              <a:spcAft>
                <a:spcPts val="1200"/>
              </a:spcAft>
              <a:buClr>
                <a:srgbClr val="000000"/>
              </a:buClr>
              <a:buSzPts val="1490"/>
              <a:buFont typeface="Arial" panose="020B0604020202020204" pitchFamily="34" charset="0"/>
              <a:buChar char="•"/>
            </a:pPr>
            <a:r>
              <a:rPr lang="en-US" sz="1800" dirty="0" err="1">
                <a:solidFill>
                  <a:srgbClr val="131313"/>
                </a:solidFill>
                <a:latin typeface="Calibri"/>
                <a:cs typeface="Calibri"/>
                <a:sym typeface="Calibri"/>
              </a:rPr>
              <a:t>Còn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bất</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cập</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trong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nhận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thức</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về</a:t>
            </a:r>
            <a:r>
              <a:rPr lang="en-US" sz="1800" dirty="0">
                <a:solidFill>
                  <a:srgbClr val="131313"/>
                </a:solidFill>
                <a:latin typeface="Calibri"/>
                <a:cs typeface="Calibri"/>
                <a:sym typeface="Calibri"/>
              </a:rPr>
              <a:t> NKT </a:t>
            </a:r>
            <a:r>
              <a:rPr lang="en-US" sz="1800" dirty="0" err="1">
                <a:solidFill>
                  <a:srgbClr val="131313"/>
                </a:solidFill>
                <a:latin typeface="Calibri"/>
                <a:cs typeface="Calibri"/>
                <a:sym typeface="Calibri"/>
              </a:rPr>
              <a:t>và</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kỹ</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năng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ứng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xử</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với</a:t>
            </a:r>
            <a:r>
              <a:rPr lang="en-US" sz="1800" dirty="0">
                <a:solidFill>
                  <a:srgbClr val="131313"/>
                </a:solidFill>
                <a:latin typeface="Calibri"/>
                <a:cs typeface="Calibri"/>
                <a:sym typeface="Calibri"/>
              </a:rPr>
              <a:t> NKT </a:t>
            </a:r>
            <a:r>
              <a:rPr lang="en-US" sz="1800" dirty="0" err="1">
                <a:solidFill>
                  <a:srgbClr val="131313"/>
                </a:solidFill>
                <a:latin typeface="Calibri"/>
                <a:cs typeface="Calibri"/>
                <a:sym typeface="Calibri"/>
              </a:rPr>
              <a:t>của</a:t>
            </a:r>
            <a:r>
              <a:rPr lang="en-US" sz="1800" dirty="0">
                <a:solidFill>
                  <a:srgbClr val="131313"/>
                </a:solidFill>
                <a:latin typeface="Calibri"/>
                <a:cs typeface="Calibri"/>
                <a:sym typeface="Calibri"/>
              </a:rPr>
              <a:t> CBCC </a:t>
            </a:r>
            <a:r>
              <a:rPr lang="en-US" sz="1800" dirty="0" err="1">
                <a:solidFill>
                  <a:srgbClr val="131313"/>
                </a:solidFill>
                <a:latin typeface="Calibri"/>
                <a:cs typeface="Calibri"/>
                <a:sym typeface="Calibri"/>
              </a:rPr>
              <a:t>địa</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phương</a:t>
            </a:r>
            <a:r>
              <a:rPr lang="en-US" sz="1800" dirty="0">
                <a:solidFill>
                  <a:srgbClr val="131313"/>
                </a:solidFill>
                <a:latin typeface="Calibri"/>
                <a:cs typeface="Calibri"/>
                <a:sym typeface="Calibri"/>
              </a:rPr>
              <a:t>.</a:t>
            </a:r>
            <a:endParaRPr lang="vi-VN" sz="1800" dirty="0">
              <a:solidFill>
                <a:srgbClr val="131313"/>
              </a:solidFill>
              <a:latin typeface="Calibri"/>
              <a:cs typeface="Calibri"/>
              <a:sym typeface="Calibri"/>
            </a:endParaRPr>
          </a:p>
          <a:p>
            <a:pPr marL="104775" marR="0" lvl="0" indent="-104775" algn="just" rtl="0">
              <a:lnSpc>
                <a:spcPct val="100000"/>
              </a:lnSpc>
              <a:spcBef>
                <a:spcPts val="1200"/>
              </a:spcBef>
              <a:spcAft>
                <a:spcPts val="1200"/>
              </a:spcAft>
              <a:buClr>
                <a:srgbClr val="000000"/>
              </a:buClr>
              <a:buSzPts val="1490"/>
              <a:buFont typeface="Arial" panose="020B0604020202020204" pitchFamily="34" charset="0"/>
              <a:buChar char="•"/>
            </a:pPr>
            <a:r>
              <a:rPr lang="vi-VN" sz="1800" dirty="0">
                <a:solidFill>
                  <a:srgbClr val="131313"/>
                </a:solidFill>
                <a:latin typeface="Calibri"/>
                <a:ea typeface="Calibri"/>
                <a:cs typeface="Calibri"/>
                <a:sym typeface="Calibri"/>
              </a:rPr>
              <a:t>Nhu cầu chi tiêu hàng tháng của NKT đang cao hơn m</a:t>
            </a:r>
            <a:r>
              <a:rPr lang="en-US" sz="1800" dirty="0">
                <a:solidFill>
                  <a:srgbClr val="131313"/>
                </a:solidFill>
                <a:latin typeface="Calibri"/>
                <a:ea typeface="Calibri"/>
                <a:cs typeface="Calibri"/>
                <a:sym typeface="Calibri"/>
              </a:rPr>
              <a:t>ứ</a:t>
            </a:r>
            <a:r>
              <a:rPr lang="vi-VN" sz="1800" dirty="0">
                <a:solidFill>
                  <a:srgbClr val="131313"/>
                </a:solidFill>
                <a:latin typeface="Calibri"/>
                <a:ea typeface="Calibri"/>
                <a:cs typeface="Calibri"/>
                <a:sym typeface="Calibri"/>
              </a:rPr>
              <a:t>c trợ cấp khuyết tật</a:t>
            </a:r>
            <a:endParaRPr lang="en-GB" sz="1800" dirty="0">
              <a:solidFill>
                <a:srgbClr val="131313"/>
              </a:solidFill>
              <a:latin typeface="Calibri"/>
              <a:cs typeface="Calibri"/>
              <a:sym typeface="Calibri"/>
            </a:endParaRPr>
          </a:p>
        </p:txBody>
      </p:sp>
      <p:sp>
        <p:nvSpPr>
          <p:cNvPr id="23" name="Speech Bubble: Rectangle with Corners Rounded 22">
            <a:extLst>
              <a:ext uri="{FF2B5EF4-FFF2-40B4-BE49-F238E27FC236}">
                <a16:creationId xmlns:a16="http://schemas.microsoft.com/office/drawing/2014/main" id="{F7F1E967-FB66-F6A8-E1CA-BFA532ABCA84}"/>
              </a:ext>
              <a:ext uri="{C183D7F6-B498-43B3-948B-1728B52AA6E4}">
                <adec:decorative xmlns:adec="http://schemas.microsoft.com/office/drawing/2017/decorative" val="0"/>
              </a:ext>
            </a:extLst>
          </p:cNvPr>
          <p:cNvSpPr/>
          <p:nvPr/>
        </p:nvSpPr>
        <p:spPr>
          <a:xfrm>
            <a:off x="5034643" y="5126261"/>
            <a:ext cx="2122714" cy="1123118"/>
          </a:xfrm>
          <a:prstGeom prst="wedgeRoundRectCallout">
            <a:avLst>
              <a:gd name="adj1" fmla="val -69657"/>
              <a:gd name="adj2" fmla="val -32373"/>
              <a:gd name="adj3" fmla="val 16667"/>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NKT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có</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nhu</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cầu</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được</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tham</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gia</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vào</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nền</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kinh</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tế</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để</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tự</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chủ</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về</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tài</a:t>
            </a: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8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chính</a:t>
            </a:r>
            <a:endPar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Arrow: Right 5">
            <a:extLst>
              <a:ext uri="{FF2B5EF4-FFF2-40B4-BE49-F238E27FC236}">
                <a16:creationId xmlns:a16="http://schemas.microsoft.com/office/drawing/2014/main" id="{9144CF0F-0236-DFC1-3142-81D3EB453153}"/>
              </a:ext>
              <a:ext uri="{C183D7F6-B498-43B3-948B-1728B52AA6E4}">
                <adec:decorative xmlns:adec="http://schemas.microsoft.com/office/drawing/2017/decorative" val="1"/>
              </a:ext>
            </a:extLst>
          </p:cNvPr>
          <p:cNvSpPr/>
          <p:nvPr/>
        </p:nvSpPr>
        <p:spPr>
          <a:xfrm>
            <a:off x="5369241" y="3842374"/>
            <a:ext cx="1453519" cy="564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Google Shape;1167;p43">
            <a:extLst>
              <a:ext uri="{FF2B5EF4-FFF2-40B4-BE49-F238E27FC236}">
                <a16:creationId xmlns:a16="http://schemas.microsoft.com/office/drawing/2014/main" id="{381A79ED-95AE-3B48-1465-34D74C053691}"/>
              </a:ext>
            </a:extLst>
          </p:cNvPr>
          <p:cNvSpPr/>
          <p:nvPr/>
        </p:nvSpPr>
        <p:spPr>
          <a:xfrm>
            <a:off x="7359623" y="1842465"/>
            <a:ext cx="4570779" cy="4564597"/>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104775" indent="-104775" algn="just">
              <a:spcBef>
                <a:spcPts val="1200"/>
              </a:spcBef>
              <a:spcAft>
                <a:spcPts val="1200"/>
              </a:spcAft>
              <a:buSzPts val="1490"/>
              <a:buFont typeface="Arial" panose="020B0604020202020204" pitchFamily="34" charset="0"/>
              <a:buChar char="•"/>
            </a:pPr>
            <a:r>
              <a:rPr lang="en-US" sz="1800" dirty="0">
                <a:solidFill>
                  <a:srgbClr val="131313"/>
                </a:solidFill>
                <a:latin typeface="Calibri"/>
                <a:cs typeface="Calibri"/>
                <a:sym typeface="Calibri"/>
              </a:rPr>
              <a:t>Cần </a:t>
            </a:r>
            <a:r>
              <a:rPr lang="en-US" sz="1800" dirty="0" err="1">
                <a:solidFill>
                  <a:srgbClr val="131313"/>
                </a:solidFill>
                <a:latin typeface="Calibri"/>
                <a:cs typeface="Calibri"/>
                <a:sym typeface="Calibri"/>
              </a:rPr>
              <a:t>cập</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nhật</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quy</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trình</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và</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hướng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dẫn</a:t>
            </a:r>
            <a:r>
              <a:rPr lang="en-US" sz="1800" dirty="0">
                <a:solidFill>
                  <a:srgbClr val="131313"/>
                </a:solidFill>
                <a:latin typeface="Calibri"/>
                <a:cs typeface="Calibri"/>
                <a:sym typeface="Calibri"/>
              </a:rPr>
              <a:t> XĐKT </a:t>
            </a:r>
            <a:r>
              <a:rPr lang="en-US" sz="1800" dirty="0" err="1">
                <a:solidFill>
                  <a:srgbClr val="131313"/>
                </a:solidFill>
                <a:latin typeface="Calibri"/>
                <a:cs typeface="Calibri"/>
                <a:sym typeface="Calibri"/>
              </a:rPr>
              <a:t>và</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cấp</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giấy</a:t>
            </a:r>
            <a:r>
              <a:rPr lang="en-US" sz="1800" dirty="0">
                <a:solidFill>
                  <a:srgbClr val="131313"/>
                </a:solidFill>
                <a:latin typeface="Calibri"/>
                <a:cs typeface="Calibri"/>
                <a:sym typeface="Calibri"/>
              </a:rPr>
              <a:t> XNKT. </a:t>
            </a:r>
          </a:p>
          <a:p>
            <a:pPr marL="104775" indent="-104775" algn="just">
              <a:spcBef>
                <a:spcPts val="1200"/>
              </a:spcBef>
              <a:spcAft>
                <a:spcPts val="1200"/>
              </a:spcAft>
              <a:buSzPts val="1490"/>
              <a:buFont typeface="Arial" panose="020B0604020202020204" pitchFamily="34" charset="0"/>
              <a:buChar char="•"/>
            </a:pPr>
            <a:r>
              <a:rPr lang="vi-VN" sz="1800" dirty="0">
                <a:solidFill>
                  <a:srgbClr val="131313"/>
                </a:solidFill>
                <a:latin typeface="Calibri"/>
                <a:ea typeface="Calibri"/>
                <a:cs typeface="Calibri"/>
                <a:sym typeface="Calibri"/>
              </a:rPr>
              <a:t>Cần cân nhắc trở ngại về tiếp cận CNTT của NKT</a:t>
            </a:r>
            <a:r>
              <a:rPr lang="en-US" sz="1800" dirty="0">
                <a:solidFill>
                  <a:srgbClr val="131313"/>
                </a:solidFill>
                <a:latin typeface="Calibri"/>
                <a:ea typeface="Calibri"/>
                <a:cs typeface="Calibri"/>
                <a:sym typeface="Calibri"/>
              </a:rPr>
              <a:t> </a:t>
            </a:r>
            <a:r>
              <a:rPr lang="vi-VN" sz="1800" dirty="0">
                <a:solidFill>
                  <a:srgbClr val="131313"/>
                </a:solidFill>
                <a:latin typeface="Calibri"/>
                <a:ea typeface="Calibri"/>
                <a:cs typeface="Calibri"/>
                <a:sym typeface="Calibri"/>
              </a:rPr>
              <a:t>và có cơ chế làm TTHC phù hợp</a:t>
            </a:r>
            <a:r>
              <a:rPr lang="en-GB" sz="1800" dirty="0">
                <a:solidFill>
                  <a:srgbClr val="131313"/>
                </a:solidFill>
                <a:latin typeface="Calibri"/>
                <a:ea typeface="Calibri"/>
                <a:cs typeface="Calibri"/>
                <a:sym typeface="Calibri"/>
              </a:rPr>
              <a:t>.</a:t>
            </a:r>
            <a:endParaRPr lang="vi-VN" sz="1800" b="0" i="0" u="none" strike="noStrike" cap="none" dirty="0">
              <a:solidFill>
                <a:srgbClr val="131313"/>
              </a:solidFill>
              <a:latin typeface="Calibri"/>
              <a:ea typeface="Calibri"/>
              <a:cs typeface="Calibri"/>
              <a:sym typeface="Calibri"/>
            </a:endParaRPr>
          </a:p>
          <a:p>
            <a:pPr marL="104775" marR="0" lvl="0" indent="-104775" algn="just" rtl="0">
              <a:lnSpc>
                <a:spcPct val="100000"/>
              </a:lnSpc>
              <a:spcBef>
                <a:spcPts val="1200"/>
              </a:spcBef>
              <a:spcAft>
                <a:spcPts val="1200"/>
              </a:spcAft>
              <a:buClr>
                <a:srgbClr val="000000"/>
              </a:buClr>
              <a:buSzPts val="1490"/>
              <a:buFont typeface="Arial" panose="020B0604020202020204" pitchFamily="34" charset="0"/>
              <a:buChar char="•"/>
            </a:pPr>
            <a:r>
              <a:rPr lang="en-US" sz="1800" dirty="0" err="1">
                <a:solidFill>
                  <a:srgbClr val="131313"/>
                </a:solidFill>
                <a:latin typeface="Calibri"/>
                <a:cs typeface="Calibri"/>
                <a:sym typeface="Calibri"/>
              </a:rPr>
              <a:t>Nâng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cao</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kiến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thức</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nhận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thức</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về</a:t>
            </a:r>
            <a:r>
              <a:rPr lang="en-US" sz="1800" dirty="0">
                <a:solidFill>
                  <a:srgbClr val="131313"/>
                </a:solidFill>
                <a:latin typeface="Calibri"/>
                <a:cs typeface="Calibri"/>
                <a:sym typeface="Calibri"/>
              </a:rPr>
              <a:t> NKT </a:t>
            </a:r>
            <a:r>
              <a:rPr lang="en-US" sz="1800" dirty="0" err="1">
                <a:solidFill>
                  <a:srgbClr val="131313"/>
                </a:solidFill>
                <a:latin typeface="Calibri"/>
                <a:cs typeface="Calibri"/>
                <a:sym typeface="Calibri"/>
              </a:rPr>
              <a:t>cho</a:t>
            </a:r>
            <a:r>
              <a:rPr lang="en-US" sz="1800" dirty="0">
                <a:solidFill>
                  <a:srgbClr val="131313"/>
                </a:solidFill>
                <a:latin typeface="Calibri"/>
                <a:cs typeface="Calibri"/>
                <a:sym typeface="Calibri"/>
              </a:rPr>
              <a:t> CBCC </a:t>
            </a:r>
            <a:r>
              <a:rPr lang="en-US" sz="1800" dirty="0" err="1">
                <a:solidFill>
                  <a:srgbClr val="131313"/>
                </a:solidFill>
                <a:latin typeface="Calibri"/>
                <a:cs typeface="Calibri"/>
                <a:sym typeface="Calibri"/>
              </a:rPr>
              <a:t>địa</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phương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và</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cộng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đồng</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nói</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chung</a:t>
            </a:r>
            <a:endParaRPr lang="en-US" sz="1800" dirty="0">
              <a:solidFill>
                <a:srgbClr val="131313"/>
              </a:solidFill>
              <a:latin typeface="Calibri"/>
              <a:cs typeface="Calibri"/>
              <a:sym typeface="Calibri"/>
            </a:endParaRPr>
          </a:p>
          <a:p>
            <a:pPr marL="104775" marR="0" lvl="0" indent="-104775" algn="just" rtl="0">
              <a:lnSpc>
                <a:spcPct val="100000"/>
              </a:lnSpc>
              <a:spcBef>
                <a:spcPts val="1200"/>
              </a:spcBef>
              <a:spcAft>
                <a:spcPts val="1200"/>
              </a:spcAft>
              <a:buClr>
                <a:srgbClr val="000000"/>
              </a:buClr>
              <a:buSzPts val="1490"/>
              <a:buFont typeface="Arial" panose="020B0604020202020204" pitchFamily="34" charset="0"/>
              <a:buChar char="•"/>
            </a:pPr>
            <a:r>
              <a:rPr lang="en-US" sz="1800" dirty="0" err="1">
                <a:solidFill>
                  <a:srgbClr val="131313"/>
                </a:solidFill>
                <a:latin typeface="Calibri"/>
                <a:cs typeface="Calibri"/>
                <a:sym typeface="Calibri"/>
              </a:rPr>
              <a:t>Cần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có</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thêm</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nghiên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cứu</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chính</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sách</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phù</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hợp</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về</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hỗ</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trợ</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xã</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hội</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với</a:t>
            </a:r>
            <a:r>
              <a:rPr lang="en-US" sz="1800" dirty="0">
                <a:solidFill>
                  <a:srgbClr val="131313"/>
                </a:solidFill>
                <a:latin typeface="Calibri"/>
                <a:cs typeface="Calibri"/>
                <a:sym typeface="Calibri"/>
              </a:rPr>
              <a:t> NKT </a:t>
            </a:r>
            <a:r>
              <a:rPr lang="en-US" sz="1800" dirty="0" err="1">
                <a:solidFill>
                  <a:srgbClr val="131313"/>
                </a:solidFill>
                <a:latin typeface="Calibri"/>
                <a:cs typeface="Calibri"/>
                <a:sym typeface="Calibri"/>
              </a:rPr>
              <a:t>và</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thúc</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đẩy</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tuyển</a:t>
            </a:r>
            <a:r>
              <a:rPr lang="en-US" sz="1800" dirty="0">
                <a:solidFill>
                  <a:srgbClr val="131313"/>
                </a:solidFill>
                <a:latin typeface="Calibri"/>
                <a:cs typeface="Calibri"/>
                <a:sym typeface="Calibri"/>
              </a:rPr>
              <a:t> </a:t>
            </a:r>
            <a:r>
              <a:rPr lang="en-US" sz="1800" dirty="0" err="1">
                <a:solidFill>
                  <a:srgbClr val="131313"/>
                </a:solidFill>
                <a:latin typeface="Calibri"/>
                <a:cs typeface="Calibri"/>
                <a:sym typeface="Calibri"/>
              </a:rPr>
              <a:t>dụng</a:t>
            </a:r>
            <a:r>
              <a:rPr lang="en-US" sz="1800" dirty="0">
                <a:solidFill>
                  <a:srgbClr val="131313"/>
                </a:solidFill>
                <a:latin typeface="Calibri"/>
                <a:cs typeface="Calibri"/>
                <a:sym typeface="Calibri"/>
              </a:rPr>
              <a:t> NKT.</a:t>
            </a:r>
          </a:p>
        </p:txBody>
      </p:sp>
    </p:spTree>
    <p:extLst>
      <p:ext uri="{BB962C8B-B14F-4D97-AF65-F5344CB8AC3E}">
        <p14:creationId xmlns:p14="http://schemas.microsoft.com/office/powerpoint/2010/main" val="6464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88">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75" name="Google Shape;1075;p88"/>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35</a:t>
            </a:fld>
            <a:endParaRPr sz="1200" b="0" i="0" u="none" strike="noStrike" cap="none">
              <a:solidFill>
                <a:srgbClr val="FFFFFF"/>
              </a:solidFill>
              <a:latin typeface="Arial"/>
              <a:ea typeface="Arial"/>
              <a:cs typeface="Arial"/>
              <a:sym typeface="Arial"/>
            </a:endParaRPr>
          </a:p>
        </p:txBody>
      </p:sp>
      <p:sp>
        <p:nvSpPr>
          <p:cNvPr id="1069" name="Google Shape;1069;p88"/>
          <p:cNvSpPr txBox="1">
            <a:spLocks noGrp="1"/>
          </p:cNvSpPr>
          <p:nvPr>
            <p:ph type="title"/>
          </p:nvPr>
        </p:nvSpPr>
        <p:spPr>
          <a:xfrm>
            <a:off x="613063" y="328180"/>
            <a:ext cx="10714580" cy="650875"/>
          </a:xfrm>
          <a:prstGeom prst="rect">
            <a:avLst/>
          </a:prstGeom>
          <a:solidFill>
            <a:srgbClr val="F5F5F5"/>
          </a:solidFill>
          <a:ln>
            <a:noFill/>
          </a:ln>
        </p:spPr>
        <p:txBody>
          <a:bodyPr spcFirstLastPara="1" wrap="square" lIns="91425" tIns="45700" rIns="91425" bIns="45700" anchor="ctr" anchorCtr="0">
            <a:noAutofit/>
          </a:bodyPr>
          <a:lstStyle/>
          <a:p>
            <a:pPr lvl="0">
              <a:buClr>
                <a:schemeClr val="dk2"/>
              </a:buClr>
              <a:buSzPts val="2300"/>
            </a:pPr>
            <a:r>
              <a:rPr lang="vi-VN" sz="2400" dirty="0">
                <a:solidFill>
                  <a:schemeClr val="dk2"/>
                </a:solidFill>
                <a:latin typeface="Calibri"/>
                <a:ea typeface="Calibri"/>
                <a:cs typeface="Calibri"/>
                <a:sym typeface="Calibri"/>
              </a:rPr>
              <a:t>KẾT LUẬN VÀ </a:t>
            </a:r>
            <a:r>
              <a:rPr lang="en-GB" sz="2400" dirty="0">
                <a:solidFill>
                  <a:schemeClr val="dk2"/>
                </a:solidFill>
                <a:latin typeface="Calibri"/>
                <a:ea typeface="Calibri"/>
                <a:cs typeface="Calibri"/>
                <a:sym typeface="Calibri"/>
              </a:rPr>
              <a:t>KHUYẾN NGHỊ</a:t>
            </a:r>
            <a:endParaRPr sz="2500" dirty="0">
              <a:latin typeface="Calibri"/>
              <a:ea typeface="Calibri"/>
              <a:cs typeface="Calibri"/>
              <a:sym typeface="Calibri"/>
            </a:endParaRPr>
          </a:p>
        </p:txBody>
      </p:sp>
      <p:sp>
        <p:nvSpPr>
          <p:cNvPr id="14" name="Google Shape;1167;p43">
            <a:extLst>
              <a:ext uri="{FF2B5EF4-FFF2-40B4-BE49-F238E27FC236}">
                <a16:creationId xmlns:a16="http://schemas.microsoft.com/office/drawing/2014/main" id="{A7D0F98B-B9EB-E064-0CDF-31E54222EB67}"/>
              </a:ext>
              <a:ext uri="{C183D7F6-B498-43B3-948B-1728B52AA6E4}">
                <adec:decorative xmlns:adec="http://schemas.microsoft.com/office/drawing/2017/decorative" val="1"/>
              </a:ext>
            </a:extLst>
          </p:cNvPr>
          <p:cNvSpPr/>
          <p:nvPr/>
        </p:nvSpPr>
        <p:spPr>
          <a:xfrm>
            <a:off x="714686" y="1831368"/>
            <a:ext cx="3784745" cy="1811718"/>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15" name="Google Shape;1168;p43">
            <a:extLst>
              <a:ext uri="{FF2B5EF4-FFF2-40B4-BE49-F238E27FC236}">
                <a16:creationId xmlns:a16="http://schemas.microsoft.com/office/drawing/2014/main" id="{7A0597E0-73AB-20F3-F951-FC419B70C3F0}"/>
              </a:ext>
            </a:extLst>
          </p:cNvPr>
          <p:cNvSpPr txBox="1"/>
          <p:nvPr/>
        </p:nvSpPr>
        <p:spPr>
          <a:xfrm>
            <a:off x="3453222" y="1247229"/>
            <a:ext cx="3320342"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90"/>
              <a:buFont typeface="Arial"/>
              <a:buNone/>
            </a:pPr>
            <a:r>
              <a:rPr lang="vi-VN" sz="2400" b="1" i="0" u="none" strike="noStrike" cap="none" dirty="0">
                <a:solidFill>
                  <a:srgbClr val="131313"/>
                </a:solidFill>
                <a:latin typeface="Calibri"/>
                <a:cs typeface="Calibri"/>
                <a:sym typeface="Calibri"/>
              </a:rPr>
              <a:t>Cung ứng dịch vụ công</a:t>
            </a:r>
            <a:endParaRPr lang="vi-VN" sz="2400" b="0" i="0" u="none" strike="noStrike" cap="none" dirty="0">
              <a:solidFill>
                <a:srgbClr val="000000"/>
              </a:solidFill>
              <a:latin typeface="Arial"/>
              <a:ea typeface="Arial"/>
              <a:cs typeface="Arial"/>
              <a:sym typeface="Arial"/>
            </a:endParaRPr>
          </a:p>
        </p:txBody>
      </p:sp>
      <p:sp>
        <p:nvSpPr>
          <p:cNvPr id="19" name="Google Shape;1173;p43">
            <a:extLst>
              <a:ext uri="{FF2B5EF4-FFF2-40B4-BE49-F238E27FC236}">
                <a16:creationId xmlns:a16="http://schemas.microsoft.com/office/drawing/2014/main" id="{23833D1F-8A79-ACB5-EB11-C305D7753092}"/>
              </a:ext>
            </a:extLst>
          </p:cNvPr>
          <p:cNvSpPr txBox="1"/>
          <p:nvPr/>
        </p:nvSpPr>
        <p:spPr>
          <a:xfrm>
            <a:off x="738939" y="1998583"/>
            <a:ext cx="3726572" cy="1477287"/>
          </a:xfrm>
          <a:prstGeom prst="rect">
            <a:avLst/>
          </a:prstGeom>
          <a:noFill/>
          <a:ln>
            <a:noFill/>
          </a:ln>
        </p:spPr>
        <p:txBody>
          <a:bodyPr spcFirstLastPara="1" wrap="square" lIns="91425" tIns="45700" rIns="91425" bIns="45700" anchor="t" anchorCtr="0">
            <a:spAutoFit/>
          </a:bodyPr>
          <a:lstStyle/>
          <a:p>
            <a:pPr marL="285750" indent="-285750" algn="just">
              <a:buSzPts val="1490"/>
              <a:buFont typeface="Arial" panose="020B0604020202020204" pitchFamily="34" charset="0"/>
              <a:buChar char="•"/>
            </a:pPr>
            <a:r>
              <a:rPr lang="vi-VN" sz="1800" dirty="0">
                <a:solidFill>
                  <a:srgbClr val="131313"/>
                </a:solidFill>
                <a:latin typeface="Calibri"/>
                <a:cs typeface="Calibri"/>
                <a:sym typeface="Calibri"/>
              </a:rPr>
              <a:t>Dịch vụ khám chữa bệnh tuyến huyện còn một số khía cạnh cần cải thiện.</a:t>
            </a:r>
          </a:p>
          <a:p>
            <a:pPr marL="285750" indent="-285750" algn="just">
              <a:buSzPts val="1490"/>
              <a:buFont typeface="Arial" panose="020B0604020202020204" pitchFamily="34" charset="0"/>
              <a:buChar char="•"/>
            </a:pPr>
            <a:r>
              <a:rPr lang="vi-VN" sz="1800" dirty="0">
                <a:solidFill>
                  <a:srgbClr val="131313"/>
                </a:solidFill>
                <a:latin typeface="Calibri"/>
                <a:cs typeface="Calibri"/>
                <a:sym typeface="Calibri"/>
              </a:rPr>
              <a:t>Dịch vụ phục hồi chức năng còn chưa phổ biến ở tuyến huyện.</a:t>
            </a:r>
          </a:p>
        </p:txBody>
      </p:sp>
      <p:sp>
        <p:nvSpPr>
          <p:cNvPr id="3" name="Google Shape;1167;p43">
            <a:extLst>
              <a:ext uri="{FF2B5EF4-FFF2-40B4-BE49-F238E27FC236}">
                <a16:creationId xmlns:a16="http://schemas.microsoft.com/office/drawing/2014/main" id="{C2C5DAE0-E746-E73E-4A54-71571D7B84C2}"/>
              </a:ext>
              <a:ext uri="{C183D7F6-B498-43B3-948B-1728B52AA6E4}">
                <adec:decorative xmlns:adec="http://schemas.microsoft.com/office/drawing/2017/decorative" val="1"/>
              </a:ext>
            </a:extLst>
          </p:cNvPr>
          <p:cNvSpPr/>
          <p:nvPr/>
        </p:nvSpPr>
        <p:spPr>
          <a:xfrm>
            <a:off x="5727357" y="1864972"/>
            <a:ext cx="3784746" cy="174451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5" name="Google Shape;1173;p43">
            <a:extLst>
              <a:ext uri="{FF2B5EF4-FFF2-40B4-BE49-F238E27FC236}">
                <a16:creationId xmlns:a16="http://schemas.microsoft.com/office/drawing/2014/main" id="{D88EAD96-C265-7924-27F9-C3E83570A60D}"/>
              </a:ext>
            </a:extLst>
          </p:cNvPr>
          <p:cNvSpPr txBox="1"/>
          <p:nvPr/>
        </p:nvSpPr>
        <p:spPr>
          <a:xfrm>
            <a:off x="5717690" y="1860083"/>
            <a:ext cx="3758198" cy="1754286"/>
          </a:xfrm>
          <a:prstGeom prst="rect">
            <a:avLst/>
          </a:prstGeom>
          <a:noFill/>
          <a:ln>
            <a:noFill/>
          </a:ln>
        </p:spPr>
        <p:txBody>
          <a:bodyPr spcFirstLastPara="1" wrap="square" lIns="91425" tIns="45700" rIns="91425" bIns="45700" anchor="t" anchorCtr="0">
            <a:spAutoFit/>
          </a:bodyPr>
          <a:lstStyle/>
          <a:p>
            <a:pPr marL="285750" lvl="0" indent="-285750" algn="just">
              <a:buSzPts val="1490"/>
              <a:buFont typeface="Arial" panose="020B0604020202020204" pitchFamily="34" charset="0"/>
              <a:buChar char="•"/>
            </a:pPr>
            <a:r>
              <a:rPr lang="vi-VN" sz="1800" dirty="0">
                <a:solidFill>
                  <a:srgbClr val="131313"/>
                </a:solidFill>
                <a:latin typeface="Calibri"/>
                <a:cs typeface="Calibri"/>
                <a:sym typeface="Calibri"/>
              </a:rPr>
              <a:t>Bệnh viện cần được đầu tư cơ sở hạ tầng thân thiện hơn với NKT (có nhà vệ sinh đúng tiêu chuẩn, có đường dốc dễ đi…)</a:t>
            </a:r>
          </a:p>
          <a:p>
            <a:pPr marL="285750" lvl="0" indent="-285750" algn="just">
              <a:buSzPts val="1490"/>
              <a:buFont typeface="Arial" panose="020B0604020202020204" pitchFamily="34" charset="0"/>
              <a:buChar char="•"/>
            </a:pPr>
            <a:r>
              <a:rPr lang="vi-VN" sz="1800" dirty="0">
                <a:solidFill>
                  <a:srgbClr val="131313"/>
                </a:solidFill>
                <a:latin typeface="Calibri"/>
                <a:cs typeface="Calibri"/>
                <a:sym typeface="Calibri"/>
              </a:rPr>
              <a:t>Cần mở rộng mạng lưới cơ sở phục hồi chức năng tại tuyến huyện</a:t>
            </a:r>
          </a:p>
        </p:txBody>
      </p:sp>
      <p:sp>
        <p:nvSpPr>
          <p:cNvPr id="6" name="Arrow: Right 5">
            <a:extLst>
              <a:ext uri="{FF2B5EF4-FFF2-40B4-BE49-F238E27FC236}">
                <a16:creationId xmlns:a16="http://schemas.microsoft.com/office/drawing/2014/main" id="{9144CF0F-0236-DFC1-3142-81D3EB453153}"/>
              </a:ext>
              <a:ext uri="{C183D7F6-B498-43B3-948B-1728B52AA6E4}">
                <adec:decorative xmlns:adec="http://schemas.microsoft.com/office/drawing/2017/decorative" val="1"/>
              </a:ext>
            </a:extLst>
          </p:cNvPr>
          <p:cNvSpPr/>
          <p:nvPr/>
        </p:nvSpPr>
        <p:spPr>
          <a:xfrm>
            <a:off x="4787753" y="2386389"/>
            <a:ext cx="651281" cy="665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1167;p43">
            <a:extLst>
              <a:ext uri="{FF2B5EF4-FFF2-40B4-BE49-F238E27FC236}">
                <a16:creationId xmlns:a16="http://schemas.microsoft.com/office/drawing/2014/main" id="{D52359D6-B650-9DD4-42F8-62A284E7CABE}"/>
              </a:ext>
              <a:ext uri="{C183D7F6-B498-43B3-948B-1728B52AA6E4}">
                <adec:decorative xmlns:adec="http://schemas.microsoft.com/office/drawing/2017/decorative" val="1"/>
              </a:ext>
            </a:extLst>
          </p:cNvPr>
          <p:cNvSpPr/>
          <p:nvPr/>
        </p:nvSpPr>
        <p:spPr>
          <a:xfrm>
            <a:off x="705019" y="4483975"/>
            <a:ext cx="3794412" cy="1811718"/>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30" name="Google Shape;1168;p43">
            <a:extLst>
              <a:ext uri="{FF2B5EF4-FFF2-40B4-BE49-F238E27FC236}">
                <a16:creationId xmlns:a16="http://schemas.microsoft.com/office/drawing/2014/main" id="{DE7AF3B3-696C-9BB7-B2B4-B9DD77FF80C6}"/>
              </a:ext>
            </a:extLst>
          </p:cNvPr>
          <p:cNvSpPr txBox="1"/>
          <p:nvPr/>
        </p:nvSpPr>
        <p:spPr>
          <a:xfrm>
            <a:off x="3502012" y="3844129"/>
            <a:ext cx="3180287" cy="46162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90"/>
              <a:buFont typeface="Arial"/>
              <a:buNone/>
              <a:tabLst/>
              <a:defRPr/>
            </a:pPr>
            <a:r>
              <a:rPr kumimoji="0" lang="en-US" sz="2400" b="1" i="0" u="none" strike="noStrike" kern="0" cap="none" spc="0" normalizeH="0" baseline="0" noProof="0" dirty="0" err="1">
                <a:ln>
                  <a:noFill/>
                </a:ln>
                <a:solidFill>
                  <a:srgbClr val="131313"/>
                </a:solidFill>
                <a:effectLst/>
                <a:uLnTx/>
                <a:uFillTx/>
                <a:latin typeface="Calibri"/>
                <a:cs typeface="Calibri"/>
                <a:sym typeface="Calibri"/>
              </a:rPr>
              <a:t>Ứng</a:t>
            </a:r>
            <a:r>
              <a:rPr kumimoji="0" lang="en-US" sz="2400" b="1" i="0" u="none" strike="noStrike" kern="0" cap="none" spc="0" normalizeH="0" baseline="0" noProof="0" dirty="0">
                <a:ln>
                  <a:noFill/>
                </a:ln>
                <a:solidFill>
                  <a:srgbClr val="131313"/>
                </a:solidFill>
                <a:effectLst/>
                <a:uLnTx/>
                <a:uFillTx/>
                <a:latin typeface="Calibri"/>
                <a:cs typeface="Calibri"/>
                <a:sym typeface="Calibri"/>
              </a:rPr>
              <a:t> p</a:t>
            </a:r>
            <a:r>
              <a:rPr lang="en-US" sz="2400" b="1" dirty="0" err="1">
                <a:solidFill>
                  <a:srgbClr val="131313"/>
                </a:solidFill>
                <a:latin typeface="Calibri"/>
                <a:cs typeface="Calibri"/>
                <a:sym typeface="Calibri"/>
              </a:rPr>
              <a:t>hó</a:t>
            </a:r>
            <a:r>
              <a:rPr lang="en-US" sz="2400" b="1" dirty="0">
                <a:solidFill>
                  <a:srgbClr val="131313"/>
                </a:solidFill>
                <a:latin typeface="Calibri"/>
                <a:cs typeface="Calibri"/>
                <a:sym typeface="Calibri"/>
              </a:rPr>
              <a:t> </a:t>
            </a:r>
            <a:r>
              <a:rPr lang="en-US" sz="2400" b="1" dirty="0" err="1">
                <a:solidFill>
                  <a:srgbClr val="131313"/>
                </a:solidFill>
                <a:latin typeface="Calibri"/>
                <a:cs typeface="Calibri"/>
                <a:sym typeface="Calibri"/>
              </a:rPr>
              <a:t>rủi</a:t>
            </a:r>
            <a:r>
              <a:rPr lang="en-US" sz="2400" b="1" dirty="0">
                <a:solidFill>
                  <a:srgbClr val="131313"/>
                </a:solidFill>
                <a:latin typeface="Calibri"/>
                <a:cs typeface="Calibri"/>
                <a:sym typeface="Calibri"/>
              </a:rPr>
              <a:t> </a:t>
            </a:r>
            <a:r>
              <a:rPr lang="en-US" sz="2400" b="1" dirty="0" err="1">
                <a:solidFill>
                  <a:srgbClr val="131313"/>
                </a:solidFill>
                <a:latin typeface="Calibri"/>
                <a:cs typeface="Calibri"/>
                <a:sym typeface="Calibri"/>
              </a:rPr>
              <a:t>ro</a:t>
            </a:r>
            <a:r>
              <a:rPr lang="en-US" sz="2400" b="1" dirty="0">
                <a:solidFill>
                  <a:srgbClr val="131313"/>
                </a:solidFill>
                <a:latin typeface="Calibri"/>
                <a:cs typeface="Calibri"/>
                <a:sym typeface="Calibri"/>
              </a:rPr>
              <a:t> </a:t>
            </a:r>
            <a:r>
              <a:rPr lang="en-US" sz="2400" b="1" dirty="0" err="1">
                <a:solidFill>
                  <a:srgbClr val="131313"/>
                </a:solidFill>
                <a:latin typeface="Calibri"/>
                <a:cs typeface="Calibri"/>
                <a:sym typeface="Calibri"/>
              </a:rPr>
              <a:t>thiên</a:t>
            </a:r>
            <a:r>
              <a:rPr lang="en-US" sz="2400" b="1" dirty="0">
                <a:solidFill>
                  <a:srgbClr val="131313"/>
                </a:solidFill>
                <a:latin typeface="Calibri"/>
                <a:cs typeface="Calibri"/>
                <a:sym typeface="Calibri"/>
              </a:rPr>
              <a:t> tai</a:t>
            </a:r>
            <a:endParaRPr kumimoji="0" lang="vi-VN"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1" name="Google Shape;1173;p43">
            <a:extLst>
              <a:ext uri="{FF2B5EF4-FFF2-40B4-BE49-F238E27FC236}">
                <a16:creationId xmlns:a16="http://schemas.microsoft.com/office/drawing/2014/main" id="{F13AD628-A1CD-2A97-5F0F-D49AF7F63374}"/>
              </a:ext>
            </a:extLst>
          </p:cNvPr>
          <p:cNvSpPr txBox="1"/>
          <p:nvPr/>
        </p:nvSpPr>
        <p:spPr>
          <a:xfrm>
            <a:off x="738939" y="4651190"/>
            <a:ext cx="3716905" cy="1477287"/>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490"/>
              <a:buFont typeface="Arial" panose="020B0604020202020204" pitchFamily="34" charset="0"/>
              <a:buChar char="•"/>
            </a:pPr>
            <a:r>
              <a:rPr lang="vi-VN" sz="1800" dirty="0">
                <a:solidFill>
                  <a:srgbClr val="131313"/>
                </a:solidFill>
                <a:latin typeface="Calibri"/>
                <a:cs typeface="Calibri"/>
                <a:sym typeface="Calibri"/>
              </a:rPr>
              <a:t>NKT còn gặp khó khăn trong tiếp cận các thông tin cảnh báo thiên tai </a:t>
            </a:r>
            <a:endParaRPr lang="en-US" sz="1800" dirty="0">
              <a:solidFill>
                <a:srgbClr val="131313"/>
              </a:solidFill>
              <a:latin typeface="Calibri"/>
              <a:cs typeface="Calibri"/>
              <a:sym typeface="Calibri"/>
            </a:endParaRPr>
          </a:p>
          <a:p>
            <a:pPr marL="285750" marR="0" lvl="0" indent="-285750" algn="just" rtl="0">
              <a:lnSpc>
                <a:spcPct val="100000"/>
              </a:lnSpc>
              <a:spcBef>
                <a:spcPts val="0"/>
              </a:spcBef>
              <a:spcAft>
                <a:spcPts val="0"/>
              </a:spcAft>
              <a:buClr>
                <a:srgbClr val="000000"/>
              </a:buClr>
              <a:buSzPts val="1490"/>
              <a:buFont typeface="Arial" panose="020B0604020202020204" pitchFamily="34" charset="0"/>
              <a:buChar char="•"/>
            </a:pPr>
            <a:r>
              <a:rPr lang="vi-VN" sz="1800" dirty="0">
                <a:solidFill>
                  <a:srgbClr val="131313"/>
                </a:solidFill>
                <a:latin typeface="Calibri"/>
                <a:cs typeface="Calibri"/>
                <a:sym typeface="Calibri"/>
              </a:rPr>
              <a:t>Sự tham gia của NKT trong công tác ứng phó thiên tai còn hạn chế</a:t>
            </a:r>
          </a:p>
        </p:txBody>
      </p:sp>
      <p:sp>
        <p:nvSpPr>
          <p:cNvPr id="26" name="Google Shape;1167;p43">
            <a:extLst>
              <a:ext uri="{FF2B5EF4-FFF2-40B4-BE49-F238E27FC236}">
                <a16:creationId xmlns:a16="http://schemas.microsoft.com/office/drawing/2014/main" id="{1EF84453-23A1-5F2C-C992-671179376917}"/>
              </a:ext>
              <a:ext uri="{C183D7F6-B498-43B3-948B-1728B52AA6E4}">
                <adec:decorative xmlns:adec="http://schemas.microsoft.com/office/drawing/2017/decorative" val="1"/>
              </a:ext>
            </a:extLst>
          </p:cNvPr>
          <p:cNvSpPr/>
          <p:nvPr/>
        </p:nvSpPr>
        <p:spPr>
          <a:xfrm>
            <a:off x="5717690" y="4517579"/>
            <a:ext cx="3784745" cy="1744510"/>
          </a:xfrm>
          <a:prstGeom prst="roundRect">
            <a:avLst>
              <a:gd name="adj" fmla="val 16667"/>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131313"/>
              </a:solidFill>
              <a:latin typeface="Calibri"/>
              <a:ea typeface="Calibri"/>
              <a:cs typeface="Calibri"/>
              <a:sym typeface="Calibri"/>
            </a:endParaRPr>
          </a:p>
        </p:txBody>
      </p:sp>
      <p:sp>
        <p:nvSpPr>
          <p:cNvPr id="28" name="Google Shape;1173;p43">
            <a:extLst>
              <a:ext uri="{FF2B5EF4-FFF2-40B4-BE49-F238E27FC236}">
                <a16:creationId xmlns:a16="http://schemas.microsoft.com/office/drawing/2014/main" id="{02A0BC90-D79F-0268-4E5D-8FA973D83ADB}"/>
              </a:ext>
            </a:extLst>
          </p:cNvPr>
          <p:cNvSpPr txBox="1"/>
          <p:nvPr/>
        </p:nvSpPr>
        <p:spPr>
          <a:xfrm>
            <a:off x="5712686" y="4517579"/>
            <a:ext cx="3758198" cy="1754286"/>
          </a:xfrm>
          <a:prstGeom prst="rect">
            <a:avLst/>
          </a:prstGeom>
          <a:noFill/>
          <a:ln>
            <a:noFill/>
          </a:ln>
        </p:spPr>
        <p:txBody>
          <a:bodyPr spcFirstLastPara="1" wrap="square" lIns="91425" tIns="45700" rIns="91425" bIns="45700" anchor="t" anchorCtr="0">
            <a:spAutoFit/>
          </a:bodyPr>
          <a:lstStyle/>
          <a:p>
            <a:pPr marL="285750" indent="-285750" algn="just">
              <a:buSzPts val="1490"/>
              <a:buFont typeface="Arial" panose="020B0604020202020204" pitchFamily="34" charset="0"/>
              <a:buChar char="•"/>
            </a:pPr>
            <a:r>
              <a:rPr lang="vi-VN" sz="1800" dirty="0">
                <a:solidFill>
                  <a:srgbClr val="131313"/>
                </a:solidFill>
                <a:latin typeface="Calibri"/>
                <a:cs typeface="Calibri"/>
                <a:sym typeface="Calibri"/>
              </a:rPr>
              <a:t>Các cảnh báo trước thiên tai cần đảm bảo lồng ghép các phương thức dễ tiếp cận với NKT</a:t>
            </a:r>
            <a:endParaRPr lang="en-US" sz="1800" dirty="0">
              <a:solidFill>
                <a:srgbClr val="131313"/>
              </a:solidFill>
              <a:latin typeface="Calibri"/>
              <a:cs typeface="Calibri"/>
              <a:sym typeface="Calibri"/>
            </a:endParaRPr>
          </a:p>
          <a:p>
            <a:pPr marL="285750" indent="-285750" algn="just">
              <a:buSzPts val="1490"/>
              <a:buFont typeface="Arial" panose="020B0604020202020204" pitchFamily="34" charset="0"/>
              <a:buChar char="•"/>
            </a:pPr>
            <a:r>
              <a:rPr lang="en-US" sz="1800" dirty="0">
                <a:solidFill>
                  <a:srgbClr val="131313"/>
                </a:solidFill>
                <a:latin typeface="Calibri"/>
                <a:ea typeface="Calibri"/>
                <a:cs typeface="Calibri"/>
                <a:sym typeface="Calibri"/>
              </a:rPr>
              <a:t>N</a:t>
            </a:r>
            <a:r>
              <a:rPr lang="vi-VN" sz="1800" dirty="0">
                <a:solidFill>
                  <a:srgbClr val="131313"/>
                </a:solidFill>
                <a:latin typeface="Calibri"/>
                <a:ea typeface="Calibri"/>
                <a:cs typeface="Calibri"/>
                <a:sym typeface="Calibri"/>
              </a:rPr>
              <a:t>âng cao năng lực chủ động cho NKT trong ứng phó rủi ro thiên tai</a:t>
            </a:r>
            <a:r>
              <a:rPr lang="en-US" sz="1800" dirty="0">
                <a:solidFill>
                  <a:srgbClr val="131313"/>
                </a:solidFill>
                <a:latin typeface="Calibri"/>
                <a:ea typeface="Calibri"/>
                <a:cs typeface="Calibri"/>
                <a:sym typeface="Calibri"/>
              </a:rPr>
              <a:t> </a:t>
            </a:r>
            <a:r>
              <a:rPr lang="en-US" sz="1800" dirty="0" err="1">
                <a:solidFill>
                  <a:srgbClr val="131313"/>
                </a:solidFill>
                <a:latin typeface="Calibri"/>
                <a:ea typeface="Calibri"/>
                <a:cs typeface="Calibri"/>
                <a:sym typeface="Calibri"/>
              </a:rPr>
              <a:t>thông</a:t>
            </a:r>
            <a:r>
              <a:rPr lang="en-US" sz="1800" dirty="0">
                <a:solidFill>
                  <a:srgbClr val="131313"/>
                </a:solidFill>
                <a:latin typeface="Calibri"/>
                <a:ea typeface="Calibri"/>
                <a:cs typeface="Calibri"/>
                <a:sym typeface="Calibri"/>
              </a:rPr>
              <a:t> qua </a:t>
            </a:r>
            <a:r>
              <a:rPr lang="en-US" sz="1800" dirty="0" err="1">
                <a:solidFill>
                  <a:srgbClr val="131313"/>
                </a:solidFill>
                <a:latin typeface="Calibri"/>
                <a:ea typeface="Calibri"/>
                <a:cs typeface="Calibri"/>
                <a:sym typeface="Calibri"/>
              </a:rPr>
              <a:t>tập</a:t>
            </a:r>
            <a:r>
              <a:rPr lang="en-US" sz="1800" dirty="0">
                <a:solidFill>
                  <a:srgbClr val="131313"/>
                </a:solidFill>
                <a:latin typeface="Calibri"/>
                <a:ea typeface="Calibri"/>
                <a:cs typeface="Calibri"/>
                <a:sym typeface="Calibri"/>
              </a:rPr>
              <a:t> </a:t>
            </a:r>
            <a:r>
              <a:rPr lang="en-US" sz="1800" dirty="0" err="1">
                <a:solidFill>
                  <a:srgbClr val="131313"/>
                </a:solidFill>
                <a:latin typeface="Calibri"/>
                <a:ea typeface="Calibri"/>
                <a:cs typeface="Calibri"/>
                <a:sym typeface="Calibri"/>
              </a:rPr>
              <a:t>huấn</a:t>
            </a:r>
            <a:endParaRPr lang="vi-VN" sz="1800" dirty="0">
              <a:solidFill>
                <a:srgbClr val="131313"/>
              </a:solidFill>
              <a:latin typeface="Calibri"/>
              <a:cs typeface="Calibri"/>
              <a:sym typeface="Calibri"/>
            </a:endParaRPr>
          </a:p>
        </p:txBody>
      </p:sp>
      <p:sp>
        <p:nvSpPr>
          <p:cNvPr id="25" name="Arrow: Right 24">
            <a:extLst>
              <a:ext uri="{FF2B5EF4-FFF2-40B4-BE49-F238E27FC236}">
                <a16:creationId xmlns:a16="http://schemas.microsoft.com/office/drawing/2014/main" id="{97749863-9348-4777-0D39-045BB78E8FD6}"/>
              </a:ext>
              <a:ext uri="{C183D7F6-B498-43B3-948B-1728B52AA6E4}">
                <adec:decorative xmlns:adec="http://schemas.microsoft.com/office/drawing/2017/decorative" val="1"/>
              </a:ext>
            </a:extLst>
          </p:cNvPr>
          <p:cNvSpPr/>
          <p:nvPr/>
        </p:nvSpPr>
        <p:spPr>
          <a:xfrm>
            <a:off x="4782920" y="5022784"/>
            <a:ext cx="651281" cy="6659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Rounded Corners 1055">
            <a:extLst>
              <a:ext uri="{FF2B5EF4-FFF2-40B4-BE49-F238E27FC236}">
                <a16:creationId xmlns:a16="http://schemas.microsoft.com/office/drawing/2014/main" id="{08855830-5245-0D14-3997-463A1B93E152}"/>
              </a:ext>
            </a:extLst>
          </p:cNvPr>
          <p:cNvSpPr/>
          <p:nvPr/>
        </p:nvSpPr>
        <p:spPr>
          <a:xfrm>
            <a:off x="9736418" y="2737227"/>
            <a:ext cx="2104233" cy="23150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latin typeface="Calibri" panose="020F0502020204030204" pitchFamily="34" charset="0"/>
                <a:ea typeface="Calibri" panose="020F0502020204030204" pitchFamily="34" charset="0"/>
                <a:cs typeface="Calibri" panose="020F0502020204030204" pitchFamily="34" charset="0"/>
              </a:rPr>
              <a:t>Một số chủ đề </a:t>
            </a:r>
            <a:r>
              <a:rPr lang="en-US" sz="1800" b="1" dirty="0" err="1">
                <a:latin typeface="Calibri" panose="020F0502020204030204" pitchFamily="34" charset="0"/>
                <a:ea typeface="Calibri" panose="020F0502020204030204" pitchFamily="34" charset="0"/>
                <a:cs typeface="Calibri" panose="020F0502020204030204" pitchFamily="34" charset="0"/>
              </a:rPr>
              <a:t>nghiên</a:t>
            </a:r>
            <a:r>
              <a:rPr lang="en-US" sz="1800" b="1" dirty="0">
                <a:latin typeface="Calibri" panose="020F0502020204030204" pitchFamily="34" charset="0"/>
                <a:ea typeface="Calibri" panose="020F0502020204030204" pitchFamily="34" charset="0"/>
                <a:cs typeface="Calibri" panose="020F0502020204030204" pitchFamily="34" charset="0"/>
              </a:rPr>
              <a:t> cứu </a:t>
            </a:r>
            <a:r>
              <a:rPr lang="en-US" sz="1800" b="1" dirty="0" err="1">
                <a:latin typeface="Calibri" panose="020F0502020204030204" pitchFamily="34" charset="0"/>
                <a:ea typeface="Calibri" panose="020F0502020204030204" pitchFamily="34" charset="0"/>
                <a:cs typeface="Calibri" panose="020F0502020204030204" pitchFamily="34" charset="0"/>
              </a:rPr>
              <a:t>gợi</a:t>
            </a:r>
            <a:r>
              <a:rPr lang="en-US" sz="1800" b="1" dirty="0">
                <a:latin typeface="Calibri" panose="020F0502020204030204" pitchFamily="34" charset="0"/>
                <a:ea typeface="Calibri" panose="020F0502020204030204" pitchFamily="34" charset="0"/>
                <a:cs typeface="Calibri" panose="020F0502020204030204" pitchFamily="34" charset="0"/>
              </a:rPr>
              <a:t> ý:</a:t>
            </a:r>
          </a:p>
          <a:p>
            <a:r>
              <a:rPr lang="en-US" sz="1800" dirty="0">
                <a:latin typeface="Calibri" panose="020F0502020204030204" pitchFamily="34" charset="0"/>
                <a:ea typeface="Calibri" panose="020F0502020204030204" pitchFamily="34" charset="0"/>
                <a:cs typeface="Calibri" panose="020F0502020204030204" pitchFamily="34" charset="0"/>
              </a:rPr>
              <a:t>- Vai trò của Hội NKT</a:t>
            </a:r>
          </a:p>
          <a:p>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Phân</a:t>
            </a:r>
            <a:r>
              <a:rPr lang="en-US" sz="1800" dirty="0">
                <a:latin typeface="Calibri" panose="020F0502020204030204" pitchFamily="34" charset="0"/>
                <a:ea typeface="Calibri" panose="020F0502020204030204" pitchFamily="34" charset="0"/>
                <a:cs typeface="Calibri" panose="020F0502020204030204" pitchFamily="34" charset="0"/>
              </a:rPr>
              <a:t> biệt đối xử</a:t>
            </a:r>
          </a:p>
          <a:p>
            <a:r>
              <a:rPr lang="en-US" sz="18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06603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47"/>
          <p:cNvSpPr txBox="1">
            <a:spLocks noGrp="1"/>
          </p:cNvSpPr>
          <p:nvPr>
            <p:ph type="title"/>
          </p:nvPr>
        </p:nvSpPr>
        <p:spPr>
          <a:xfrm>
            <a:off x="2638400" y="2608258"/>
            <a:ext cx="6876288" cy="640080"/>
          </a:xfrm>
          <a:prstGeom prst="rect">
            <a:avLst/>
          </a:prstGeom>
          <a:noFill/>
          <a:ln>
            <a:noFill/>
          </a:ln>
        </p:spPr>
        <p:txBody>
          <a:bodyPr spcFirstLastPara="1" wrap="square" lIns="91425" tIns="45700" rIns="91425" bIns="45700" anchor="ctr" anchorCtr="0">
            <a:noAutofit/>
          </a:bodyPr>
          <a:lstStyle/>
          <a:p>
            <a:pPr marL="0" lvl="0" indent="0" algn="ctr" rtl="0">
              <a:lnSpc>
                <a:spcPct val="150000"/>
              </a:lnSpc>
              <a:spcBef>
                <a:spcPts val="0"/>
              </a:spcBef>
              <a:spcAft>
                <a:spcPts val="0"/>
              </a:spcAft>
              <a:buClr>
                <a:srgbClr val="F08F02"/>
              </a:buClr>
              <a:buSzPts val="2800"/>
              <a:buFont typeface="Quattrocento Sans"/>
              <a:buNone/>
            </a:pPr>
            <a:r>
              <a:rPr lang="en-GB" sz="2800" b="1">
                <a:solidFill>
                  <a:srgbClr val="F08F02"/>
                </a:solidFill>
                <a:latin typeface="Calibri"/>
                <a:ea typeface="Calibri"/>
                <a:cs typeface="Calibri"/>
                <a:sym typeface="Calibri"/>
              </a:rPr>
              <a:t>XIN CẢM ƠN!</a:t>
            </a:r>
            <a:endParaRPr>
              <a:latin typeface="Calibri"/>
              <a:ea typeface="Calibri"/>
              <a:cs typeface="Calibri"/>
              <a:sym typeface="Calibri"/>
            </a:endParaRPr>
          </a:p>
        </p:txBody>
      </p:sp>
      <p:sp>
        <p:nvSpPr>
          <p:cNvPr id="1225" name="Google Shape;1225;p47">
            <a:extLst>
              <a:ext uri="{C183D7F6-B498-43B3-948B-1728B52AA6E4}">
                <adec:decorative xmlns:adec="http://schemas.microsoft.com/office/drawing/2017/decorative" val="1"/>
              </a:ext>
            </a:extLst>
          </p:cNvPr>
          <p:cNvSpPr/>
          <p:nvPr/>
        </p:nvSpPr>
        <p:spPr>
          <a:xfrm>
            <a:off x="-136187" y="3429000"/>
            <a:ext cx="12957241" cy="1918504"/>
          </a:xfrm>
          <a:prstGeom prst="rect">
            <a:avLst/>
          </a:prstGeom>
          <a:solidFill>
            <a:srgbClr val="FFFFFF">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Quattrocento Sans"/>
              <a:ea typeface="Quattrocento Sans"/>
              <a:cs typeface="Quattrocento Sans"/>
              <a:sym typeface="Quattrocento Sans"/>
            </a:endParaRPr>
          </a:p>
        </p:txBody>
      </p:sp>
      <p:pic>
        <p:nvPicPr>
          <p:cNvPr id="1228" name="Google Shape;1228;p47" descr="Logo của Australian Aid"/>
          <p:cNvPicPr preferRelativeResize="0"/>
          <p:nvPr/>
        </p:nvPicPr>
        <p:blipFill rotWithShape="1">
          <a:blip r:embed="rId3">
            <a:alphaModFix/>
          </a:blip>
          <a:srcRect/>
          <a:stretch/>
        </p:blipFill>
        <p:spPr>
          <a:xfrm>
            <a:off x="1763079" y="3950260"/>
            <a:ext cx="2288345" cy="773122"/>
          </a:xfrm>
          <a:prstGeom prst="rect">
            <a:avLst/>
          </a:prstGeom>
          <a:noFill/>
          <a:ln>
            <a:noFill/>
          </a:ln>
        </p:spPr>
      </p:pic>
      <p:pic>
        <p:nvPicPr>
          <p:cNvPr id="1226" name="Google Shape;1226;p47" descr="Logo của Viện Nghiên cứu Phát triển Mekong"/>
          <p:cNvPicPr preferRelativeResize="0"/>
          <p:nvPr/>
        </p:nvPicPr>
        <p:blipFill rotWithShape="1">
          <a:blip r:embed="rId4">
            <a:alphaModFix/>
          </a:blip>
          <a:srcRect/>
          <a:stretch/>
        </p:blipFill>
        <p:spPr>
          <a:xfrm>
            <a:off x="4900118" y="3717772"/>
            <a:ext cx="2637693" cy="1157237"/>
          </a:xfrm>
          <a:prstGeom prst="rect">
            <a:avLst/>
          </a:prstGeom>
          <a:noFill/>
          <a:ln>
            <a:noFill/>
          </a:ln>
        </p:spPr>
      </p:pic>
      <p:pic>
        <p:nvPicPr>
          <p:cNvPr id="1227" name="Google Shape;1227;p47" descr="Logo của Chương trình Phát triển Liên Hợp Quốc."/>
          <p:cNvPicPr preferRelativeResize="0"/>
          <p:nvPr/>
        </p:nvPicPr>
        <p:blipFill rotWithShape="1">
          <a:blip r:embed="rId5">
            <a:alphaModFix/>
          </a:blip>
          <a:srcRect/>
          <a:stretch/>
        </p:blipFill>
        <p:spPr>
          <a:xfrm>
            <a:off x="8524714" y="3248338"/>
            <a:ext cx="1257654" cy="19771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76"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4</a:t>
            </a:fld>
            <a:endParaRPr sz="1200" b="0" i="0" u="none" strike="noStrike" cap="none">
              <a:solidFill>
                <a:schemeClr val="lt1"/>
              </a:solidFill>
              <a:latin typeface="Quattrocento Sans"/>
              <a:ea typeface="Quattrocento Sans"/>
              <a:cs typeface="Quattrocento Sans"/>
              <a:sym typeface="Quattrocento Sans"/>
            </a:endParaRPr>
          </a:p>
        </p:txBody>
      </p:sp>
      <p:sp>
        <p:nvSpPr>
          <p:cNvPr id="367" name="Decoration">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368" name="Slide title" descr="Tiêu đề slide: GIỚI THIỆU NGHIÊN CỨU"/>
          <p:cNvSpPr txBox="1">
            <a:spLocks/>
          </p:cNvSpPr>
          <p:nvPr/>
        </p:nvSpPr>
        <p:spPr>
          <a:xfrm>
            <a:off x="613063" y="328180"/>
            <a:ext cx="8226135" cy="650875"/>
          </a:xfrm>
          <a:prstGeom prst="rect">
            <a:avLst/>
          </a:prstGeom>
          <a:solidFill>
            <a:srgbClr val="F5F5F5"/>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50000"/>
              </a:lnSpc>
              <a:spcBef>
                <a:spcPts val="0"/>
              </a:spcBef>
              <a:spcAft>
                <a:spcPts val="0"/>
              </a:spcAft>
              <a:buClr>
                <a:schemeClr val="dk2"/>
              </a:buClr>
              <a:buSzPts val="2800"/>
              <a:buFont typeface="Calibri"/>
              <a:buNone/>
              <a:tabLst/>
              <a:defRPr/>
            </a:pPr>
            <a:r>
              <a:rPr kumimoji="0" lang="en-GB" sz="2400" b="1" i="0" u="none" strike="noStrike" kern="0" cap="none" spc="0" normalizeH="0" baseline="0" noProof="0" dirty="0">
                <a:ln>
                  <a:noFill/>
                </a:ln>
                <a:solidFill>
                  <a:schemeClr val="dk2"/>
                </a:solidFill>
                <a:effectLst/>
                <a:uLnTx/>
                <a:uFillTx/>
                <a:latin typeface="Calibri"/>
                <a:ea typeface="Calibri"/>
                <a:cs typeface="Calibri"/>
                <a:sym typeface="Calibri"/>
              </a:rPr>
              <a:t>GIỚI THIỆU NGHIÊN CỨU</a:t>
            </a:r>
            <a:endParaRPr kumimoji="0" lang="en-GB" sz="2400" b="1"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374" name="Sub-heading" descr="Tiểu mục: THIẾT KẾ NGHIÊN CỨU&#10;"/>
          <p:cNvSpPr txBox="1">
            <a:spLocks noGrp="1"/>
          </p:cNvSpPr>
          <p:nvPr>
            <p:ph type="title"/>
          </p:nvPr>
        </p:nvSpPr>
        <p:spPr>
          <a:xfrm>
            <a:off x="545521" y="1227979"/>
            <a:ext cx="8305797" cy="6508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
                <a:srgbClr val="4E617A"/>
              </a:buClr>
              <a:buSzPts val="1600"/>
              <a:buFont typeface="Quattrocento Sans"/>
              <a:buNone/>
              <a:tabLst/>
              <a:defRPr/>
            </a:pP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THIẾT KẾ NGHIÊN CỨU</a:t>
            </a:r>
            <a:endParaRPr kumimoji="0" lang="en-GB"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 name="Diagram area" descr="Hợp phần khảo sát định lượng cung cấp dữ liêu cho công tác thống kê hiện trạng và ghi nhận các vấn đề/chủ đề nổi bật, từ đó lựa chọn các trường hợp để phỏng vấn định tính. Các trường hợp điển hình thu được từ phỏng vấn định tính sẽ được sử dụng để minh họa ngược lại cho các chủ đề/vấn đề nổi bật">
            <a:extLst>
              <a:ext uri="{FF2B5EF4-FFF2-40B4-BE49-F238E27FC236}">
                <a16:creationId xmlns:a16="http://schemas.microsoft.com/office/drawing/2014/main" id="{8B179C00-035B-6F5C-DC2C-C1EB8BB57A45}"/>
              </a:ext>
            </a:extLst>
          </p:cNvPr>
          <p:cNvGrpSpPr/>
          <p:nvPr/>
        </p:nvGrpSpPr>
        <p:grpSpPr>
          <a:xfrm>
            <a:off x="714685" y="2426967"/>
            <a:ext cx="6259988" cy="3402122"/>
            <a:chOff x="935591" y="2309843"/>
            <a:chExt cx="12156159" cy="3122962"/>
          </a:xfrm>
        </p:grpSpPr>
        <p:sp>
          <p:nvSpPr>
            <p:cNvPr id="375" name="Zigzag arrow text">
              <a:extLst>
                <a:ext uri="{C183D7F6-B498-43B3-948B-1728B52AA6E4}">
                  <adec:decorative xmlns:adec="http://schemas.microsoft.com/office/drawing/2017/decorative" val="1"/>
                </a:ext>
              </a:extLst>
            </p:cNvPr>
            <p:cNvSpPr txBox="1"/>
            <p:nvPr/>
          </p:nvSpPr>
          <p:spPr>
            <a:xfrm>
              <a:off x="4449407" y="4884728"/>
              <a:ext cx="6218439" cy="548077"/>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600" b="0" i="1" u="none" strike="noStrike" cap="none" dirty="0" err="1">
                  <a:solidFill>
                    <a:srgbClr val="076B51"/>
                  </a:solidFill>
                  <a:latin typeface="Calibri"/>
                  <a:ea typeface="Calibri"/>
                  <a:cs typeface="Calibri"/>
                  <a:sym typeface="Calibri"/>
                </a:rPr>
                <a:t>Các</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trường</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hợp</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điển</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hình</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minh</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họa</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cho</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các</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chủ</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đề</a:t>
              </a:r>
              <a:r>
                <a:rPr lang="en-GB" sz="1600" b="0" i="1" u="none" strike="noStrike" cap="none" dirty="0">
                  <a:solidFill>
                    <a:srgbClr val="076B51"/>
                  </a:solidFill>
                  <a:latin typeface="Calibri"/>
                  <a:ea typeface="Calibri"/>
                  <a:cs typeface="Calibri"/>
                  <a:sym typeface="Calibri"/>
                </a:rPr>
                <a:t>/</a:t>
              </a:r>
              <a:r>
                <a:rPr lang="en-GB" sz="1600" b="0" i="1" u="none" strike="noStrike" cap="none" dirty="0" err="1">
                  <a:solidFill>
                    <a:srgbClr val="076B51"/>
                  </a:solidFill>
                  <a:latin typeface="Calibri"/>
                  <a:ea typeface="Calibri"/>
                  <a:cs typeface="Calibri"/>
                  <a:sym typeface="Calibri"/>
                </a:rPr>
                <a:t>vấn</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đề</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nổi</a:t>
              </a:r>
              <a:r>
                <a:rPr lang="en-GB" sz="1600" b="0" i="1" u="none" strike="noStrike" cap="none" dirty="0">
                  <a:solidFill>
                    <a:srgbClr val="076B51"/>
                  </a:solidFill>
                  <a:latin typeface="Calibri"/>
                  <a:ea typeface="Calibri"/>
                  <a:cs typeface="Calibri"/>
                  <a:sym typeface="Calibri"/>
                </a:rPr>
                <a:t> </a:t>
              </a:r>
              <a:r>
                <a:rPr lang="en-GB" sz="1600" b="0" i="1" u="none" strike="noStrike" cap="none" dirty="0" err="1">
                  <a:solidFill>
                    <a:srgbClr val="076B51"/>
                  </a:solidFill>
                  <a:latin typeface="Calibri"/>
                  <a:ea typeface="Calibri"/>
                  <a:cs typeface="Calibri"/>
                  <a:sym typeface="Calibri"/>
                </a:rPr>
                <a:t>bật</a:t>
              </a:r>
              <a:endParaRPr sz="1600" b="0" i="1" u="none" strike="noStrike" cap="none" dirty="0">
                <a:solidFill>
                  <a:srgbClr val="076B51"/>
                </a:solidFill>
                <a:latin typeface="Calibri"/>
                <a:ea typeface="Calibri"/>
                <a:cs typeface="Calibri"/>
                <a:sym typeface="Calibri"/>
              </a:endParaRPr>
            </a:p>
          </p:txBody>
        </p:sp>
        <p:cxnSp>
          <p:nvCxnSpPr>
            <p:cNvPr id="365" name="Zigzag arrow">
              <a:extLst>
                <a:ext uri="{C183D7F6-B498-43B3-948B-1728B52AA6E4}">
                  <adec:decorative xmlns:adec="http://schemas.microsoft.com/office/drawing/2017/decorative" val="1"/>
                </a:ext>
              </a:extLst>
            </p:cNvPr>
            <p:cNvCxnSpPr>
              <a:cxnSpLocks/>
            </p:cNvCxnSpPr>
            <p:nvPr/>
          </p:nvCxnSpPr>
          <p:spPr>
            <a:xfrm rot="10800000" flipH="1">
              <a:off x="4344145" y="3439790"/>
              <a:ext cx="6323701" cy="1283100"/>
            </a:xfrm>
            <a:prstGeom prst="bentConnector3">
              <a:avLst>
                <a:gd name="adj1" fmla="val 100098"/>
              </a:avLst>
            </a:prstGeom>
            <a:noFill/>
            <a:ln w="57150" cap="flat" cmpd="sng">
              <a:solidFill>
                <a:srgbClr val="076B51"/>
              </a:solidFill>
              <a:prstDash val="solid"/>
              <a:miter lim="800000"/>
              <a:headEnd type="none" w="sm" len="sm"/>
              <a:tailEnd type="triangle" w="med" len="med"/>
            </a:ln>
          </p:spPr>
        </p:cxnSp>
        <p:sp>
          <p:nvSpPr>
            <p:cNvPr id="371" name="Quali">
              <a:extLst>
                <a:ext uri="{C183D7F6-B498-43B3-948B-1728B52AA6E4}">
                  <adec:decorative xmlns:adec="http://schemas.microsoft.com/office/drawing/2017/decorative" val="1"/>
                </a:ext>
              </a:extLst>
            </p:cNvPr>
            <p:cNvSpPr/>
            <p:nvPr/>
          </p:nvSpPr>
          <p:spPr>
            <a:xfrm>
              <a:off x="935591" y="4290323"/>
              <a:ext cx="3231696" cy="696676"/>
            </a:xfrm>
            <a:prstGeom prst="roundRect">
              <a:avLst>
                <a:gd name="adj" fmla="val 16667"/>
              </a:avLst>
            </a:prstGeom>
            <a:solidFill>
              <a:srgbClr val="076B51"/>
            </a:solidFill>
            <a:ln w="12700" cap="flat" cmpd="sng">
              <a:solidFill>
                <a:srgbClr val="5482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r>
                <a:rPr lang="en-GB" sz="1800" b="1" i="0" u="none" strike="noStrike" cap="none" dirty="0">
                  <a:solidFill>
                    <a:srgbClr val="FFFFFF"/>
                  </a:solidFill>
                  <a:latin typeface="Calibri"/>
                  <a:ea typeface="Calibri"/>
                  <a:cs typeface="Calibri"/>
                  <a:sym typeface="Calibri"/>
                </a:rPr>
                <a:t>PHỎNG VẤN ĐỊNH TÍNH</a:t>
              </a:r>
              <a:endParaRPr sz="1100" b="0" i="0" u="none" strike="noStrike" cap="none" dirty="0">
                <a:solidFill>
                  <a:srgbClr val="000000"/>
                </a:solidFill>
                <a:latin typeface="Arial"/>
                <a:ea typeface="Arial"/>
                <a:cs typeface="Arial"/>
                <a:sym typeface="Arial"/>
              </a:endParaRPr>
            </a:p>
          </p:txBody>
        </p:sp>
        <p:sp>
          <p:nvSpPr>
            <p:cNvPr id="372" name="Dotted arrow text">
              <a:extLst>
                <a:ext uri="{C183D7F6-B498-43B3-948B-1728B52AA6E4}">
                  <adec:decorative xmlns:adec="http://schemas.microsoft.com/office/drawing/2017/decorative" val="1"/>
                </a:ext>
              </a:extLst>
            </p:cNvPr>
            <p:cNvSpPr txBox="1"/>
            <p:nvPr/>
          </p:nvSpPr>
          <p:spPr>
            <a:xfrm>
              <a:off x="4962901" y="3705850"/>
              <a:ext cx="5403332" cy="7788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31313"/>
                </a:buClr>
                <a:buSzPts val="1800"/>
                <a:buFont typeface="Calibri"/>
                <a:buNone/>
              </a:pPr>
              <a:r>
                <a:rPr lang="en-GB" sz="1600" b="0" i="1" u="none" strike="noStrike" cap="none" dirty="0" err="1">
                  <a:solidFill>
                    <a:srgbClr val="131313"/>
                  </a:solidFill>
                  <a:latin typeface="Calibri"/>
                  <a:ea typeface="Calibri"/>
                  <a:cs typeface="Calibri"/>
                  <a:sym typeface="Calibri"/>
                </a:rPr>
                <a:t>Lựa</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chọn</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các</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trường</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hợp</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cho</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các</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chủ</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đề</a:t>
              </a:r>
              <a:r>
                <a:rPr lang="en-GB" sz="1600" b="0" i="1" u="none" strike="noStrike" cap="none" dirty="0">
                  <a:solidFill>
                    <a:srgbClr val="131313"/>
                  </a:solidFill>
                  <a:latin typeface="Calibri"/>
                  <a:ea typeface="Calibri"/>
                  <a:cs typeface="Calibri"/>
                  <a:sym typeface="Calibri"/>
                </a:rPr>
                <a:t>/</a:t>
              </a:r>
              <a:r>
                <a:rPr lang="en-GB" sz="1600" b="0" i="1" u="none" strike="noStrike" cap="none" dirty="0" err="1">
                  <a:solidFill>
                    <a:srgbClr val="131313"/>
                  </a:solidFill>
                  <a:latin typeface="Calibri"/>
                  <a:ea typeface="Calibri"/>
                  <a:cs typeface="Calibri"/>
                  <a:sym typeface="Calibri"/>
                </a:rPr>
                <a:t>vấn</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đề</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nổi</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bật</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từ</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bộ</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dữ</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liệu</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định</a:t>
              </a:r>
              <a:r>
                <a:rPr lang="en-GB" sz="1600" b="0" i="1" u="none" strike="noStrike" cap="none" dirty="0">
                  <a:solidFill>
                    <a:srgbClr val="131313"/>
                  </a:solidFill>
                  <a:latin typeface="Calibri"/>
                  <a:ea typeface="Calibri"/>
                  <a:cs typeface="Calibri"/>
                  <a:sym typeface="Calibri"/>
                </a:rPr>
                <a:t> </a:t>
              </a:r>
              <a:r>
                <a:rPr lang="en-GB" sz="1600" b="0" i="1" u="none" strike="noStrike" cap="none" dirty="0" err="1">
                  <a:solidFill>
                    <a:srgbClr val="131313"/>
                  </a:solidFill>
                  <a:latin typeface="Calibri"/>
                  <a:ea typeface="Calibri"/>
                  <a:cs typeface="Calibri"/>
                  <a:sym typeface="Calibri"/>
                </a:rPr>
                <a:t>lượng</a:t>
              </a:r>
              <a:endParaRPr sz="1600" b="0" i="1" u="none" strike="noStrike" cap="none" dirty="0">
                <a:solidFill>
                  <a:srgbClr val="131313"/>
                </a:solidFill>
                <a:latin typeface="Calibri"/>
                <a:ea typeface="Calibri"/>
                <a:cs typeface="Calibri"/>
                <a:sym typeface="Calibri"/>
              </a:endParaRPr>
            </a:p>
          </p:txBody>
        </p:sp>
        <p:cxnSp>
          <p:nvCxnSpPr>
            <p:cNvPr id="366" name="Dotted arrow">
              <a:extLst>
                <a:ext uri="{C183D7F6-B498-43B3-948B-1728B52AA6E4}">
                  <adec:decorative xmlns:adec="http://schemas.microsoft.com/office/drawing/2017/decorative" val="1"/>
                </a:ext>
              </a:extLst>
            </p:cNvPr>
            <p:cNvCxnSpPr/>
            <p:nvPr/>
          </p:nvCxnSpPr>
          <p:spPr>
            <a:xfrm flipH="1">
              <a:off x="4556020" y="3720534"/>
              <a:ext cx="5508599" cy="830400"/>
            </a:xfrm>
            <a:prstGeom prst="bentConnector3">
              <a:avLst>
                <a:gd name="adj1" fmla="val -637"/>
              </a:avLst>
            </a:prstGeom>
            <a:noFill/>
            <a:ln w="57150" cap="flat" cmpd="sng">
              <a:solidFill>
                <a:srgbClr val="343D5A"/>
              </a:solidFill>
              <a:prstDash val="dash"/>
              <a:miter lim="800000"/>
              <a:headEnd type="none" w="sm" len="sm"/>
              <a:tailEnd type="triangle" w="med" len="med"/>
            </a:ln>
          </p:spPr>
        </p:cxnSp>
        <p:sp>
          <p:nvSpPr>
            <p:cNvPr id="370" name="Output">
              <a:extLst>
                <a:ext uri="{C183D7F6-B498-43B3-948B-1728B52AA6E4}">
                  <adec:decorative xmlns:adec="http://schemas.microsoft.com/office/drawing/2017/decorative" val="1"/>
                </a:ext>
              </a:extLst>
            </p:cNvPr>
            <p:cNvSpPr/>
            <p:nvPr/>
          </p:nvSpPr>
          <p:spPr>
            <a:xfrm>
              <a:off x="8243942" y="2309843"/>
              <a:ext cx="4847808" cy="943337"/>
            </a:xfrm>
            <a:prstGeom prst="rect">
              <a:avLst/>
            </a:prstGeom>
            <a:solidFill>
              <a:srgbClr val="343D5A"/>
            </a:solidFill>
            <a:ln w="19050" cap="flat" cmpd="sng">
              <a:solidFill>
                <a:srgbClr val="343D5A"/>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FFFFFF"/>
                </a:buClr>
                <a:buSzPts val="2000"/>
                <a:buFont typeface="Courier New"/>
                <a:buChar char="o"/>
              </a:pPr>
              <a:r>
                <a:rPr lang="en-GB" sz="1600" b="1" i="0" u="none" strike="noStrike" cap="none" dirty="0">
                  <a:solidFill>
                    <a:srgbClr val="FFFFFF"/>
                  </a:solidFill>
                  <a:latin typeface="Calibri"/>
                  <a:ea typeface="Calibri"/>
                  <a:cs typeface="Calibri"/>
                  <a:sym typeface="Calibri"/>
                </a:rPr>
                <a:t>THỐNG KÊ HIỆN TRẠNG</a:t>
              </a:r>
              <a:endParaRPr sz="11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1200"/>
                </a:spcBef>
                <a:spcAft>
                  <a:spcPts val="0"/>
                </a:spcAft>
                <a:buClr>
                  <a:srgbClr val="FFFFFF"/>
                </a:buClr>
                <a:buSzPts val="2000"/>
                <a:buFont typeface="Courier New"/>
                <a:buChar char="o"/>
              </a:pPr>
              <a:r>
                <a:rPr lang="en-GB" sz="1600" b="1" i="0" u="none" strike="noStrike" cap="none" dirty="0">
                  <a:solidFill>
                    <a:srgbClr val="FFFFFF"/>
                  </a:solidFill>
                  <a:latin typeface="Calibri"/>
                  <a:ea typeface="Calibri"/>
                  <a:cs typeface="Calibri"/>
                  <a:sym typeface="Calibri"/>
                </a:rPr>
                <a:t>GHI NHẬN CÁC VẤN ĐỀ/CHỦ ĐỀ NỔI BẬT</a:t>
              </a:r>
              <a:endParaRPr sz="1100" b="0" i="0" u="none" strike="noStrike" cap="none" dirty="0">
                <a:solidFill>
                  <a:srgbClr val="000000"/>
                </a:solidFill>
                <a:latin typeface="Arial"/>
                <a:ea typeface="Arial"/>
                <a:cs typeface="Arial"/>
                <a:sym typeface="Arial"/>
              </a:endParaRPr>
            </a:p>
          </p:txBody>
        </p:sp>
        <p:cxnSp>
          <p:nvCxnSpPr>
            <p:cNvPr id="373" name="Straight arrow">
              <a:extLst>
                <a:ext uri="{C183D7F6-B498-43B3-948B-1728B52AA6E4}">
                  <adec:decorative xmlns:adec="http://schemas.microsoft.com/office/drawing/2017/decorative" val="1"/>
                </a:ext>
              </a:extLst>
            </p:cNvPr>
            <p:cNvCxnSpPr>
              <a:cxnSpLocks/>
            </p:cNvCxnSpPr>
            <p:nvPr/>
          </p:nvCxnSpPr>
          <p:spPr>
            <a:xfrm>
              <a:off x="4370726" y="2733468"/>
              <a:ext cx="3513331" cy="0"/>
            </a:xfrm>
            <a:prstGeom prst="straightConnector1">
              <a:avLst/>
            </a:prstGeom>
            <a:noFill/>
            <a:ln w="57150" cap="flat" cmpd="sng">
              <a:solidFill>
                <a:srgbClr val="076B51"/>
              </a:solidFill>
              <a:prstDash val="solid"/>
              <a:miter lim="800000"/>
              <a:headEnd type="none" w="sm" len="sm"/>
              <a:tailEnd type="triangle" w="med" len="med"/>
            </a:ln>
          </p:spPr>
        </p:cxnSp>
        <p:sp>
          <p:nvSpPr>
            <p:cNvPr id="369" name="Quanti">
              <a:extLst>
                <a:ext uri="{C183D7F6-B498-43B3-948B-1728B52AA6E4}">
                  <adec:decorative xmlns:adec="http://schemas.microsoft.com/office/drawing/2017/decorative" val="1"/>
                </a:ext>
              </a:extLst>
            </p:cNvPr>
            <p:cNvSpPr/>
            <p:nvPr/>
          </p:nvSpPr>
          <p:spPr>
            <a:xfrm>
              <a:off x="942817" y="2391484"/>
              <a:ext cx="3224470" cy="697517"/>
            </a:xfrm>
            <a:prstGeom prst="roundRect">
              <a:avLst>
                <a:gd name="adj" fmla="val 16667"/>
              </a:avLst>
            </a:prstGeom>
            <a:solidFill>
              <a:srgbClr val="076B5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r>
                <a:rPr lang="en-GB" sz="1800" b="1" i="0" u="none" strike="noStrike" cap="none" dirty="0">
                  <a:solidFill>
                    <a:srgbClr val="FFFFFF"/>
                  </a:solidFill>
                  <a:latin typeface="Calibri"/>
                  <a:ea typeface="Calibri"/>
                  <a:cs typeface="Calibri"/>
                  <a:sym typeface="Calibri"/>
                </a:rPr>
                <a:t>KHẢO SÁT ĐỊNH LƯỢNG</a:t>
              </a:r>
              <a:endParaRPr sz="1100" b="0" i="0" u="none" strike="noStrike" cap="none" dirty="0">
                <a:solidFill>
                  <a:srgbClr val="000000"/>
                </a:solidFill>
                <a:latin typeface="Arial"/>
                <a:ea typeface="Arial"/>
                <a:cs typeface="Arial"/>
                <a:sym typeface="Arial"/>
              </a:endParaRPr>
            </a:p>
          </p:txBody>
        </p:sp>
      </p:grpSp>
      <p:pic>
        <p:nvPicPr>
          <p:cNvPr id="3" name="Picture 1" descr="Bức ảnh một người phụ nữ đang phỏng vấn một người đàn ông trong phòng khách. Bức ảnh được chụp từ phía sau người được phỏng vấn, chỉ cho thấy một nửa khuôn mặt của ông ấy.">
            <a:extLst>
              <a:ext uri="{FF2B5EF4-FFF2-40B4-BE49-F238E27FC236}">
                <a16:creationId xmlns:a16="http://schemas.microsoft.com/office/drawing/2014/main" id="{65811DBE-AFE4-DA2F-4195-5C1561477978}"/>
              </a:ext>
            </a:extLst>
          </p:cNvPr>
          <p:cNvPicPr>
            <a:picLocks noChangeAspect="1"/>
          </p:cNvPicPr>
          <p:nvPr/>
        </p:nvPicPr>
        <p:blipFill rotWithShape="1">
          <a:blip r:embed="rId3"/>
          <a:srcRect t="11953" b="8562"/>
          <a:stretch/>
        </p:blipFill>
        <p:spPr>
          <a:xfrm>
            <a:off x="7618967" y="1630017"/>
            <a:ext cx="3601252" cy="2146853"/>
          </a:xfrm>
          <a:prstGeom prst="rect">
            <a:avLst/>
          </a:prstGeom>
        </p:spPr>
      </p:pic>
      <p:pic>
        <p:nvPicPr>
          <p:cNvPr id="4" name="Picture 2" descr="Bức ảnh một người phụ nữ đang phỏng vấn một người phụ nữ khác trong phòng học hoặc hội trường. Bức ảnh được chụp từ phía sau người được phỏng vấn, chỉ cho thấy một nửa khuôn mặt của cô ấy.">
            <a:extLst>
              <a:ext uri="{FF2B5EF4-FFF2-40B4-BE49-F238E27FC236}">
                <a16:creationId xmlns:a16="http://schemas.microsoft.com/office/drawing/2014/main" id="{C8ABBE89-A868-7EA5-5601-C7CB164C7DAE}"/>
              </a:ext>
            </a:extLst>
          </p:cNvPr>
          <p:cNvPicPr>
            <a:picLocks noChangeAspect="1"/>
          </p:cNvPicPr>
          <p:nvPr/>
        </p:nvPicPr>
        <p:blipFill rotWithShape="1">
          <a:blip r:embed="rId4"/>
          <a:srcRect b="20515"/>
          <a:stretch/>
        </p:blipFill>
        <p:spPr>
          <a:xfrm flipH="1">
            <a:off x="7618966" y="4008121"/>
            <a:ext cx="3601254" cy="2146854"/>
          </a:xfrm>
          <a:prstGeom prst="rect">
            <a:avLst/>
          </a:prstGeom>
        </p:spPr>
      </p:pic>
    </p:spTree>
    <p:extLst>
      <p:ext uri="{BB962C8B-B14F-4D97-AF65-F5344CB8AC3E}">
        <p14:creationId xmlns:p14="http://schemas.microsoft.com/office/powerpoint/2010/main" val="172555553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90"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5</a:t>
            </a:fld>
            <a:endParaRPr sz="1200" b="0" i="0" u="none" strike="noStrike" cap="none">
              <a:solidFill>
                <a:schemeClr val="lt1"/>
              </a:solidFill>
              <a:latin typeface="Quattrocento Sans"/>
              <a:ea typeface="Quattrocento Sans"/>
              <a:cs typeface="Quattrocento Sans"/>
              <a:sym typeface="Quattrocento Sans"/>
            </a:endParaRPr>
          </a:p>
        </p:txBody>
      </p:sp>
      <p:sp>
        <p:nvSpPr>
          <p:cNvPr id="382" name="Decoration">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383" name="Slide title" descr="Tiêu đề slide: GIỚI THIỆU NGHIÊN CỨU&#10;"/>
          <p:cNvSpPr/>
          <p:nvPr/>
        </p:nvSpPr>
        <p:spPr>
          <a:xfrm>
            <a:off x="613063" y="328180"/>
            <a:ext cx="8226135" cy="650875"/>
          </a:xfrm>
          <a:prstGeom prst="rect">
            <a:avLst/>
          </a:prstGeom>
          <a:solidFill>
            <a:srgbClr val="F5F5F5"/>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4E617A"/>
              </a:buClr>
              <a:buSzPts val="2800"/>
              <a:buFont typeface="Calibri"/>
              <a:buNone/>
            </a:pPr>
            <a:r>
              <a:rPr lang="en-GB" sz="2400" b="1" i="0" u="none" strike="noStrike" cap="none" dirty="0">
                <a:solidFill>
                  <a:schemeClr val="dk2"/>
                </a:solidFill>
                <a:latin typeface="Calibri"/>
                <a:ea typeface="Calibri"/>
                <a:cs typeface="Calibri"/>
                <a:sym typeface="Calibri"/>
              </a:rPr>
              <a:t>GIỚI THIỆU NGHIÊN CỨU</a:t>
            </a:r>
            <a:endParaRPr sz="1200" b="0" i="0" u="none" strike="noStrike" cap="none" dirty="0">
              <a:solidFill>
                <a:srgbClr val="000000"/>
              </a:solidFill>
              <a:latin typeface="Arial"/>
              <a:ea typeface="Arial"/>
              <a:cs typeface="Arial"/>
              <a:sym typeface="Arial"/>
            </a:endParaRPr>
          </a:p>
        </p:txBody>
      </p:sp>
      <p:sp>
        <p:nvSpPr>
          <p:cNvPr id="384" name="Sub-heading" descr="Tiểu mục: PHƯƠNG PHÁP CHỌN MẪU KHẢO SÁT ĐỊNH LƯỢNG"/>
          <p:cNvSpPr txBox="1">
            <a:spLocks noGrp="1"/>
          </p:cNvSpPr>
          <p:nvPr>
            <p:ph type="title"/>
          </p:nvPr>
        </p:nvSpPr>
        <p:spPr>
          <a:xfrm>
            <a:off x="545521" y="1220546"/>
            <a:ext cx="8305797" cy="6508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Arial"/>
              <a:buNone/>
            </a:pPr>
            <a:r>
              <a:rPr lang="en-GB" sz="1800" b="1" i="0" u="none" strike="noStrike" cap="none" dirty="0">
                <a:solidFill>
                  <a:srgbClr val="4E617A"/>
                </a:solidFill>
                <a:latin typeface="Calibri"/>
                <a:ea typeface="Calibri"/>
                <a:cs typeface="Calibri"/>
                <a:sym typeface="Calibri"/>
              </a:rPr>
              <a:t>PHƯƠNG PHÁP CHỌN MẪU KHẢO SÁT ĐỊNH LƯỢNG</a:t>
            </a:r>
            <a:endParaRPr dirty="0"/>
          </a:p>
        </p:txBody>
      </p:sp>
      <p:graphicFrame>
        <p:nvGraphicFramePr>
          <p:cNvPr id="385" name="Box 1" descr="Bộ mẫu&#10;Danh sách gốc gồm 33.889 NKT &#10;UNDP tổng hợp từ các địa phương và nghiên cứu năm 2022"/>
          <p:cNvGraphicFramePr/>
          <p:nvPr>
            <p:extLst>
              <p:ext uri="{D42A27DB-BD31-4B8C-83A1-F6EECF244321}">
                <p14:modId xmlns:p14="http://schemas.microsoft.com/office/powerpoint/2010/main" val="3776369108"/>
              </p:ext>
            </p:extLst>
          </p:nvPr>
        </p:nvGraphicFramePr>
        <p:xfrm>
          <a:off x="611259" y="2280819"/>
          <a:ext cx="2084832" cy="3873775"/>
        </p:xfrm>
        <a:graphic>
          <a:graphicData uri="http://schemas.openxmlformats.org/drawingml/2006/table">
            <a:tbl>
              <a:tblPr firstRow="1" bandRow="1">
                <a:tableStyleId>{1FECB4D8-DB02-4DC6-A0A2-4F2EBAE1DC90}</a:tableStyleId>
              </a:tblPr>
              <a:tblGrid>
                <a:gridCol w="2084832">
                  <a:extLst>
                    <a:ext uri="{9D8B030D-6E8A-4147-A177-3AD203B41FA5}">
                      <a16:colId xmlns:a16="http://schemas.microsoft.com/office/drawing/2014/main" val="20000"/>
                    </a:ext>
                  </a:extLst>
                </a:gridCol>
              </a:tblGrid>
              <a:tr h="718600">
                <a:tc>
                  <a:txBody>
                    <a:body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Bộ</a:t>
                      </a: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mẫu</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155175">
                <a:tc>
                  <a:txBody>
                    <a:bodyPr/>
                    <a:lstStyle/>
                    <a:p>
                      <a:pPr marL="285750" marR="0" lvl="0" indent="-285750" algn="just" rtl="0">
                        <a:lnSpc>
                          <a:spcPct val="100000"/>
                        </a:lnSpc>
                        <a:spcBef>
                          <a:spcPts val="0"/>
                        </a:spcBef>
                        <a:spcAft>
                          <a:spcPts val="0"/>
                        </a:spcAft>
                        <a:buClr>
                          <a:schemeClr val="dk1"/>
                        </a:buClr>
                        <a:buSzPts val="1600"/>
                        <a:buFont typeface="Courier New"/>
                        <a:buChar char="o"/>
                      </a:pPr>
                      <a:r>
                        <a:rPr lang="vi-VN" sz="1600" b="0" u="none" strike="noStrike" cap="none" dirty="0">
                          <a:latin typeface="Calibri" panose="020F0502020204030204" pitchFamily="34" charset="0"/>
                          <a:ea typeface="Calibri" panose="020F0502020204030204" pitchFamily="34" charset="0"/>
                          <a:cs typeface="Calibri" panose="020F0502020204030204" pitchFamily="34" charset="0"/>
                          <a:sym typeface="Calibri"/>
                        </a:rPr>
                        <a:t>Danh sách gốc gồm </a:t>
                      </a:r>
                      <a:r>
                        <a:rPr lang="vi-VN" sz="1800" b="1" u="none" strike="noStrike" cap="none" dirty="0">
                          <a:latin typeface="Calibri" panose="020F0502020204030204" pitchFamily="34" charset="0"/>
                          <a:ea typeface="Calibri" panose="020F0502020204030204" pitchFamily="34" charset="0"/>
                          <a:cs typeface="Calibri" panose="020F0502020204030204" pitchFamily="34" charset="0"/>
                          <a:sym typeface="Calibri"/>
                        </a:rPr>
                        <a:t>33.889 NKT </a:t>
                      </a:r>
                      <a:endParaRPr lang="vi-VN" sz="1600" b="1"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p>
                      <a:pPr marL="285750" marR="0" lvl="0" indent="-285750" algn="just" rtl="0">
                        <a:lnSpc>
                          <a:spcPct val="100000"/>
                        </a:lnSpc>
                        <a:spcBef>
                          <a:spcPts val="0"/>
                        </a:spcBef>
                        <a:spcAft>
                          <a:spcPts val="0"/>
                        </a:spcAft>
                        <a:buClr>
                          <a:schemeClr val="dk1"/>
                        </a:buClr>
                        <a:buSzPts val="1600"/>
                        <a:buFont typeface="Courier New"/>
                        <a:buChar char="o"/>
                      </a:pPr>
                      <a:r>
                        <a:rPr lang="vi-VN" sz="1600" b="0" u="none" strike="noStrike" cap="none" dirty="0">
                          <a:latin typeface="Calibri" panose="020F0502020204030204" pitchFamily="34" charset="0"/>
                          <a:ea typeface="Calibri" panose="020F0502020204030204" pitchFamily="34" charset="0"/>
                          <a:cs typeface="Calibri" panose="020F0502020204030204" pitchFamily="34" charset="0"/>
                        </a:rPr>
                        <a:t>UNDP tổng hợp từ các địa phương và nghiên cứu năm 2022</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 name="Box 2" descr="Chọn tỉnh&#10;Chọn trên 6 vùng,&#10;Chọn ra 3 tỉnh ở mỗi vùng&#10;Phương pháp: xác suất tỷ lệ với kích thước/dân số&#10;Sử dụng dữ liệu trong Tổng điều tra dân số năm 2019&#10;Tổng mẫu: 6.975">
            <a:extLst>
              <a:ext uri="{FF2B5EF4-FFF2-40B4-BE49-F238E27FC236}">
                <a16:creationId xmlns:a16="http://schemas.microsoft.com/office/drawing/2014/main" id="{46916636-ECA5-F5E6-85A3-6A7A4BBE678D}"/>
              </a:ext>
            </a:extLst>
          </p:cNvPr>
          <p:cNvGraphicFramePr/>
          <p:nvPr>
            <p:extLst>
              <p:ext uri="{D42A27DB-BD31-4B8C-83A1-F6EECF244321}">
                <p14:modId xmlns:p14="http://schemas.microsoft.com/office/powerpoint/2010/main" val="3330923985"/>
              </p:ext>
            </p:extLst>
          </p:nvPr>
        </p:nvGraphicFramePr>
        <p:xfrm>
          <a:off x="3612671" y="2267599"/>
          <a:ext cx="2084832" cy="3877056"/>
        </p:xfrm>
        <a:graphic>
          <a:graphicData uri="http://schemas.openxmlformats.org/drawingml/2006/table">
            <a:tbl>
              <a:tblPr firstRow="1" bandRow="1">
                <a:tableStyleId>{1FECB4D8-DB02-4DC6-A0A2-4F2EBAE1DC90}</a:tableStyleId>
              </a:tblPr>
              <a:tblGrid>
                <a:gridCol w="2084832">
                  <a:extLst>
                    <a:ext uri="{9D8B030D-6E8A-4147-A177-3AD203B41FA5}">
                      <a16:colId xmlns:a16="http://schemas.microsoft.com/office/drawing/2014/main" val="20000"/>
                    </a:ext>
                  </a:extLst>
                </a:gridCol>
              </a:tblGrid>
              <a:tr h="718487">
                <a:tc>
                  <a:txBody>
                    <a:bodyPr/>
                    <a:lstStyle/>
                    <a:p>
                      <a:pPr marL="0" marR="0" lvl="0" indent="0" algn="ctr" rtl="0">
                        <a:lnSpc>
                          <a:spcPct val="100000"/>
                        </a:lnSpc>
                        <a:spcBef>
                          <a:spcPts val="0"/>
                        </a:spcBef>
                        <a:spcAft>
                          <a:spcPts val="0"/>
                        </a:spcAft>
                        <a:buClr>
                          <a:srgbClr val="000000"/>
                        </a:buClr>
                        <a:buSzPts val="2000"/>
                        <a:buFont typeface="Arial"/>
                        <a:buNone/>
                      </a:pPr>
                      <a:r>
                        <a:rPr lang="vi-VN"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Chọn tỉnh</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158569">
                <a:tc>
                  <a:txBody>
                    <a:bodyPr/>
                    <a:lstStyle/>
                    <a:p>
                      <a:pPr marL="285750" marR="0" lvl="0" indent="-285750" algn="l"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Chọn trên 6 vùng</a:t>
                      </a:r>
                      <a:endParaRPr lang="en-US" sz="1600" u="none" strike="noStrike" cap="none"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Chọn ra 3 tỉnh ở mỗi vùng</a:t>
                      </a:r>
                      <a:endParaRPr lang="en-US" sz="1600" u="none" strike="noStrike" cap="none"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Phương pháp: xác suất tỷ lệ với kích thước/dân số</a:t>
                      </a:r>
                    </a:p>
                    <a:p>
                      <a:pPr marL="285750" marR="0" lvl="0" indent="-285750" algn="l"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Sử dụng d</a:t>
                      </a:r>
                      <a:r>
                        <a:rPr lang="en-US" sz="1600" u="none" strike="noStrike" cap="none" dirty="0">
                          <a:latin typeface="Calibri" panose="020F0502020204030204" pitchFamily="34" charset="0"/>
                          <a:ea typeface="Calibri" panose="020F0502020204030204" pitchFamily="34" charset="0"/>
                          <a:cs typeface="Calibri" panose="020F0502020204030204" pitchFamily="34" charset="0"/>
                        </a:rPr>
                        <a:t>ữ </a:t>
                      </a:r>
                      <a:r>
                        <a:rPr lang="en-US" sz="1600" u="none" strike="noStrike" cap="none" dirty="0" err="1">
                          <a:latin typeface="Calibri" panose="020F0502020204030204" pitchFamily="34" charset="0"/>
                          <a:ea typeface="Calibri" panose="020F0502020204030204" pitchFamily="34" charset="0"/>
                          <a:cs typeface="Calibri" panose="020F0502020204030204" pitchFamily="34" charset="0"/>
                        </a:rPr>
                        <a:t>liệu</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 trong Tổng Điều tra Dân số 2019</a:t>
                      </a:r>
                      <a:endParaRPr lang="en-US" sz="1600" u="none" strike="noStrike" cap="none"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l" rtl="0">
                        <a:lnSpc>
                          <a:spcPct val="100000"/>
                        </a:lnSpc>
                        <a:spcBef>
                          <a:spcPts val="0"/>
                        </a:spcBef>
                        <a:spcAft>
                          <a:spcPts val="0"/>
                        </a:spcAft>
                        <a:buClr>
                          <a:schemeClr val="dk1"/>
                        </a:buClr>
                        <a:buSzPts val="1600"/>
                        <a:buFont typeface="Courier New"/>
                        <a:buChar char="o"/>
                      </a:pPr>
                      <a:r>
                        <a:rPr lang="vi-VN" sz="1800" b="1" u="none" strike="noStrike" cap="none" dirty="0">
                          <a:latin typeface="Calibri" panose="020F0502020204030204" pitchFamily="34" charset="0"/>
                          <a:ea typeface="Calibri" panose="020F0502020204030204" pitchFamily="34" charset="0"/>
                          <a:cs typeface="Calibri" panose="020F0502020204030204" pitchFamily="34" charset="0"/>
                        </a:rPr>
                        <a:t>Tổng mẫu: 6.975</a:t>
                      </a:r>
                      <a:endParaRPr sz="1800" b="1"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387" name="Box 3" descr="Chọn mẫu ngẫu nhiên&#10;Chọn ngẫu nhiên 350 mẫu chính thức cho mỗi vùng &#10;58 mẫu cho mỗi dạng KT&#10;Đa dạng tật: chọn 1 dạng KT đại diện&#10;Mẫu thay thế là mẫu còn lại trong 18 tỉnh được chọn"/>
          <p:cNvGraphicFramePr/>
          <p:nvPr>
            <p:extLst>
              <p:ext uri="{D42A27DB-BD31-4B8C-83A1-F6EECF244321}">
                <p14:modId xmlns:p14="http://schemas.microsoft.com/office/powerpoint/2010/main" val="241219176"/>
              </p:ext>
            </p:extLst>
          </p:nvPr>
        </p:nvGraphicFramePr>
        <p:xfrm>
          <a:off x="6553601" y="2285774"/>
          <a:ext cx="2084832" cy="3873775"/>
        </p:xfrm>
        <a:graphic>
          <a:graphicData uri="http://schemas.openxmlformats.org/drawingml/2006/table">
            <a:tbl>
              <a:tblPr firstRow="1" bandRow="1">
                <a:tableStyleId>{1FECB4D8-DB02-4DC6-A0A2-4F2EBAE1DC90}</a:tableStyleId>
              </a:tblPr>
              <a:tblGrid>
                <a:gridCol w="2084832">
                  <a:extLst>
                    <a:ext uri="{9D8B030D-6E8A-4147-A177-3AD203B41FA5}">
                      <a16:colId xmlns:a16="http://schemas.microsoft.com/office/drawing/2014/main" val="20000"/>
                    </a:ext>
                  </a:extLst>
                </a:gridCol>
              </a:tblGrid>
              <a:tr h="662491">
                <a:tc>
                  <a:txBody>
                    <a:body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Chọn</a:t>
                      </a: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mẫu</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211284">
                <a:tc>
                  <a:txBody>
                    <a:bodyPr/>
                    <a:lstStyle/>
                    <a:p>
                      <a:pPr marL="285750" marR="0" lvl="0" indent="-285750" algn="just"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Chọn ngẫu nhiên </a:t>
                      </a:r>
                      <a:r>
                        <a:rPr lang="vi-VN" sz="1800" b="1" u="none" strike="noStrike" cap="none" dirty="0">
                          <a:latin typeface="Calibri" panose="020F0502020204030204" pitchFamily="34" charset="0"/>
                          <a:ea typeface="Calibri" panose="020F0502020204030204" pitchFamily="34" charset="0"/>
                          <a:cs typeface="Calibri" panose="020F0502020204030204" pitchFamily="34" charset="0"/>
                        </a:rPr>
                        <a:t>3</a:t>
                      </a:r>
                      <a:r>
                        <a:rPr lang="en-US" sz="1800" b="1" u="none" strike="noStrike" cap="none" dirty="0">
                          <a:latin typeface="Calibri" panose="020F0502020204030204" pitchFamily="34" charset="0"/>
                          <a:ea typeface="Calibri" panose="020F0502020204030204" pitchFamily="34" charset="0"/>
                          <a:cs typeface="Calibri" panose="020F0502020204030204" pitchFamily="34" charset="0"/>
                        </a:rPr>
                        <a:t>5</a:t>
                      </a:r>
                      <a:r>
                        <a:rPr lang="vi-VN" sz="1800" b="1" u="none" strike="noStrike" cap="none" dirty="0">
                          <a:latin typeface="Calibri" panose="020F0502020204030204" pitchFamily="34" charset="0"/>
                          <a:ea typeface="Calibri" panose="020F0502020204030204" pitchFamily="34" charset="0"/>
                          <a:cs typeface="Calibri" panose="020F0502020204030204" pitchFamily="34" charset="0"/>
                        </a:rPr>
                        <a:t>0 mẫu</a:t>
                      </a:r>
                      <a:r>
                        <a:rPr lang="vi-VN" sz="1800" u="none" strike="noStrike" cap="none" dirty="0">
                          <a:latin typeface="Calibri" panose="020F0502020204030204" pitchFamily="34" charset="0"/>
                          <a:ea typeface="Calibri" panose="020F0502020204030204" pitchFamily="34" charset="0"/>
                          <a:cs typeface="Calibri" panose="020F0502020204030204" pitchFamily="34" charset="0"/>
                        </a:rPr>
                        <a:t> </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chính thức cho mỗi vùng </a:t>
                      </a:r>
                    </a:p>
                    <a:p>
                      <a:pPr marL="285750" marR="0" lvl="0" indent="-285750" algn="just" rtl="0">
                        <a:lnSpc>
                          <a:spcPct val="100000"/>
                        </a:lnSpc>
                        <a:spcBef>
                          <a:spcPts val="0"/>
                        </a:spcBef>
                        <a:spcAft>
                          <a:spcPts val="0"/>
                        </a:spcAft>
                        <a:buClr>
                          <a:schemeClr val="dk1"/>
                        </a:buClr>
                        <a:buSzPts val="1600"/>
                        <a:buFont typeface="Courier New"/>
                        <a:buChar char="o"/>
                      </a:pPr>
                      <a:r>
                        <a:rPr lang="vi-VN" sz="1600" b="1" u="none" strike="noStrike" cap="none" dirty="0">
                          <a:latin typeface="Calibri" panose="020F0502020204030204" pitchFamily="34" charset="0"/>
                          <a:ea typeface="Calibri" panose="020F0502020204030204" pitchFamily="34" charset="0"/>
                          <a:cs typeface="Calibri" panose="020F0502020204030204" pitchFamily="34" charset="0"/>
                        </a:rPr>
                        <a:t>58 mẫu </a:t>
                      </a: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cho mỗi dạng KT</a:t>
                      </a:r>
                    </a:p>
                    <a:p>
                      <a:pPr marL="285750" marR="0" lvl="0" indent="-285750" algn="just" defTabSz="914400" rtl="0" eaLnBrk="1" fontAlgn="auto" latinLnBrk="0" hangingPunct="1">
                        <a:lnSpc>
                          <a:spcPct val="100000"/>
                        </a:lnSpc>
                        <a:spcBef>
                          <a:spcPts val="0"/>
                        </a:spcBef>
                        <a:spcAft>
                          <a:spcPts val="0"/>
                        </a:spcAft>
                        <a:buClr>
                          <a:schemeClr val="dk1"/>
                        </a:buClr>
                        <a:buSzPts val="1600"/>
                        <a:buFont typeface="Courier New"/>
                        <a:buChar char="o"/>
                        <a:tabLst/>
                        <a:defRPr/>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Đa dạng tật: chọn 1 dạng KT đại diện</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389" name="Box 4" descr="Mục tiêu: 2.100; thực tế đạt: 2.114&#10;Tỷ lệ thành công: 40,6% &#10;Tỷ lệ từ chối: 7,5%&#10;Mục tiêu: 2.100; thực tế đạt: 2.114&#10;Tỷ lệ thành công: 40,6% &#10;Tỷ lệ từ chối: 7,5%"/>
          <p:cNvGraphicFramePr>
            <a:graphicFrameLocks/>
          </p:cNvGraphicFramePr>
          <p:nvPr>
            <p:extLst>
              <p:ext uri="{D42A27DB-BD31-4B8C-83A1-F6EECF244321}">
                <p14:modId xmlns:p14="http://schemas.microsoft.com/office/powerpoint/2010/main" val="3749348077"/>
              </p:ext>
            </p:extLst>
          </p:nvPr>
        </p:nvGraphicFramePr>
        <p:xfrm>
          <a:off x="9494532" y="2270880"/>
          <a:ext cx="2086209" cy="3877056"/>
        </p:xfrm>
        <a:graphic>
          <a:graphicData uri="http://schemas.openxmlformats.org/drawingml/2006/table">
            <a:tbl>
              <a:tblPr firstRow="1" bandRow="1">
                <a:tableStyleId>{1FECB4D8-DB02-4DC6-A0A2-4F2EBAE1DC90}</a:tableStyleId>
              </a:tblPr>
              <a:tblGrid>
                <a:gridCol w="2086209">
                  <a:extLst>
                    <a:ext uri="{9D8B030D-6E8A-4147-A177-3AD203B41FA5}">
                      <a16:colId xmlns:a16="http://schemas.microsoft.com/office/drawing/2014/main" val="20000"/>
                    </a:ext>
                  </a:extLst>
                </a:gridCol>
              </a:tblGrid>
              <a:tr h="696193">
                <a:tc>
                  <a:txBody>
                    <a:bodyPr/>
                    <a:lstStyle/>
                    <a:p>
                      <a:pPr marL="0" marR="0" lvl="0" indent="0" algn="ctr" rtl="0">
                        <a:lnSpc>
                          <a:spcPct val="100000"/>
                        </a:lnSpc>
                        <a:spcBef>
                          <a:spcPts val="0"/>
                        </a:spcBef>
                        <a:spcAft>
                          <a:spcPts val="0"/>
                        </a:spcAft>
                        <a:buClr>
                          <a:srgbClr val="000000"/>
                        </a:buClr>
                        <a:buSzPts val="2000"/>
                        <a:buFont typeface="Arial"/>
                        <a:buNone/>
                      </a:pP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Số</a:t>
                      </a: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mẫu</a:t>
                      </a: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khảo</a:t>
                      </a:r>
                      <a:r>
                        <a:rPr lang="en-GB" sz="1800" u="none" strike="noStrike" cap="none"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u="none" strike="noStrike" cap="none" dirty="0" err="1">
                          <a:latin typeface="Calibri" panose="020F0502020204030204" pitchFamily="34" charset="0"/>
                          <a:ea typeface="Calibri" panose="020F0502020204030204" pitchFamily="34" charset="0"/>
                          <a:cs typeface="Calibri" panose="020F0502020204030204" pitchFamily="34" charset="0"/>
                          <a:sym typeface="Calibri"/>
                        </a:rPr>
                        <a:t>sát</a:t>
                      </a:r>
                      <a:endParaRPr sz="1800" u="none" strike="noStrike" cap="none" dirty="0">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nchor="ctr">
                    <a:solidFill>
                      <a:schemeClr val="accent1"/>
                    </a:solidFill>
                  </a:tcPr>
                </a:tc>
                <a:extLst>
                  <a:ext uri="{0D108BD9-81ED-4DB2-BD59-A6C34878D82A}">
                    <a16:rowId xmlns:a16="http://schemas.microsoft.com/office/drawing/2014/main" val="10000"/>
                  </a:ext>
                </a:extLst>
              </a:tr>
              <a:tr h="3180863">
                <a:tc>
                  <a:txBody>
                    <a:bodyPr/>
                    <a:lstStyle/>
                    <a:p>
                      <a:pPr marL="285750" marR="0" lvl="0" indent="-285750" algn="just"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Mục tiêu: 2.100; thực tế đạt: </a:t>
                      </a:r>
                      <a:r>
                        <a:rPr lang="vi-VN" sz="1800" b="1" u="none" strike="noStrike" cap="none" dirty="0">
                          <a:latin typeface="Calibri" panose="020F0502020204030204" pitchFamily="34" charset="0"/>
                          <a:ea typeface="Calibri" panose="020F0502020204030204" pitchFamily="34" charset="0"/>
                          <a:cs typeface="Calibri" panose="020F0502020204030204" pitchFamily="34" charset="0"/>
                        </a:rPr>
                        <a:t>2.114</a:t>
                      </a:r>
                    </a:p>
                    <a:p>
                      <a:pPr marL="285750" marR="0" lvl="0" indent="-285750" algn="just" rtl="0">
                        <a:lnSpc>
                          <a:spcPct val="100000"/>
                        </a:lnSpc>
                        <a:spcBef>
                          <a:spcPts val="0"/>
                        </a:spcBef>
                        <a:spcAft>
                          <a:spcPts val="0"/>
                        </a:spcAft>
                        <a:buClr>
                          <a:schemeClr val="dk1"/>
                        </a:buClr>
                        <a:buSzPts val="1600"/>
                        <a:buFont typeface="Courier New"/>
                        <a:buChar char="o"/>
                      </a:pPr>
                      <a:r>
                        <a:rPr lang="vi-VN" sz="1600" u="none" strike="noStrike" cap="none" dirty="0">
                          <a:latin typeface="Calibri" panose="020F0502020204030204" pitchFamily="34" charset="0"/>
                          <a:ea typeface="Calibri" panose="020F0502020204030204" pitchFamily="34" charset="0"/>
                          <a:cs typeface="Calibri" panose="020F0502020204030204" pitchFamily="34" charset="0"/>
                        </a:rPr>
                        <a:t>Tỷ lệ thành công: 40,6% </a:t>
                      </a:r>
                    </a:p>
                    <a:p>
                      <a:pPr marL="285750" marR="0" lvl="0" indent="-285750" algn="just" rtl="0">
                        <a:lnSpc>
                          <a:spcPct val="100000"/>
                        </a:lnSpc>
                        <a:spcBef>
                          <a:spcPts val="0"/>
                        </a:spcBef>
                        <a:spcAft>
                          <a:spcPts val="0"/>
                        </a:spcAft>
                        <a:buClr>
                          <a:schemeClr val="dk1"/>
                        </a:buClr>
                        <a:buSzPts val="1600"/>
                        <a:buFont typeface="Courier New"/>
                        <a:buChar char="o"/>
                      </a:pPr>
                      <a:r>
                        <a:rPr lang="vi-VN" sz="1600" b="1" u="none" strike="noStrike" cap="none" dirty="0">
                          <a:latin typeface="Calibri" panose="020F0502020204030204" pitchFamily="34" charset="0"/>
                          <a:ea typeface="Calibri" panose="020F0502020204030204" pitchFamily="34" charset="0"/>
                          <a:cs typeface="Calibri" panose="020F0502020204030204" pitchFamily="34" charset="0"/>
                        </a:rPr>
                        <a:t>Tỷ lệ từ chối: 7,5%</a:t>
                      </a:r>
                      <a:endParaRPr sz="1600" b="1" u="none" strike="noStrike" cap="none" dirty="0">
                        <a:latin typeface="Calibri" panose="020F0502020204030204" pitchFamily="34" charset="0"/>
                        <a:ea typeface="Calibri" panose="020F0502020204030204" pitchFamily="34" charset="0"/>
                        <a:cs typeface="Calibri" panose="020F0502020204030204" pitchFamily="34" charset="0"/>
                      </a:endParaRPr>
                    </a:p>
                  </a:txBody>
                  <a:tcPr marL="91450" marR="91450" marT="45725" marB="45725"/>
                </a:tc>
                <a:extLst>
                  <a:ext uri="{0D108BD9-81ED-4DB2-BD59-A6C34878D82A}">
                    <a16:rowId xmlns:a16="http://schemas.microsoft.com/office/drawing/2014/main" val="10001"/>
                  </a:ext>
                </a:extLst>
              </a:tr>
            </a:tbl>
          </a:graphicData>
        </a:graphic>
      </p:graphicFrame>
      <p:sp>
        <p:nvSpPr>
          <p:cNvPr id="3" name="Arrow 2">
            <a:extLst>
              <a:ext uri="{FF2B5EF4-FFF2-40B4-BE49-F238E27FC236}">
                <a16:creationId xmlns:a16="http://schemas.microsoft.com/office/drawing/2014/main" id="{3822370C-D136-63B8-B1C7-1E88C19B881F}"/>
              </a:ext>
              <a:ext uri="{C183D7F6-B498-43B3-948B-1728B52AA6E4}">
                <adec:decorative xmlns:adec="http://schemas.microsoft.com/office/drawing/2017/decorative" val="1"/>
              </a:ext>
            </a:extLst>
          </p:cNvPr>
          <p:cNvSpPr/>
          <p:nvPr/>
        </p:nvSpPr>
        <p:spPr>
          <a:xfrm>
            <a:off x="2834823" y="3966414"/>
            <a:ext cx="638637" cy="479425"/>
          </a:xfrm>
          <a:prstGeom prst="rightArrow">
            <a:avLst>
              <a:gd name="adj1" fmla="val 50000"/>
              <a:gd name="adj2" fmla="val 50000"/>
            </a:avLst>
          </a:prstGeom>
          <a:solidFill>
            <a:schemeClr val="accent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4" name="Arrow 2">
            <a:extLst>
              <a:ext uri="{FF2B5EF4-FFF2-40B4-BE49-F238E27FC236}">
                <a16:creationId xmlns:a16="http://schemas.microsoft.com/office/drawing/2014/main" id="{14FED260-DBEF-60D2-3F77-02DE938F3BA1}"/>
              </a:ext>
              <a:ext uri="{C183D7F6-B498-43B3-948B-1728B52AA6E4}">
                <adec:decorative xmlns:adec="http://schemas.microsoft.com/office/drawing/2017/decorative" val="1"/>
              </a:ext>
            </a:extLst>
          </p:cNvPr>
          <p:cNvSpPr/>
          <p:nvPr/>
        </p:nvSpPr>
        <p:spPr>
          <a:xfrm>
            <a:off x="5806233" y="3966413"/>
            <a:ext cx="638637" cy="479425"/>
          </a:xfrm>
          <a:prstGeom prst="rightArrow">
            <a:avLst>
              <a:gd name="adj1" fmla="val 50000"/>
              <a:gd name="adj2" fmla="val 50000"/>
            </a:avLst>
          </a:prstGeom>
          <a:solidFill>
            <a:schemeClr val="accent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
        <p:nvSpPr>
          <p:cNvPr id="5" name="Arrow 2">
            <a:extLst>
              <a:ext uri="{FF2B5EF4-FFF2-40B4-BE49-F238E27FC236}">
                <a16:creationId xmlns:a16="http://schemas.microsoft.com/office/drawing/2014/main" id="{4631D732-EBE9-9AAE-7A2C-2C6BE23F5F02}"/>
              </a:ext>
              <a:ext uri="{C183D7F6-B498-43B3-948B-1728B52AA6E4}">
                <adec:decorative xmlns:adec="http://schemas.microsoft.com/office/drawing/2017/decorative" val="1"/>
              </a:ext>
            </a:extLst>
          </p:cNvPr>
          <p:cNvSpPr/>
          <p:nvPr/>
        </p:nvSpPr>
        <p:spPr>
          <a:xfrm>
            <a:off x="8747164" y="3982948"/>
            <a:ext cx="638637" cy="479425"/>
          </a:xfrm>
          <a:prstGeom prst="rightArrow">
            <a:avLst>
              <a:gd name="adj1" fmla="val 50000"/>
              <a:gd name="adj2" fmla="val 50000"/>
            </a:avLst>
          </a:prstGeom>
          <a:solidFill>
            <a:schemeClr val="accent1"/>
          </a:solidFill>
          <a:ln w="12700" cap="flat" cmpd="sng">
            <a:solidFill>
              <a:srgbClr val="054E3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dirty="0">
              <a:solidFill>
                <a:srgbClr val="FFFFFF"/>
              </a:solidFill>
              <a:latin typeface="Quattrocento Sans"/>
              <a:ea typeface="Quattrocento Sans"/>
              <a:cs typeface="Quattrocento Sans"/>
              <a:sym typeface="Quattrocento Sans"/>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4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6</a:t>
            </a:fld>
            <a:endParaRPr sz="1200" b="0" i="0" u="none" strike="noStrike" cap="none">
              <a:solidFill>
                <a:schemeClr val="lt1"/>
              </a:solidFill>
              <a:latin typeface="Quattrocento Sans"/>
              <a:ea typeface="Quattrocento Sans"/>
              <a:cs typeface="Quattrocento Sans"/>
              <a:sym typeface="Quattrocento Sans"/>
            </a:endParaRPr>
          </a:p>
        </p:txBody>
      </p:sp>
      <p:sp>
        <p:nvSpPr>
          <p:cNvPr id="8" name="Decor">
            <a:extLst>
              <a:ext uri="{FF2B5EF4-FFF2-40B4-BE49-F238E27FC236}">
                <a16:creationId xmlns:a16="http://schemas.microsoft.com/office/drawing/2014/main" id="{1A4978E3-E473-FABF-1808-DC42FD955AF8}"/>
              </a:ex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9" name="Slide title" descr="Tiêu đề slide: GIỚI THIỆU NGHIÊN CỨU&#10;">
            <a:extLst>
              <a:ext uri="{FF2B5EF4-FFF2-40B4-BE49-F238E27FC236}">
                <a16:creationId xmlns:a16="http://schemas.microsoft.com/office/drawing/2014/main" id="{7F577E8E-7F55-F004-2FA7-6443E7255A86}"/>
              </a:ext>
            </a:extLst>
          </p:cNvPr>
          <p:cNvSpPr/>
          <p:nvPr/>
        </p:nvSpPr>
        <p:spPr>
          <a:xfrm>
            <a:off x="613063" y="328180"/>
            <a:ext cx="8226135" cy="650875"/>
          </a:xfrm>
          <a:prstGeom prst="rect">
            <a:avLst/>
          </a:prstGeom>
          <a:solidFill>
            <a:srgbClr val="F5F5F5"/>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Clr>
                <a:srgbClr val="4E617A"/>
              </a:buClr>
              <a:buSzPts val="2800"/>
              <a:buFont typeface="Calibri"/>
              <a:buNone/>
            </a:pPr>
            <a:r>
              <a:rPr lang="en-GB" sz="2400" b="1" i="0" u="none" strike="noStrike" cap="none" dirty="0">
                <a:solidFill>
                  <a:schemeClr val="dk2"/>
                </a:solidFill>
                <a:latin typeface="Calibri"/>
                <a:ea typeface="Calibri"/>
                <a:cs typeface="Calibri"/>
                <a:sym typeface="Calibri"/>
              </a:rPr>
              <a:t>GIỚI THIỆU NGHIÊN CỨU</a:t>
            </a:r>
            <a:endParaRPr lang="en-GB" sz="1200" b="0" i="0" u="none" strike="noStrike" cap="none" dirty="0">
              <a:solidFill>
                <a:srgbClr val="000000"/>
              </a:solidFill>
              <a:latin typeface="Arial"/>
              <a:ea typeface="Arial"/>
              <a:cs typeface="Arial"/>
              <a:sym typeface="Arial"/>
            </a:endParaRPr>
          </a:p>
        </p:txBody>
      </p:sp>
      <p:sp>
        <p:nvSpPr>
          <p:cNvPr id="409" name="Sub-heading" descr="Tiểu mục: CÔNG CỤ VÀ HÌNH THỨC KHẢO SÁT&#10;"/>
          <p:cNvSpPr txBox="1">
            <a:spLocks noGrp="1"/>
          </p:cNvSpPr>
          <p:nvPr>
            <p:ph type="title" idx="4294967295"/>
          </p:nvPr>
        </p:nvSpPr>
        <p:spPr>
          <a:xfrm>
            <a:off x="533400" y="1192213"/>
            <a:ext cx="8305800" cy="39846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35000"/>
              </a:lnSpc>
              <a:spcBef>
                <a:spcPts val="0"/>
              </a:spcBef>
              <a:spcAft>
                <a:spcPts val="0"/>
              </a:spcAft>
              <a:buClr>
                <a:srgbClr val="4E617A"/>
              </a:buClr>
              <a:buSzPts val="1800"/>
              <a:buFont typeface="Arial"/>
              <a:buNone/>
              <a:tabLst/>
              <a:defRPr/>
            </a:pPr>
            <a:r>
              <a:rPr kumimoji="0" lang="en-GB" sz="1800" b="1" i="0" u="none" strike="noStrike" kern="0" cap="none" spc="0" normalizeH="0" baseline="0" noProof="0" dirty="0">
                <a:ln>
                  <a:noFill/>
                </a:ln>
                <a:solidFill>
                  <a:srgbClr val="4E617A"/>
                </a:solidFill>
                <a:effectLst/>
                <a:uLnTx/>
                <a:uFillTx/>
                <a:latin typeface="Calibri"/>
                <a:ea typeface="Calibri"/>
                <a:cs typeface="Calibri"/>
                <a:sym typeface="Calibri"/>
              </a:rPr>
              <a:t>CÔNG CỤ VÀ HÌNH THỨC KHẢO SÁT</a:t>
            </a:r>
            <a:endParaRPr kumimoji="0" lang="en-GB" sz="1800" b="0" i="0" u="none" strike="noStrike" kern="0" cap="none" spc="0" normalizeH="0" baseline="0" noProof="0" dirty="0">
              <a:ln>
                <a:noFill/>
              </a:ln>
              <a:solidFill>
                <a:srgbClr val="2A2A2A"/>
              </a:solidFill>
              <a:effectLst/>
              <a:uLnTx/>
              <a:uFillTx/>
              <a:latin typeface="Quattrocento Sans"/>
              <a:ea typeface="Quattrocento Sans"/>
              <a:cs typeface="Quattrocento Sans"/>
              <a:sym typeface="Quattrocento Sans"/>
            </a:endParaRPr>
          </a:p>
        </p:txBody>
      </p:sp>
      <p:sp>
        <p:nvSpPr>
          <p:cNvPr id="410" name="Questions overview" descr="Bộ câu hỏi gồm các chủ đề sau:&#10;Thông tin chung về NKT.&#10;Khả năng tiếp cận thủ tục hành chính công ở địa phương NKT.&#10;Khả năng tiếp cận dịch vụ công ở địa phương của NKT.&#10;Sự tham gia của NKT vào công tác ứng phó với rủi ro thiên tai tại địa phương."/>
          <p:cNvSpPr/>
          <p:nvPr/>
        </p:nvSpPr>
        <p:spPr>
          <a:xfrm>
            <a:off x="623443" y="1971315"/>
            <a:ext cx="2325346" cy="4186348"/>
          </a:xfrm>
          <a:prstGeom prst="foldedCorner">
            <a:avLst>
              <a:gd name="adj" fmla="val 16667"/>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600"/>
              <a:buFont typeface="Arial"/>
              <a:buNone/>
            </a:pPr>
            <a:r>
              <a:rPr lang="en-GB" sz="1800" b="1" dirty="0" err="1">
                <a:latin typeface="Calibri" panose="020F0502020204030204" pitchFamily="34" charset="0"/>
                <a:ea typeface="Calibri" panose="020F0502020204030204" pitchFamily="34" charset="0"/>
                <a:cs typeface="Calibri" panose="020F0502020204030204" pitchFamily="34" charset="0"/>
                <a:sym typeface="Calibri"/>
              </a:rPr>
              <a:t>Bộ</a:t>
            </a:r>
            <a:r>
              <a:rPr lang="en-GB" sz="1800" b="1"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b="1" dirty="0" err="1">
                <a:latin typeface="Calibri" panose="020F0502020204030204" pitchFamily="34" charset="0"/>
                <a:ea typeface="Calibri" panose="020F0502020204030204" pitchFamily="34" charset="0"/>
                <a:cs typeface="Calibri" panose="020F0502020204030204" pitchFamily="34" charset="0"/>
                <a:sym typeface="Calibri"/>
              </a:rPr>
              <a:t>câu</a:t>
            </a:r>
            <a:r>
              <a:rPr lang="en-GB" sz="1800" b="1" dirty="0">
                <a:latin typeface="Calibri" panose="020F0502020204030204" pitchFamily="34" charset="0"/>
                <a:ea typeface="Calibri" panose="020F0502020204030204" pitchFamily="34" charset="0"/>
                <a:cs typeface="Calibri" panose="020F0502020204030204" pitchFamily="34" charset="0"/>
                <a:sym typeface="Calibri"/>
              </a:rPr>
              <a:t> </a:t>
            </a:r>
            <a:r>
              <a:rPr lang="en-GB" sz="1800" b="1" dirty="0" err="1">
                <a:latin typeface="Calibri" panose="020F0502020204030204" pitchFamily="34" charset="0"/>
                <a:ea typeface="Calibri" panose="020F0502020204030204" pitchFamily="34" charset="0"/>
                <a:cs typeface="Calibri" panose="020F0502020204030204" pitchFamily="34" charset="0"/>
                <a:sym typeface="Calibri"/>
              </a:rPr>
              <a:t>hỏi</a:t>
            </a:r>
            <a:r>
              <a:rPr lang="en-GB" sz="1800" b="1" dirty="0">
                <a:latin typeface="Calibri" panose="020F0502020204030204" pitchFamily="34" charset="0"/>
                <a:ea typeface="Calibri" panose="020F0502020204030204" pitchFamily="34" charset="0"/>
                <a:cs typeface="Calibri" panose="020F0502020204030204" pitchFamily="34" charset="0"/>
                <a:sym typeface="Calibri"/>
              </a:rPr>
              <a:t> </a:t>
            </a:r>
            <a:r>
              <a:rPr lang="en-GB" sz="1600" dirty="0" err="1">
                <a:latin typeface="Calibri" panose="020F0502020204030204" pitchFamily="34" charset="0"/>
                <a:ea typeface="Calibri" panose="020F0502020204030204" pitchFamily="34" charset="0"/>
                <a:cs typeface="Calibri" panose="020F0502020204030204" pitchFamily="34" charset="0"/>
                <a:sym typeface="Calibri"/>
              </a:rPr>
              <a:t>gồm</a:t>
            </a:r>
            <a:r>
              <a:rPr lang="en-GB" sz="1600" dirty="0">
                <a:latin typeface="Calibri" panose="020F0502020204030204" pitchFamily="34" charset="0"/>
                <a:ea typeface="Calibri" panose="020F0502020204030204" pitchFamily="34" charset="0"/>
                <a:cs typeface="Calibri" panose="020F0502020204030204" pitchFamily="34" charset="0"/>
                <a:sym typeface="Calibri"/>
              </a:rPr>
              <a:t> </a:t>
            </a:r>
            <a:r>
              <a:rPr lang="en-GB" sz="1600" dirty="0" err="1">
                <a:latin typeface="Calibri" panose="020F0502020204030204" pitchFamily="34" charset="0"/>
                <a:ea typeface="Calibri" panose="020F0502020204030204" pitchFamily="34" charset="0"/>
                <a:cs typeface="Calibri" panose="020F0502020204030204" pitchFamily="34" charset="0"/>
                <a:sym typeface="Calibri"/>
              </a:rPr>
              <a:t>các</a:t>
            </a:r>
            <a:r>
              <a:rPr lang="en-GB" sz="1600" dirty="0">
                <a:latin typeface="Calibri" panose="020F0502020204030204" pitchFamily="34" charset="0"/>
                <a:ea typeface="Calibri" panose="020F0502020204030204" pitchFamily="34" charset="0"/>
                <a:cs typeface="Calibri" panose="020F0502020204030204" pitchFamily="34" charset="0"/>
                <a:sym typeface="Calibri"/>
              </a:rPr>
              <a:t> </a:t>
            </a:r>
            <a:r>
              <a:rPr lang="en-GB" sz="1600" dirty="0" err="1">
                <a:latin typeface="Calibri" panose="020F0502020204030204" pitchFamily="34" charset="0"/>
                <a:ea typeface="Calibri" panose="020F0502020204030204" pitchFamily="34" charset="0"/>
                <a:cs typeface="Calibri" panose="020F0502020204030204" pitchFamily="34" charset="0"/>
                <a:sym typeface="Calibri"/>
              </a:rPr>
              <a:t>chủ</a:t>
            </a:r>
            <a:r>
              <a:rPr lang="en-GB" sz="1600" dirty="0">
                <a:latin typeface="Calibri" panose="020F0502020204030204" pitchFamily="34" charset="0"/>
                <a:ea typeface="Calibri" panose="020F0502020204030204" pitchFamily="34" charset="0"/>
                <a:cs typeface="Calibri" panose="020F0502020204030204" pitchFamily="34" charset="0"/>
                <a:sym typeface="Calibri"/>
              </a:rPr>
              <a:t> </a:t>
            </a:r>
            <a:r>
              <a:rPr lang="en-GB" sz="1600" dirty="0" err="1">
                <a:latin typeface="Calibri" panose="020F0502020204030204" pitchFamily="34" charset="0"/>
                <a:ea typeface="Calibri" panose="020F0502020204030204" pitchFamily="34" charset="0"/>
                <a:cs typeface="Calibri" panose="020F0502020204030204" pitchFamily="34" charset="0"/>
                <a:sym typeface="Calibri"/>
              </a:rPr>
              <a:t>đề</a:t>
            </a:r>
            <a:r>
              <a:rPr lang="en-GB" sz="1600" dirty="0">
                <a:latin typeface="Calibri" panose="020F0502020204030204" pitchFamily="34" charset="0"/>
                <a:ea typeface="Calibri" panose="020F0502020204030204" pitchFamily="34" charset="0"/>
                <a:cs typeface="Calibri" panose="020F0502020204030204" pitchFamily="34" charset="0"/>
                <a:sym typeface="Calibri"/>
              </a:rPr>
              <a:t> </a:t>
            </a:r>
            <a:r>
              <a:rPr lang="en-GB" sz="1600" dirty="0" err="1">
                <a:latin typeface="Calibri" panose="020F0502020204030204" pitchFamily="34" charset="0"/>
                <a:ea typeface="Calibri" panose="020F0502020204030204" pitchFamily="34" charset="0"/>
                <a:cs typeface="Calibri" panose="020F0502020204030204" pitchFamily="34" charset="0"/>
                <a:sym typeface="Calibri"/>
              </a:rPr>
              <a:t>sau</a:t>
            </a:r>
            <a:r>
              <a:rPr lang="en-GB" sz="1600" dirty="0">
                <a:latin typeface="Calibri" panose="020F0502020204030204" pitchFamily="34" charset="0"/>
                <a:ea typeface="Calibri" panose="020F0502020204030204" pitchFamily="34" charset="0"/>
                <a:cs typeface="Calibri" panose="020F0502020204030204" pitchFamily="34" charset="0"/>
                <a:sym typeface="Calibri"/>
              </a:rPr>
              <a:t>:</a:t>
            </a:r>
            <a:endParaRPr sz="1600"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rtl="0">
              <a:lnSpc>
                <a:spcPct val="100000"/>
              </a:lnSpc>
              <a:spcBef>
                <a:spcPts val="600"/>
              </a:spcBef>
              <a:spcAft>
                <a:spcPts val="600"/>
              </a:spcAft>
              <a:buClr>
                <a:schemeClr val="dk1"/>
              </a:buClr>
              <a:buSzPts val="1600"/>
              <a:buFont typeface="Courier New"/>
              <a:buChar char="o"/>
            </a:pPr>
            <a:r>
              <a:rPr lang="vi-VN"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Thông tin chung về NKT</a:t>
            </a:r>
          </a:p>
          <a:p>
            <a:pPr marL="285750" marR="0" lvl="0" indent="-285750" algn="just" rtl="0">
              <a:lnSpc>
                <a:spcPct val="100000"/>
              </a:lnSpc>
              <a:spcBef>
                <a:spcPts val="600"/>
              </a:spcBef>
              <a:spcAft>
                <a:spcPts val="600"/>
              </a:spcAft>
              <a:buClr>
                <a:schemeClr val="dk1"/>
              </a:buClr>
              <a:buSzPts val="1600"/>
              <a:buFont typeface="Courier New"/>
              <a:buChar char="o"/>
            </a:pPr>
            <a:r>
              <a:rPr lang="vi-VN"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Khả năng tiếp cận thủ tục hành chính công ở địa phương của NKT </a:t>
            </a:r>
          </a:p>
          <a:p>
            <a:pPr marL="285750" marR="0" lvl="0" indent="-285750" algn="just" rtl="0">
              <a:lnSpc>
                <a:spcPct val="100000"/>
              </a:lnSpc>
              <a:spcBef>
                <a:spcPts val="600"/>
              </a:spcBef>
              <a:spcAft>
                <a:spcPts val="600"/>
              </a:spcAft>
              <a:buClr>
                <a:schemeClr val="dk1"/>
              </a:buClr>
              <a:buSzPts val="1600"/>
              <a:buFont typeface="Courier New"/>
              <a:buChar char="o"/>
            </a:pPr>
            <a:r>
              <a:rPr lang="vi-VN"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Khả năng tiếp cận dịch vụ công ở địa phương của NKT</a:t>
            </a:r>
          </a:p>
          <a:p>
            <a:pPr marL="285750" marR="0" lvl="0" indent="-285750" algn="just" rtl="0">
              <a:lnSpc>
                <a:spcPct val="100000"/>
              </a:lnSpc>
              <a:spcBef>
                <a:spcPts val="600"/>
              </a:spcBef>
              <a:spcAft>
                <a:spcPts val="600"/>
              </a:spcAft>
              <a:buClr>
                <a:schemeClr val="dk1"/>
              </a:buClr>
              <a:buSzPts val="1600"/>
              <a:buFont typeface="Courier New"/>
              <a:buChar char="o"/>
            </a:pPr>
            <a:r>
              <a:rPr lang="vi-VN" sz="16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Sự tham gia của NKT vào công tác ứng phó với rủi ro thiên tai tại địa phương</a:t>
            </a:r>
          </a:p>
        </p:txBody>
      </p:sp>
      <p:sp>
        <p:nvSpPr>
          <p:cNvPr id="434" name="Enums diversity" descr="Thành phần cán bộ khảo sát đa dạng, gồm cả NKT và người không KT&#10;"/>
          <p:cNvSpPr/>
          <p:nvPr/>
        </p:nvSpPr>
        <p:spPr>
          <a:xfrm>
            <a:off x="4807528" y="1320071"/>
            <a:ext cx="4031670" cy="82654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4636" y="104675"/>
                </a:moveTo>
                <a:lnTo>
                  <a:pt x="-51539" y="104694"/>
                </a:lnTo>
                <a:lnTo>
                  <a:pt x="-54175" y="137058"/>
                </a:lnTo>
              </a:path>
            </a:pathLst>
          </a:custGeom>
          <a:solidFill>
            <a:srgbClr val="076B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lt1"/>
                </a:solidFill>
                <a:latin typeface="Calibri"/>
                <a:ea typeface="Calibri"/>
                <a:cs typeface="Calibri"/>
                <a:sym typeface="Calibri"/>
              </a:rPr>
              <a:t>Thành </a:t>
            </a:r>
            <a:r>
              <a:rPr lang="en-GB" sz="1800" b="1" i="0" u="none" strike="noStrike" cap="none" dirty="0" err="1">
                <a:solidFill>
                  <a:schemeClr val="lt1"/>
                </a:solidFill>
                <a:latin typeface="Calibri"/>
                <a:ea typeface="Calibri"/>
                <a:cs typeface="Calibri"/>
                <a:sym typeface="Calibri"/>
              </a:rPr>
              <a:t>phần</a:t>
            </a:r>
            <a:r>
              <a:rPr lang="en-GB" sz="1800" b="1" i="0" u="none" strike="noStrike" cap="none" dirty="0">
                <a:solidFill>
                  <a:schemeClr val="lt1"/>
                </a:solidFill>
                <a:latin typeface="Calibri"/>
                <a:ea typeface="Calibri"/>
                <a:cs typeface="Calibri"/>
                <a:sym typeface="Calibri"/>
              </a:rPr>
              <a:t> </a:t>
            </a:r>
            <a:r>
              <a:rPr lang="vi-VN" sz="1800" b="1" i="0" u="none" strike="noStrike" cap="none" dirty="0">
                <a:solidFill>
                  <a:schemeClr val="lt1"/>
                </a:solidFill>
                <a:latin typeface="Calibri"/>
                <a:ea typeface="Calibri"/>
                <a:cs typeface="Calibri"/>
                <a:sym typeface="Calibri"/>
              </a:rPr>
              <a:t>cán bộ khảo sát (CBKS)</a:t>
            </a:r>
            <a:r>
              <a:rPr lang="en-GB" sz="1800" b="1" i="0" u="none" strike="noStrike" cap="none" dirty="0">
                <a:solidFill>
                  <a:schemeClr val="lt1"/>
                </a:solidFill>
                <a:latin typeface="Calibri"/>
                <a:ea typeface="Calibri"/>
                <a:cs typeface="Calibri"/>
                <a:sym typeface="Calibri"/>
              </a:rPr>
              <a:t> </a:t>
            </a:r>
            <a:r>
              <a:rPr lang="en-GB" sz="1800" b="1" i="0" u="none" strike="noStrike" cap="none" dirty="0" err="1">
                <a:solidFill>
                  <a:schemeClr val="lt1"/>
                </a:solidFill>
                <a:latin typeface="Calibri"/>
                <a:ea typeface="Calibri"/>
                <a:cs typeface="Calibri"/>
                <a:sym typeface="Calibri"/>
              </a:rPr>
              <a:t>đa</a:t>
            </a:r>
            <a:r>
              <a:rPr lang="en-GB" sz="1800" b="1" i="0" u="none" strike="noStrike" cap="none" dirty="0">
                <a:solidFill>
                  <a:schemeClr val="lt1"/>
                </a:solidFill>
                <a:latin typeface="Calibri"/>
                <a:ea typeface="Calibri"/>
                <a:cs typeface="Calibri"/>
                <a:sym typeface="Calibri"/>
              </a:rPr>
              <a:t> </a:t>
            </a:r>
            <a:r>
              <a:rPr lang="en-GB" sz="1800" b="1" i="0" u="none" strike="noStrike" cap="none" dirty="0" err="1">
                <a:solidFill>
                  <a:schemeClr val="lt1"/>
                </a:solidFill>
                <a:latin typeface="Calibri"/>
                <a:ea typeface="Calibri"/>
                <a:cs typeface="Calibri"/>
                <a:sym typeface="Calibri"/>
              </a:rPr>
              <a:t>dạng</a:t>
            </a:r>
            <a:r>
              <a:rPr lang="en-GB" sz="1800" b="1" i="0" u="none" strike="noStrike" cap="none" dirty="0">
                <a:solidFill>
                  <a:schemeClr val="lt1"/>
                </a:solidFill>
                <a:latin typeface="Calibri"/>
                <a:ea typeface="Calibri"/>
                <a:cs typeface="Calibri"/>
                <a:sym typeface="Calibri"/>
              </a:rPr>
              <a:t>, </a:t>
            </a:r>
            <a:r>
              <a:rPr lang="en-GB" sz="1800" b="1" i="0" u="none" strike="noStrike" cap="none" dirty="0" err="1">
                <a:solidFill>
                  <a:schemeClr val="lt1"/>
                </a:solidFill>
                <a:latin typeface="Calibri"/>
                <a:ea typeface="Calibri"/>
                <a:cs typeface="Calibri"/>
                <a:sym typeface="Calibri"/>
              </a:rPr>
              <a:t>gồm</a:t>
            </a:r>
            <a:r>
              <a:rPr lang="en-GB" sz="1800" b="1" i="0" u="none" strike="noStrike" cap="none" dirty="0">
                <a:solidFill>
                  <a:schemeClr val="lt1"/>
                </a:solidFill>
                <a:latin typeface="Calibri"/>
                <a:ea typeface="Calibri"/>
                <a:cs typeface="Calibri"/>
                <a:sym typeface="Calibri"/>
              </a:rPr>
              <a:t> </a:t>
            </a:r>
            <a:r>
              <a:rPr lang="en-GB" sz="1800" b="1" i="0" u="none" strike="noStrike" cap="none" dirty="0" err="1">
                <a:solidFill>
                  <a:schemeClr val="lt1"/>
                </a:solidFill>
                <a:latin typeface="Calibri"/>
                <a:ea typeface="Calibri"/>
                <a:cs typeface="Calibri"/>
                <a:sym typeface="Calibri"/>
              </a:rPr>
              <a:t>cả</a:t>
            </a:r>
            <a:r>
              <a:rPr lang="en-GB" sz="1800" b="1" i="0" u="none" strike="noStrike" cap="none" dirty="0">
                <a:solidFill>
                  <a:schemeClr val="lt1"/>
                </a:solidFill>
                <a:latin typeface="Calibri"/>
                <a:ea typeface="Calibri"/>
                <a:cs typeface="Calibri"/>
                <a:sym typeface="Calibri"/>
              </a:rPr>
              <a:t> NKT </a:t>
            </a:r>
            <a:r>
              <a:rPr lang="en-GB" sz="1800" b="1" i="0" u="none" strike="noStrike" cap="none" dirty="0" err="1">
                <a:solidFill>
                  <a:schemeClr val="lt1"/>
                </a:solidFill>
                <a:latin typeface="Calibri"/>
                <a:ea typeface="Calibri"/>
                <a:cs typeface="Calibri"/>
                <a:sym typeface="Calibri"/>
              </a:rPr>
              <a:t>và</a:t>
            </a:r>
            <a:r>
              <a:rPr lang="en-GB" sz="1800" b="1" i="0" u="none" strike="noStrike" cap="none" dirty="0">
                <a:solidFill>
                  <a:schemeClr val="lt1"/>
                </a:solidFill>
                <a:latin typeface="Calibri"/>
                <a:ea typeface="Calibri"/>
                <a:cs typeface="Calibri"/>
                <a:sym typeface="Calibri"/>
              </a:rPr>
              <a:t> </a:t>
            </a:r>
            <a:r>
              <a:rPr lang="en-GB" sz="1800" b="1" i="0" u="none" strike="noStrike" cap="none" dirty="0" err="1">
                <a:solidFill>
                  <a:schemeClr val="lt1"/>
                </a:solidFill>
                <a:latin typeface="Calibri"/>
                <a:ea typeface="Calibri"/>
                <a:cs typeface="Calibri"/>
                <a:sym typeface="Calibri"/>
              </a:rPr>
              <a:t>người</a:t>
            </a:r>
            <a:r>
              <a:rPr lang="en-GB" sz="1800" b="1" i="0" u="none" strike="noStrike" cap="none" dirty="0">
                <a:solidFill>
                  <a:schemeClr val="lt1"/>
                </a:solidFill>
                <a:latin typeface="Calibri"/>
                <a:ea typeface="Calibri"/>
                <a:cs typeface="Calibri"/>
                <a:sym typeface="Calibri"/>
              </a:rPr>
              <a:t> </a:t>
            </a:r>
            <a:r>
              <a:rPr lang="en-GB" sz="1800" b="1" i="0" u="none" strike="noStrike" cap="none" dirty="0" err="1">
                <a:solidFill>
                  <a:schemeClr val="lt1"/>
                </a:solidFill>
                <a:latin typeface="Calibri"/>
                <a:ea typeface="Calibri"/>
                <a:cs typeface="Calibri"/>
                <a:sym typeface="Calibri"/>
              </a:rPr>
              <a:t>không</a:t>
            </a:r>
            <a:r>
              <a:rPr lang="en-GB" sz="1800" b="1" i="0" u="none" strike="noStrike" cap="none" dirty="0">
                <a:solidFill>
                  <a:schemeClr val="lt1"/>
                </a:solidFill>
                <a:latin typeface="Calibri"/>
                <a:ea typeface="Calibri"/>
                <a:cs typeface="Calibri"/>
                <a:sym typeface="Calibri"/>
              </a:rPr>
              <a:t> KT</a:t>
            </a:r>
            <a:endParaRPr sz="1400" b="0" i="0" u="none" strike="noStrike" cap="none" dirty="0">
              <a:solidFill>
                <a:srgbClr val="000000"/>
              </a:solidFill>
              <a:latin typeface="Arial"/>
              <a:ea typeface="Arial"/>
              <a:cs typeface="Arial"/>
              <a:sym typeface="Arial"/>
            </a:endParaRPr>
          </a:p>
        </p:txBody>
      </p:sp>
      <p:sp>
        <p:nvSpPr>
          <p:cNvPr id="411" name="Green arrow 1">
            <a:extLst>
              <a:ext uri="{C183D7F6-B498-43B3-948B-1728B52AA6E4}">
                <adec:decorative xmlns:adec="http://schemas.microsoft.com/office/drawing/2017/decorative" val="1"/>
              </a:ext>
            </a:extLst>
          </p:cNvPr>
          <p:cNvSpPr/>
          <p:nvPr/>
        </p:nvSpPr>
        <p:spPr>
          <a:xfrm>
            <a:off x="3144689" y="2452945"/>
            <a:ext cx="658000" cy="598076"/>
          </a:xfrm>
          <a:prstGeom prst="rightArrow">
            <a:avLst>
              <a:gd name="adj1" fmla="val 50000"/>
              <a:gd name="adj2" fmla="val 50000"/>
            </a:avLst>
          </a:prstGeom>
          <a:solidFill>
            <a:schemeClr val="accent1"/>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reen arrow 2">
            <a:extLst>
              <a:ext uri="{C183D7F6-B498-43B3-948B-1728B52AA6E4}">
                <adec:decorative xmlns:adec="http://schemas.microsoft.com/office/drawing/2017/decorative" val="1"/>
              </a:ext>
            </a:extLst>
          </p:cNvPr>
          <p:cNvSpPr/>
          <p:nvPr/>
        </p:nvSpPr>
        <p:spPr>
          <a:xfrm>
            <a:off x="3129067" y="3765451"/>
            <a:ext cx="658000" cy="598076"/>
          </a:xfrm>
          <a:prstGeom prst="rightArrow">
            <a:avLst>
              <a:gd name="adj1" fmla="val 50000"/>
              <a:gd name="adj2" fmla="val 50000"/>
            </a:avLst>
          </a:prstGeom>
          <a:solidFill>
            <a:schemeClr val="accent1"/>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96" name="SurveyCTO" descr="Cán bộ khảo sát không phải người khuyết tật dạng Nhìn phỏng vấn bảng hỏi bằng phần mềm Xơ vây xi ti âu, nhập liệu bằng máy tính bảng. Cán bộ khảo sát là người khuyết tật dạng Nhìn phỏng vấn bảng hỏi bằng nền tảng Giót phom, nhập liệu bằng máy tính cá nhân.">
            <a:extLst>
              <a:ext uri="{FF2B5EF4-FFF2-40B4-BE49-F238E27FC236}">
                <a16:creationId xmlns:a16="http://schemas.microsoft.com/office/drawing/2014/main" id="{5E70BEBF-45C4-8A96-5702-2414300F4FDA}"/>
              </a:ext>
            </a:extLst>
          </p:cNvPr>
          <p:cNvPicPr>
            <a:picLocks noChangeAspect="1"/>
          </p:cNvPicPr>
          <p:nvPr/>
        </p:nvPicPr>
        <p:blipFill>
          <a:blip r:embed="rId3"/>
          <a:stretch>
            <a:fillRect/>
          </a:stretch>
        </p:blipFill>
        <p:spPr>
          <a:xfrm>
            <a:off x="3944607" y="2274475"/>
            <a:ext cx="5611008" cy="2486372"/>
          </a:xfrm>
          <a:prstGeom prst="rect">
            <a:avLst/>
          </a:prstGeom>
        </p:spPr>
      </p:pic>
      <p:graphicFrame>
        <p:nvGraphicFramePr>
          <p:cNvPr id="446" name="Phone survey stats" descr="53,08% số quan sát là NKT tự trả lời điện thoại. 40,16% là NGH/Người thân trả lời thay."/>
          <p:cNvGraphicFramePr/>
          <p:nvPr>
            <p:extLst>
              <p:ext uri="{D42A27DB-BD31-4B8C-83A1-F6EECF244321}">
                <p14:modId xmlns:p14="http://schemas.microsoft.com/office/powerpoint/2010/main" val="1538731284"/>
              </p:ext>
            </p:extLst>
          </p:nvPr>
        </p:nvGraphicFramePr>
        <p:xfrm>
          <a:off x="9728777" y="2347170"/>
          <a:ext cx="1909350" cy="2134950"/>
        </p:xfrm>
        <a:graphic>
          <a:graphicData uri="http://schemas.openxmlformats.org/drawingml/2006/table">
            <a:tbl>
              <a:tblPr firstRow="1" bandRow="1">
                <a:noFill/>
                <a:tableStyleId>{399E8EC5-B533-42EE-A5EF-84730D2B6BF2}</a:tableStyleId>
              </a:tblPr>
              <a:tblGrid>
                <a:gridCol w="1909350">
                  <a:extLst>
                    <a:ext uri="{9D8B030D-6E8A-4147-A177-3AD203B41FA5}">
                      <a16:colId xmlns:a16="http://schemas.microsoft.com/office/drawing/2014/main" val="20000"/>
                    </a:ext>
                  </a:extLst>
                </a:gridCol>
              </a:tblGrid>
              <a:tr h="1067475">
                <a:tc>
                  <a:txBody>
                    <a:bodyPr/>
                    <a:lstStyle/>
                    <a:p>
                      <a:pPr marL="0" marR="0" lvl="0" indent="0" algn="just" rtl="0">
                        <a:lnSpc>
                          <a:spcPct val="100000"/>
                        </a:lnSpc>
                        <a:spcBef>
                          <a:spcPts val="0"/>
                        </a:spcBef>
                        <a:spcAft>
                          <a:spcPts val="0"/>
                        </a:spcAft>
                        <a:buClr>
                          <a:srgbClr val="000000"/>
                        </a:buClr>
                        <a:buSzPts val="2400"/>
                        <a:buFont typeface="Arial"/>
                        <a:buNone/>
                      </a:pPr>
                      <a:r>
                        <a:rPr lang="vi-VN" sz="2400" b="1" u="none" strike="noStrike" cap="none" dirty="0">
                          <a:latin typeface="Calibri" panose="020F0502020204030204" pitchFamily="34" charset="0"/>
                          <a:cs typeface="Calibri" panose="020F0502020204030204" pitchFamily="34" charset="0"/>
                        </a:rPr>
                        <a:t>53,</a:t>
                      </a:r>
                      <a:r>
                        <a:rPr lang="en-US" sz="2400" b="1" u="none" strike="noStrike" cap="none" dirty="0">
                          <a:latin typeface="Calibri" panose="020F0502020204030204" pitchFamily="34" charset="0"/>
                          <a:cs typeface="Calibri" panose="020F0502020204030204" pitchFamily="34" charset="0"/>
                        </a:rPr>
                        <a:t>1</a:t>
                      </a:r>
                      <a:r>
                        <a:rPr lang="en-GB" sz="2400" b="1" u="none" strike="noStrike" cap="none" dirty="0">
                          <a:latin typeface="Calibri" panose="020F0502020204030204" pitchFamily="34" charset="0"/>
                          <a:cs typeface="Calibri" panose="020F0502020204030204" pitchFamily="34" charset="0"/>
                        </a:rPr>
                        <a:t>% </a:t>
                      </a:r>
                      <a:endParaRPr sz="1400" u="none" strike="noStrike" cap="none" dirty="0">
                        <a:latin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00000"/>
                        </a:buClr>
                        <a:buSzPts val="1600"/>
                        <a:buFont typeface="Arial"/>
                        <a:buNone/>
                      </a:pPr>
                      <a:r>
                        <a:rPr lang="en-GB" sz="1500" b="0" u="none" strike="noStrike" cap="none" dirty="0">
                          <a:latin typeface="Calibri" panose="020F0502020204030204" pitchFamily="34" charset="0"/>
                          <a:cs typeface="Calibri" panose="020F0502020204030204" pitchFamily="34" charset="0"/>
                        </a:rPr>
                        <a:t>NKT </a:t>
                      </a:r>
                      <a:r>
                        <a:rPr lang="en-GB" sz="1500" b="0" u="none" strike="noStrike" cap="none" dirty="0" err="1">
                          <a:latin typeface="Calibri" panose="020F0502020204030204" pitchFamily="34" charset="0"/>
                          <a:cs typeface="Calibri" panose="020F0502020204030204" pitchFamily="34" charset="0"/>
                        </a:rPr>
                        <a:t>tự</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trả</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lời</a:t>
                      </a:r>
                      <a:r>
                        <a:rPr lang="vi-VN" sz="1500" b="0" u="none" strike="noStrike" cap="none" dirty="0">
                          <a:latin typeface="Calibri" panose="020F0502020204030204" pitchFamily="34" charset="0"/>
                          <a:cs typeface="Calibri" panose="020F0502020204030204" pitchFamily="34" charset="0"/>
                        </a:rPr>
                        <a:t> qua</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điện</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thoại</a:t>
                      </a:r>
                      <a:endParaRPr sz="1500" b="0" u="none" strike="noStrike" cap="none" dirty="0">
                        <a:latin typeface="Calibri" panose="020F0502020204030204" pitchFamily="34" charset="0"/>
                        <a:cs typeface="Calibri" panose="020F0502020204030204" pitchFamily="34" charset="0"/>
                      </a:endParaRPr>
                    </a:p>
                  </a:txBody>
                  <a:tcPr marL="91450" marR="91450" marT="45725" marB="45725" anchor="ctr">
                    <a:solidFill>
                      <a:schemeClr val="accent1"/>
                    </a:solidFill>
                  </a:tcPr>
                </a:tc>
                <a:extLst>
                  <a:ext uri="{0D108BD9-81ED-4DB2-BD59-A6C34878D82A}">
                    <a16:rowId xmlns:a16="http://schemas.microsoft.com/office/drawing/2014/main" val="10000"/>
                  </a:ext>
                </a:extLst>
              </a:tr>
              <a:tr h="1067475">
                <a:tc>
                  <a:txBody>
                    <a:bodyPr/>
                    <a:lstStyle/>
                    <a:p>
                      <a:pPr marL="0" marR="0" lvl="0" indent="0" algn="just" rtl="0">
                        <a:lnSpc>
                          <a:spcPct val="100000"/>
                        </a:lnSpc>
                        <a:spcBef>
                          <a:spcPts val="0"/>
                        </a:spcBef>
                        <a:spcAft>
                          <a:spcPts val="0"/>
                        </a:spcAft>
                        <a:buClr>
                          <a:srgbClr val="000000"/>
                        </a:buClr>
                        <a:buSzPts val="2400"/>
                        <a:buFont typeface="Arial"/>
                        <a:buNone/>
                      </a:pPr>
                      <a:r>
                        <a:rPr lang="vi-VN" sz="2400" b="1" u="none" strike="noStrike" cap="none" dirty="0">
                          <a:latin typeface="Calibri" panose="020F0502020204030204" pitchFamily="34" charset="0"/>
                          <a:cs typeface="Calibri" panose="020F0502020204030204" pitchFamily="34" charset="0"/>
                        </a:rPr>
                        <a:t>40,1</a:t>
                      </a:r>
                      <a:r>
                        <a:rPr lang="en-GB" sz="2400" b="1" u="none" strike="noStrike" cap="none" dirty="0">
                          <a:latin typeface="Calibri" panose="020F0502020204030204" pitchFamily="34" charset="0"/>
                          <a:cs typeface="Calibri" panose="020F0502020204030204" pitchFamily="34" charset="0"/>
                        </a:rPr>
                        <a:t>% </a:t>
                      </a:r>
                      <a:endParaRPr sz="1400" u="none" strike="noStrike" cap="none"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600"/>
                        <a:buFont typeface="Arial"/>
                        <a:buNone/>
                      </a:pPr>
                      <a:r>
                        <a:rPr lang="vi-VN" sz="1500" b="0" u="none" strike="noStrike" cap="none" dirty="0">
                          <a:latin typeface="Calibri" panose="020F0502020204030204" pitchFamily="34" charset="0"/>
                          <a:cs typeface="Calibri" panose="020F0502020204030204" pitchFamily="34" charset="0"/>
                        </a:rPr>
                        <a:t>Người giám hộ</a:t>
                      </a:r>
                      <a:r>
                        <a:rPr lang="en-GB" sz="1500" b="0" u="none" strike="noStrike" cap="none" dirty="0">
                          <a:latin typeface="Calibri" panose="020F0502020204030204" pitchFamily="34" charset="0"/>
                          <a:cs typeface="Calibri" panose="020F0502020204030204" pitchFamily="34" charset="0"/>
                        </a:rPr>
                        <a:t>/</a:t>
                      </a:r>
                      <a:r>
                        <a:rPr lang="en-GB" sz="1500" b="0" u="none" strike="noStrike" cap="none" dirty="0" err="1">
                          <a:latin typeface="Calibri" panose="020F0502020204030204" pitchFamily="34" charset="0"/>
                          <a:cs typeface="Calibri" panose="020F0502020204030204" pitchFamily="34" charset="0"/>
                        </a:rPr>
                        <a:t>Người</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thân</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trả</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lời</a:t>
                      </a:r>
                      <a:r>
                        <a:rPr lang="en-GB" sz="1500" b="0" u="none" strike="noStrike" cap="none" dirty="0">
                          <a:latin typeface="Calibri" panose="020F0502020204030204" pitchFamily="34" charset="0"/>
                          <a:cs typeface="Calibri" panose="020F0502020204030204" pitchFamily="34" charset="0"/>
                        </a:rPr>
                        <a:t> </a:t>
                      </a:r>
                      <a:r>
                        <a:rPr lang="en-GB" sz="1500" b="0" u="none" strike="noStrike" cap="none" dirty="0" err="1">
                          <a:latin typeface="Calibri" panose="020F0502020204030204" pitchFamily="34" charset="0"/>
                          <a:cs typeface="Calibri" panose="020F0502020204030204" pitchFamily="34" charset="0"/>
                        </a:rPr>
                        <a:t>thay</a:t>
                      </a:r>
                      <a:endParaRPr sz="1500" b="0" u="none" strike="noStrike" cap="none" dirty="0">
                        <a:latin typeface="Calibri" panose="020F0502020204030204" pitchFamily="34" charset="0"/>
                        <a:cs typeface="Calibri" panose="020F0502020204030204" pitchFamily="34" charset="0"/>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435" name="Pink arrow 1">
            <a:extLst>
              <a:ext uri="{C183D7F6-B498-43B3-948B-1728B52AA6E4}">
                <adec:decorative xmlns:adec="http://schemas.microsoft.com/office/drawing/2017/decorative" val="1"/>
              </a:ext>
            </a:extLst>
          </p:cNvPr>
          <p:cNvSpPr/>
          <p:nvPr/>
        </p:nvSpPr>
        <p:spPr>
          <a:xfrm>
            <a:off x="3146396" y="5376995"/>
            <a:ext cx="658000" cy="598076"/>
          </a:xfrm>
          <a:prstGeom prst="rightArrow">
            <a:avLst>
              <a:gd name="adj1" fmla="val 50000"/>
              <a:gd name="adj2"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4" name="Jotform" descr="Người trả lời là người khuyết tật dạng Nghe nói tự điền câu trả lời vào bảng hỏi trên nền tảng Giót phom (có video phiên dịch câu hỏi sang ngôn ngữ ký hiệu).">
            <a:extLst>
              <a:ext uri="{FF2B5EF4-FFF2-40B4-BE49-F238E27FC236}">
                <a16:creationId xmlns:a16="http://schemas.microsoft.com/office/drawing/2014/main" id="{DE35851D-F776-EBB0-70DE-4ED8EA78C1E7}"/>
              </a:ext>
            </a:extLst>
          </p:cNvPr>
          <p:cNvPicPr>
            <a:picLocks noChangeAspect="1"/>
          </p:cNvPicPr>
          <p:nvPr/>
        </p:nvPicPr>
        <p:blipFill>
          <a:blip r:embed="rId4"/>
          <a:stretch>
            <a:fillRect/>
          </a:stretch>
        </p:blipFill>
        <p:spPr>
          <a:xfrm>
            <a:off x="3990249" y="5039659"/>
            <a:ext cx="5515745" cy="1238423"/>
          </a:xfrm>
          <a:prstGeom prst="rect">
            <a:avLst/>
          </a:prstGeom>
        </p:spPr>
      </p:pic>
      <p:sp>
        <p:nvSpPr>
          <p:cNvPr id="447" name="Jotform stats" descr="6,76% số quan sát là người khuyết tật tự điền giót phom"/>
          <p:cNvSpPr/>
          <p:nvPr/>
        </p:nvSpPr>
        <p:spPr>
          <a:xfrm>
            <a:off x="9705376" y="5172541"/>
            <a:ext cx="1928441" cy="97266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00000"/>
              </a:buClr>
              <a:buSzPts val="2400"/>
              <a:buFont typeface="Arial"/>
              <a:buNone/>
            </a:pPr>
            <a:r>
              <a:rPr lang="vi-VN" sz="2400" b="1" dirty="0">
                <a:solidFill>
                  <a:schemeClr val="lt1"/>
                </a:solidFill>
                <a:latin typeface="Calibri" panose="020F0502020204030204" pitchFamily="34" charset="0"/>
                <a:ea typeface="Quattrocento Sans"/>
                <a:cs typeface="Calibri" panose="020F0502020204030204" pitchFamily="34" charset="0"/>
                <a:sym typeface="Quattrocento Sans"/>
              </a:rPr>
              <a:t>6</a:t>
            </a:r>
            <a:r>
              <a:rPr lang="en-GB" sz="2400" b="1" dirty="0">
                <a:solidFill>
                  <a:schemeClr val="lt1"/>
                </a:solidFill>
                <a:latin typeface="Calibri" panose="020F0502020204030204" pitchFamily="34" charset="0"/>
                <a:ea typeface="Quattrocento Sans"/>
                <a:cs typeface="Calibri" panose="020F0502020204030204" pitchFamily="34" charset="0"/>
                <a:sym typeface="Quattrocento Sans"/>
              </a:rPr>
              <a:t>,</a:t>
            </a:r>
            <a:r>
              <a:rPr lang="en-US" sz="2400" b="1" dirty="0">
                <a:solidFill>
                  <a:schemeClr val="lt1"/>
                </a:solidFill>
                <a:latin typeface="Calibri" panose="020F0502020204030204" pitchFamily="34" charset="0"/>
                <a:ea typeface="Quattrocento Sans"/>
                <a:cs typeface="Calibri" panose="020F0502020204030204" pitchFamily="34" charset="0"/>
                <a:sym typeface="Quattrocento Sans"/>
              </a:rPr>
              <a:t>8</a:t>
            </a:r>
            <a:r>
              <a:rPr lang="en-GB" sz="2400" b="1"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 </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600"/>
              <a:buFont typeface="Arial"/>
              <a:buNone/>
            </a:pPr>
            <a:r>
              <a:rPr lang="en-GB" sz="16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NKT </a:t>
            </a:r>
            <a:r>
              <a:rPr lang="en-GB" sz="1600" b="0" i="0" u="none" strike="noStrike" cap="none" dirty="0" err="1">
                <a:solidFill>
                  <a:schemeClr val="lt1"/>
                </a:solidFill>
                <a:latin typeface="Calibri" panose="020F0502020204030204" pitchFamily="34" charset="0"/>
                <a:ea typeface="Quattrocento Sans"/>
                <a:cs typeface="Calibri" panose="020F0502020204030204" pitchFamily="34" charset="0"/>
                <a:sym typeface="Quattrocento Sans"/>
              </a:rPr>
              <a:t>tự</a:t>
            </a:r>
            <a:r>
              <a:rPr lang="en-GB" sz="16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 </a:t>
            </a:r>
            <a:r>
              <a:rPr lang="en-GB" sz="1600" b="0" i="0" u="none" strike="noStrike" cap="none" dirty="0" err="1">
                <a:solidFill>
                  <a:schemeClr val="lt1"/>
                </a:solidFill>
                <a:latin typeface="Calibri" panose="020F0502020204030204" pitchFamily="34" charset="0"/>
                <a:ea typeface="Quattrocento Sans"/>
                <a:cs typeface="Calibri" panose="020F0502020204030204" pitchFamily="34" charset="0"/>
                <a:sym typeface="Quattrocento Sans"/>
              </a:rPr>
              <a:t>điền</a:t>
            </a:r>
            <a:r>
              <a:rPr lang="en-GB" sz="16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rPr>
              <a:t> </a:t>
            </a:r>
            <a:r>
              <a:rPr lang="en-GB" sz="1600" b="0" i="0" u="none" strike="noStrike" cap="none" dirty="0" err="1">
                <a:solidFill>
                  <a:schemeClr val="lt1"/>
                </a:solidFill>
                <a:latin typeface="Calibri" panose="020F0502020204030204" pitchFamily="34" charset="0"/>
                <a:ea typeface="Quattrocento Sans"/>
                <a:cs typeface="Calibri" panose="020F0502020204030204" pitchFamily="34" charset="0"/>
                <a:sym typeface="Quattrocento Sans"/>
              </a:rPr>
              <a:t>Jotform</a:t>
            </a:r>
            <a:endParaRPr sz="1600" b="0" i="0" u="none" strike="noStrike" cap="none" dirty="0">
              <a:solidFill>
                <a:schemeClr val="lt1"/>
              </a:solidFill>
              <a:latin typeface="Calibri" panose="020F0502020204030204" pitchFamily="34" charset="0"/>
              <a:ea typeface="Quattrocento Sans"/>
              <a:cs typeface="Calibri" panose="020F0502020204030204" pitchFamily="34" charset="0"/>
              <a:sym typeface="Quattrocento Sans"/>
            </a:endParaRPr>
          </a:p>
        </p:txBody>
      </p:sp>
    </p:spTree>
    <p:extLst>
      <p:ext uri="{BB962C8B-B14F-4D97-AF65-F5344CB8AC3E}">
        <p14:creationId xmlns:p14="http://schemas.microsoft.com/office/powerpoint/2010/main" val="228715808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6" name="Slide number">
            <a:extLst>
              <a:ext uri="{FF2B5EF4-FFF2-40B4-BE49-F238E27FC236}">
                <a16:creationId xmlns:a16="http://schemas.microsoft.com/office/drawing/2014/main" id="{C543E2DD-06A5-9BEE-AB06-C672A3270569}"/>
              </a:ext>
            </a:extLst>
          </p:cNvP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Arial"/>
              <a:buNone/>
            </a:pPr>
            <a:fld id="{00000000-1234-1234-1234-123412341234}" type="slidenum">
              <a:rPr lang="en-GB" sz="1200" b="0" i="0" u="none" strike="noStrike" cap="none">
                <a:solidFill>
                  <a:schemeClr val="lt1"/>
                </a:solidFill>
                <a:latin typeface="Arial"/>
                <a:ea typeface="Arial"/>
                <a:cs typeface="Arial"/>
                <a:sym typeface="Arial"/>
              </a:rPr>
              <a:t>7</a:t>
            </a:fld>
            <a:endParaRPr sz="1200" b="0" i="0" u="none" strike="noStrike" cap="none">
              <a:solidFill>
                <a:schemeClr val="lt1"/>
              </a:solidFill>
              <a:latin typeface="Arial"/>
              <a:ea typeface="Arial"/>
              <a:cs typeface="Arial"/>
              <a:sym typeface="Arial"/>
            </a:endParaRPr>
          </a:p>
        </p:txBody>
      </p:sp>
      <p:sp>
        <p:nvSpPr>
          <p:cNvPr id="479" name="Decor">
            <a:extLst>
              <a:ext uri="{C183D7F6-B498-43B3-948B-1728B52AA6E4}">
                <adec:decorative xmlns:adec="http://schemas.microsoft.com/office/drawing/2017/decorative" val="1"/>
              </a:ext>
            </a:extLst>
          </p:cNvPr>
          <p:cNvSpPr/>
          <p:nvPr/>
        </p:nvSpPr>
        <p:spPr>
          <a:xfrm>
            <a:off x="727710" y="5599682"/>
            <a:ext cx="765810" cy="6400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Slide title" descr="Tiêu đề slide: CÁC PHÁT HIỆN CHÍNH"/>
          <p:cNvSpPr txBox="1">
            <a:spLocks noGrp="1"/>
          </p:cNvSpPr>
          <p:nvPr>
            <p:ph type="title"/>
          </p:nvPr>
        </p:nvSpPr>
        <p:spPr>
          <a:xfrm>
            <a:off x="613062" y="5041900"/>
            <a:ext cx="6943344" cy="62179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Quattrocento Sans"/>
              <a:buNone/>
            </a:pPr>
            <a:r>
              <a:rPr lang="en-GB" sz="3200" b="1" dirty="0">
                <a:solidFill>
                  <a:schemeClr val="lt1"/>
                </a:solidFill>
                <a:latin typeface="Calibri" panose="020F0502020204030204" pitchFamily="34" charset="0"/>
                <a:ea typeface="Calibri" panose="020F0502020204030204" pitchFamily="34" charset="0"/>
                <a:cs typeface="Calibri" panose="020F0502020204030204" pitchFamily="34" charset="0"/>
              </a:rPr>
              <a:t>CÁC PHÁT HIỆN CHÍNH</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58"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Quattrocento Sans"/>
              <a:buNone/>
            </a:pPr>
            <a:fld id="{00000000-1234-1234-1234-123412341234}" type="slidenum">
              <a:rPr lang="en-GB" sz="1200" b="0" i="0" u="none" strike="noStrike" cap="none">
                <a:solidFill>
                  <a:schemeClr val="lt1"/>
                </a:solidFill>
                <a:latin typeface="Quattrocento Sans"/>
                <a:ea typeface="Quattrocento Sans"/>
                <a:cs typeface="Quattrocento Sans"/>
                <a:sym typeface="Quattrocento Sans"/>
              </a:rPr>
              <a:t>8</a:t>
            </a:fld>
            <a:endParaRPr sz="1200" b="0" i="0" u="none" strike="noStrike" cap="none" dirty="0">
              <a:solidFill>
                <a:schemeClr val="lt1"/>
              </a:solidFill>
              <a:latin typeface="Quattrocento Sans"/>
              <a:ea typeface="Quattrocento Sans"/>
              <a:cs typeface="Quattrocento Sans"/>
              <a:sym typeface="Quattrocento Sans"/>
            </a:endParaRPr>
          </a:p>
        </p:txBody>
      </p:sp>
      <p:sp>
        <p:nvSpPr>
          <p:cNvPr id="744" name="Decor">
            <a:extLst>
              <a:ext uri="{C183D7F6-B498-43B3-948B-1728B52AA6E4}">
                <adec:decorative xmlns:adec="http://schemas.microsoft.com/office/drawing/2017/decorative" val="1"/>
              </a:ext>
            </a:extLst>
          </p:cNvPr>
          <p:cNvSpPr/>
          <p:nvPr/>
        </p:nvSpPr>
        <p:spPr>
          <a:xfrm>
            <a:off x="545521" y="2037676"/>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5" name="Slide title"/>
          <p:cNvSpPr txBox="1">
            <a:spLocks noGrp="1"/>
          </p:cNvSpPr>
          <p:nvPr>
            <p:ph type="title"/>
          </p:nvPr>
        </p:nvSpPr>
        <p:spPr>
          <a:xfrm>
            <a:off x="613062" y="1653057"/>
            <a:ext cx="11304118"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500"/>
              <a:buFont typeface="Calibri"/>
              <a:buNone/>
            </a:pPr>
            <a:r>
              <a:rPr lang="en-GB" sz="2400" dirty="0">
                <a:solidFill>
                  <a:schemeClr val="dk2"/>
                </a:solidFill>
                <a:latin typeface="Calibri"/>
                <a:ea typeface="Calibri"/>
                <a:cs typeface="Calibri"/>
                <a:sym typeface="Calibri"/>
              </a:rPr>
              <a:t>TỔNG QUAN ĐẶC ĐIỂM CỦA MẪU KHẢO SÁT</a:t>
            </a:r>
            <a:endParaRPr sz="2400" dirty="0">
              <a:solidFill>
                <a:schemeClr val="dk2"/>
              </a:solidFill>
              <a:latin typeface="Calibri"/>
              <a:ea typeface="Calibri"/>
              <a:cs typeface="Calibri"/>
              <a:sym typeface="Calibri"/>
            </a:endParaRPr>
          </a:p>
        </p:txBody>
      </p:sp>
      <p:grpSp>
        <p:nvGrpSpPr>
          <p:cNvPr id="746" name="Section 1" descr="Trình độ học vấn, việc làm, thu nhập"/>
          <p:cNvGrpSpPr/>
          <p:nvPr/>
        </p:nvGrpSpPr>
        <p:grpSpPr>
          <a:xfrm>
            <a:off x="572127" y="2884753"/>
            <a:ext cx="6465401" cy="338514"/>
            <a:chOff x="572127" y="2884753"/>
            <a:chExt cx="6465401" cy="338514"/>
          </a:xfrm>
        </p:grpSpPr>
        <p:sp>
          <p:nvSpPr>
            <p:cNvPr id="747" name="Google Shape;747;p25"/>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8" name="Google Shape;748;p25"/>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749" name="Google Shape;749;p25"/>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Calibri"/>
                <a:buNone/>
              </a:pPr>
              <a:r>
                <a:rPr lang="en-GB" sz="1600" b="1" i="0" u="none" strike="noStrike" cap="none" dirty="0">
                  <a:solidFill>
                    <a:srgbClr val="4E617A"/>
                  </a:solidFill>
                  <a:latin typeface="Calibri"/>
                  <a:ea typeface="Calibri"/>
                  <a:cs typeface="Calibri"/>
                  <a:sym typeface="Calibri"/>
                </a:rPr>
                <a:t>TRÌNH ĐỘ HỌC VẤN</a:t>
              </a:r>
              <a:r>
                <a:rPr lang="en-US" sz="1600" b="1" dirty="0">
                  <a:solidFill>
                    <a:srgbClr val="4E617A"/>
                  </a:solidFill>
                  <a:latin typeface="Calibri"/>
                  <a:ea typeface="Calibri"/>
                  <a:cs typeface="Calibri"/>
                  <a:sym typeface="Calibri"/>
                </a:rPr>
                <a:t>,</a:t>
              </a:r>
              <a:r>
                <a:rPr lang="vi-VN" sz="1600" b="1" i="0" u="none" strike="noStrike" cap="none" dirty="0">
                  <a:solidFill>
                    <a:srgbClr val="4E617A"/>
                  </a:solidFill>
                  <a:latin typeface="Calibri"/>
                  <a:ea typeface="Calibri"/>
                  <a:cs typeface="Calibri"/>
                  <a:sym typeface="Calibri"/>
                </a:rPr>
                <a:t> VIỆC LÀM</a:t>
              </a:r>
              <a:r>
                <a:rPr lang="en-US" sz="1600" b="1" i="0" u="none" strike="noStrike" cap="none" dirty="0">
                  <a:solidFill>
                    <a:srgbClr val="4E617A"/>
                  </a:solidFill>
                  <a:latin typeface="Calibri"/>
                  <a:ea typeface="Calibri"/>
                  <a:cs typeface="Calibri"/>
                  <a:sym typeface="Calibri"/>
                </a:rPr>
                <a:t> </a:t>
              </a:r>
              <a:r>
                <a:rPr lang="vi-VN" sz="1600" b="1" i="0" u="none" strike="noStrike" cap="none" dirty="0">
                  <a:solidFill>
                    <a:srgbClr val="4E617A"/>
                  </a:solidFill>
                  <a:latin typeface="Calibri"/>
                  <a:ea typeface="Calibri"/>
                  <a:cs typeface="Calibri"/>
                  <a:sym typeface="Calibri"/>
                </a:rPr>
                <a:t>VÀ THU </a:t>
              </a:r>
              <a:r>
                <a:rPr lang="en-US" sz="1600" b="1" i="0" u="none" strike="noStrike" cap="none" dirty="0">
                  <a:solidFill>
                    <a:srgbClr val="4E617A"/>
                  </a:solidFill>
                  <a:latin typeface="Calibri"/>
                  <a:ea typeface="Calibri"/>
                  <a:cs typeface="Calibri"/>
                  <a:sym typeface="Calibri"/>
                </a:rPr>
                <a:t>NHẬP</a:t>
              </a:r>
              <a:endParaRPr lang="en-GB" sz="1400" b="0" i="0" u="none" strike="noStrike" cap="none" dirty="0">
                <a:solidFill>
                  <a:srgbClr val="000000"/>
                </a:solidFill>
                <a:latin typeface="Arial"/>
                <a:ea typeface="Arial"/>
                <a:cs typeface="Arial"/>
                <a:sym typeface="Arial"/>
              </a:endParaRPr>
            </a:p>
          </p:txBody>
        </p:sp>
      </p:grpSp>
      <p:grpSp>
        <p:nvGrpSpPr>
          <p:cNvPr id="2" name="Section 2" descr="Các định dạng thông tin dễ tiếp cận">
            <a:extLst>
              <a:ext uri="{FF2B5EF4-FFF2-40B4-BE49-F238E27FC236}">
                <a16:creationId xmlns:a16="http://schemas.microsoft.com/office/drawing/2014/main" id="{096F3C45-4DBD-02C4-475E-883BF125EBBF}"/>
              </a:ext>
            </a:extLst>
          </p:cNvPr>
          <p:cNvGrpSpPr/>
          <p:nvPr/>
        </p:nvGrpSpPr>
        <p:grpSpPr>
          <a:xfrm>
            <a:off x="572127" y="3465477"/>
            <a:ext cx="6465401" cy="338514"/>
            <a:chOff x="572127" y="2884753"/>
            <a:chExt cx="6465401" cy="338514"/>
          </a:xfrm>
        </p:grpSpPr>
        <p:sp>
          <p:nvSpPr>
            <p:cNvPr id="3" name="Google Shape;747;p25">
              <a:extLst>
                <a:ext uri="{FF2B5EF4-FFF2-40B4-BE49-F238E27FC236}">
                  <a16:creationId xmlns:a16="http://schemas.microsoft.com/office/drawing/2014/main" id="{51EF7D54-63B7-15A2-C1E2-16E30B268D19}"/>
                </a:ext>
              </a:extLst>
            </p:cNvPr>
            <p:cNvSpPr/>
            <p:nvPr/>
          </p:nvSpPr>
          <p:spPr>
            <a:xfrm>
              <a:off x="572127" y="2935800"/>
              <a:ext cx="252563" cy="25128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4" name="Google Shape;748;p25">
              <a:extLst>
                <a:ext uri="{FF2B5EF4-FFF2-40B4-BE49-F238E27FC236}">
                  <a16:creationId xmlns:a16="http://schemas.microsoft.com/office/drawing/2014/main" id="{D6B52235-0705-9A12-B99B-19BFD762A550}"/>
                </a:ext>
              </a:extLst>
            </p:cNvPr>
            <p:cNvSpPr/>
            <p:nvPr/>
          </p:nvSpPr>
          <p:spPr>
            <a:xfrm>
              <a:off x="631286" y="2892075"/>
              <a:ext cx="252563" cy="251284"/>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Quattrocento Sans"/>
                <a:buNone/>
              </a:pPr>
              <a:endParaRPr sz="1800" b="0" i="0" u="none" strike="noStrike" cap="none">
                <a:solidFill>
                  <a:srgbClr val="FFFFFF"/>
                </a:solidFill>
                <a:latin typeface="Calibri"/>
                <a:ea typeface="Calibri"/>
                <a:cs typeface="Calibri"/>
                <a:sym typeface="Calibri"/>
              </a:endParaRPr>
            </a:p>
          </p:txBody>
        </p:sp>
        <p:sp>
          <p:nvSpPr>
            <p:cNvPr id="5" name="Google Shape;749;p25">
              <a:extLst>
                <a:ext uri="{FF2B5EF4-FFF2-40B4-BE49-F238E27FC236}">
                  <a16:creationId xmlns:a16="http://schemas.microsoft.com/office/drawing/2014/main" id="{A74FF1BD-9E79-8799-C50A-4B7341C1685F}"/>
                </a:ext>
              </a:extLst>
            </p:cNvPr>
            <p:cNvSpPr txBox="1"/>
            <p:nvPr/>
          </p:nvSpPr>
          <p:spPr>
            <a:xfrm>
              <a:off x="943008" y="2884753"/>
              <a:ext cx="6094520" cy="338514"/>
            </a:xfrm>
            <a:prstGeom prst="rect">
              <a:avLst/>
            </a:prstGeom>
            <a:noFill/>
            <a:ln>
              <a:noFill/>
            </a:ln>
          </p:spPr>
          <p:txBody>
            <a:bodyPr spcFirstLastPara="1" wrap="square" lIns="91425" tIns="45700" rIns="91425" bIns="45700" anchor="t" anchorCtr="0">
              <a:spAutoFit/>
            </a:bodyPr>
            <a:lstStyle/>
            <a:p>
              <a:pPr algn="just">
                <a:buClr>
                  <a:srgbClr val="4E617A"/>
                </a:buClr>
                <a:buSzPts val="1600"/>
              </a:pPr>
              <a:r>
                <a:rPr lang="en-GB" sz="1600" b="1" i="0" u="none" strike="noStrike" cap="none" dirty="0">
                  <a:solidFill>
                    <a:srgbClr val="4E617A"/>
                  </a:solidFill>
                  <a:latin typeface="Calibri"/>
                  <a:ea typeface="Calibri"/>
                  <a:cs typeface="Calibri"/>
                  <a:sym typeface="Calibri"/>
                </a:rPr>
                <a:t>CÁC ĐỊNH DẠNG THÔNG TIN DỄ TIẾP CẬN</a:t>
              </a:r>
              <a:endParaRPr lang="en-GB"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1773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9" name="Slide number"/>
          <p:cNvSpPr txBox="1"/>
          <p:nvPr/>
        </p:nvSpPr>
        <p:spPr>
          <a:xfrm>
            <a:off x="11724884" y="96509"/>
            <a:ext cx="368736" cy="389874"/>
          </a:xfrm>
          <a:prstGeom prst="rect">
            <a:avLst/>
          </a:prstGeom>
          <a:solidFill>
            <a:srgbClr val="4E617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Arial"/>
              <a:buNone/>
            </a:pPr>
            <a:fld id="{00000000-1234-1234-1234-123412341234}" type="slidenum">
              <a:rPr lang="en-GB" sz="1200" b="0" i="0" u="none" strike="noStrike" cap="none">
                <a:solidFill>
                  <a:srgbClr val="FFFFFF"/>
                </a:solidFill>
                <a:latin typeface="Arial"/>
                <a:ea typeface="Arial"/>
                <a:cs typeface="Arial"/>
                <a:sym typeface="Arial"/>
              </a:rPr>
              <a:t>9</a:t>
            </a:fld>
            <a:endParaRPr sz="1200" b="0" i="0" u="none" strike="noStrike" cap="none">
              <a:solidFill>
                <a:srgbClr val="FFFFFF"/>
              </a:solidFill>
              <a:latin typeface="Arial"/>
              <a:ea typeface="Arial"/>
              <a:cs typeface="Arial"/>
              <a:sym typeface="Arial"/>
            </a:endParaRPr>
          </a:p>
        </p:txBody>
      </p:sp>
      <p:sp>
        <p:nvSpPr>
          <p:cNvPr id="493" name="Decor">
            <a:extLst>
              <a:ext uri="{C183D7F6-B498-43B3-948B-1728B52AA6E4}">
                <adec:decorative xmlns:adec="http://schemas.microsoft.com/office/drawing/2017/decorative" val="1"/>
              </a:ext>
            </a:extLst>
          </p:cNvPr>
          <p:cNvSpPr/>
          <p:nvPr/>
        </p:nvSpPr>
        <p:spPr>
          <a:xfrm>
            <a:off x="545521" y="712799"/>
            <a:ext cx="338328" cy="33661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4" name="Slide title" descr="TỔNG QUAN ĐẶC ĐIỂM CỦA MẪU KHẢO SÁT">
            <a:extLst>
              <a:ext uri="{C183D7F6-B498-43B3-948B-1728B52AA6E4}">
                <adec:decorative xmlns:adec="http://schemas.microsoft.com/office/drawing/2017/decorative" val="0"/>
              </a:ext>
            </a:extLst>
          </p:cNvPr>
          <p:cNvSpPr txBox="1">
            <a:spLocks noGrp="1"/>
          </p:cNvSpPr>
          <p:nvPr>
            <p:ph type="title"/>
          </p:nvPr>
        </p:nvSpPr>
        <p:spPr>
          <a:xfrm>
            <a:off x="613063" y="328180"/>
            <a:ext cx="11111822" cy="650875"/>
          </a:xfrm>
          <a:prstGeom prst="rect">
            <a:avLst/>
          </a:prstGeom>
          <a:solidFill>
            <a:srgbClr val="F5F5F5"/>
          </a:solid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Clr>
                <a:schemeClr val="dk2"/>
              </a:buClr>
              <a:buSzPts val="2800"/>
              <a:buFont typeface="Quattrocento Sans"/>
              <a:buNone/>
            </a:pPr>
            <a:r>
              <a:rPr lang="en-GB" sz="2400" dirty="0">
                <a:solidFill>
                  <a:schemeClr val="dk2"/>
                </a:solidFill>
                <a:latin typeface="Calibri"/>
                <a:ea typeface="Calibri"/>
                <a:cs typeface="Calibri"/>
                <a:sym typeface="Calibri"/>
              </a:rPr>
              <a:t>TỔNG QUAN ĐẶC ĐIỂM CỦA MẪU KHẢO SÁT</a:t>
            </a:r>
            <a:endParaRPr sz="2400" dirty="0">
              <a:latin typeface="Calibri"/>
              <a:ea typeface="Calibri"/>
              <a:cs typeface="Calibri"/>
              <a:sym typeface="Calibri"/>
            </a:endParaRPr>
          </a:p>
        </p:txBody>
      </p:sp>
      <p:sp>
        <p:nvSpPr>
          <p:cNvPr id="495" name="Sub-heading" descr="Tiểu mục: TRÌNH ĐỘ HỌC VẤN, VIỆC LÀM, THU NHẬP&#10;"/>
          <p:cNvSpPr txBox="1"/>
          <p:nvPr/>
        </p:nvSpPr>
        <p:spPr>
          <a:xfrm>
            <a:off x="545521" y="1184058"/>
            <a:ext cx="5550479"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E617A"/>
              </a:buClr>
              <a:buSzPts val="1600"/>
              <a:buFont typeface="Quattrocento Sans"/>
              <a:buNone/>
            </a:pPr>
            <a:r>
              <a:rPr lang="vi-VN" sz="1800" b="1" i="0" u="none" strike="noStrike" cap="none" dirty="0">
                <a:solidFill>
                  <a:srgbClr val="4E617A"/>
                </a:solidFill>
                <a:latin typeface="Calibri"/>
                <a:ea typeface="Calibri"/>
                <a:cs typeface="Calibri"/>
                <a:sym typeface="Calibri"/>
              </a:rPr>
              <a:t>TRÌNH ĐỘ HỌC VẤN, VIỆC LÀM VÀ THU NHẬP</a:t>
            </a:r>
            <a:endParaRPr sz="1800" b="0" i="0" u="none" strike="noStrike" cap="none" dirty="0">
              <a:solidFill>
                <a:srgbClr val="000000"/>
              </a:solidFill>
              <a:latin typeface="Calibri"/>
              <a:ea typeface="Calibri"/>
              <a:cs typeface="Calibri"/>
              <a:sym typeface="Calibri"/>
            </a:endParaRPr>
          </a:p>
        </p:txBody>
      </p:sp>
      <p:graphicFrame>
        <p:nvGraphicFramePr>
          <p:cNvPr id="7" name="Table 6">
            <a:extLst>
              <a:ext uri="{FF2B5EF4-FFF2-40B4-BE49-F238E27FC236}">
                <a16:creationId xmlns:a16="http://schemas.microsoft.com/office/drawing/2014/main" id="{8A3D5D1B-1435-0388-6BAE-820DC459C51A}"/>
              </a:ext>
            </a:extLst>
          </p:cNvPr>
          <p:cNvGraphicFramePr>
            <a:graphicFrameLocks noGrp="1"/>
          </p:cNvGraphicFramePr>
          <p:nvPr>
            <p:extLst>
              <p:ext uri="{D42A27DB-BD31-4B8C-83A1-F6EECF244321}">
                <p14:modId xmlns:p14="http://schemas.microsoft.com/office/powerpoint/2010/main" val="3289182810"/>
              </p:ext>
            </p:extLst>
          </p:nvPr>
        </p:nvGraphicFramePr>
        <p:xfrm>
          <a:off x="613063" y="1867786"/>
          <a:ext cx="10901160" cy="4277415"/>
        </p:xfrm>
        <a:graphic>
          <a:graphicData uri="http://schemas.openxmlformats.org/drawingml/2006/table">
            <a:tbl>
              <a:tblPr firstRow="1" bandRow="1">
                <a:tableStyleId>{5940675A-B579-460E-94D1-54222C63F5DA}</a:tableStyleId>
              </a:tblPr>
              <a:tblGrid>
                <a:gridCol w="1816860">
                  <a:extLst>
                    <a:ext uri="{9D8B030D-6E8A-4147-A177-3AD203B41FA5}">
                      <a16:colId xmlns:a16="http://schemas.microsoft.com/office/drawing/2014/main" val="960865492"/>
                    </a:ext>
                  </a:extLst>
                </a:gridCol>
                <a:gridCol w="1816860">
                  <a:extLst>
                    <a:ext uri="{9D8B030D-6E8A-4147-A177-3AD203B41FA5}">
                      <a16:colId xmlns:a16="http://schemas.microsoft.com/office/drawing/2014/main" val="1797178768"/>
                    </a:ext>
                  </a:extLst>
                </a:gridCol>
                <a:gridCol w="1816860">
                  <a:extLst>
                    <a:ext uri="{9D8B030D-6E8A-4147-A177-3AD203B41FA5}">
                      <a16:colId xmlns:a16="http://schemas.microsoft.com/office/drawing/2014/main" val="4191966786"/>
                    </a:ext>
                  </a:extLst>
                </a:gridCol>
                <a:gridCol w="1906650">
                  <a:extLst>
                    <a:ext uri="{9D8B030D-6E8A-4147-A177-3AD203B41FA5}">
                      <a16:colId xmlns:a16="http://schemas.microsoft.com/office/drawing/2014/main" val="3116514763"/>
                    </a:ext>
                  </a:extLst>
                </a:gridCol>
                <a:gridCol w="1727070">
                  <a:extLst>
                    <a:ext uri="{9D8B030D-6E8A-4147-A177-3AD203B41FA5}">
                      <a16:colId xmlns:a16="http://schemas.microsoft.com/office/drawing/2014/main" val="3578268367"/>
                    </a:ext>
                  </a:extLst>
                </a:gridCol>
                <a:gridCol w="1816860">
                  <a:extLst>
                    <a:ext uri="{9D8B030D-6E8A-4147-A177-3AD203B41FA5}">
                      <a16:colId xmlns:a16="http://schemas.microsoft.com/office/drawing/2014/main" val="2350097742"/>
                    </a:ext>
                  </a:extLst>
                </a:gridCol>
              </a:tblGrid>
              <a:tr h="1366868">
                <a:tc>
                  <a:txBody>
                    <a:bodyPr/>
                    <a:lstStyle/>
                    <a:p>
                      <a:pPr algn="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48,4%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hông qua trường lớp đào tạo/chưa tốt nghiệp tiểu học.</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29,3%</a:t>
                      </a:r>
                      <a:endPar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NKT </a:t>
                      </a:r>
                      <a:r>
                        <a:rPr lang="en-US" sz="16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hiện</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đang</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có việc</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1600" b="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làm</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39,6%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Có thu nhập hàng tháng  dưới 4 triệu. </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561100814"/>
                  </a:ext>
                </a:extLst>
              </a:tr>
              <a:tr h="1475736">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58,4%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Người dân tộc thiểu số không qua trường lớp đào tạo nào hoặc chưa tốt nghiệp tiểu học. </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22</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vi-VN"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20,8%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Lao động tự do.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Tự làm nông nghiệp.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16,3%</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just"/>
                      <a:r>
                        <a:rPr lang="vi-VN" sz="1600" b="0" dirty="0">
                          <a:solidFill>
                            <a:schemeClr val="tx1"/>
                          </a:solidFill>
                          <a:latin typeface="Calibri" panose="020F0502020204030204" pitchFamily="34" charset="0"/>
                          <a:ea typeface="Calibri" panose="020F0502020204030204" pitchFamily="34" charset="0"/>
                          <a:cs typeface="Calibri" panose="020F0502020204030204" pitchFamily="34" charset="0"/>
                        </a:rPr>
                        <a:t>Không có thu nhập riêng.</a:t>
                      </a:r>
                      <a:endPar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936096024"/>
                  </a:ext>
                </a:extLst>
              </a:tr>
              <a:tr h="1434811">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10,3%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Nữ</a:t>
                      </a:r>
                      <a:r>
                        <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vi-VN"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không qua trường lớp đào tạo nào hoặc chưa tốt nghiệp tiểu học cao hơn Nam.</a:t>
                      </a:r>
                      <a:endParaRPr lang="en-US" sz="16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vi-VN" sz="2800" b="1"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8,9%</a:t>
                      </a:r>
                      <a:endParaRPr lang="vi-VN" sz="28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1600" b="0" u="none" strike="noStrike" kern="1200" spc="0" baseline="0" dirty="0">
                          <a:solidFill>
                            <a:schemeClr val="tx1"/>
                          </a:solidFill>
                          <a:latin typeface="Calibri" panose="020F0502020204030204" pitchFamily="34" charset="0"/>
                          <a:ea typeface="Calibri" panose="020F0502020204030204" pitchFamily="34" charset="0"/>
                          <a:cs typeface="Calibri" panose="020F0502020204030204" pitchFamily="34" charset="0"/>
                        </a:rPr>
                        <a:t>Nữ có việc làm </a:t>
                      </a:r>
                      <a:r>
                        <a:rPr lang="vi-VN" sz="1600" b="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thấp hơn </a:t>
                      </a:r>
                      <a:r>
                        <a:rPr lang="vi-VN" sz="1600" b="0" u="none" strike="noStrike" kern="1200" spc="0" baseline="0" dirty="0">
                          <a:solidFill>
                            <a:schemeClr val="tx1"/>
                          </a:solidFill>
                          <a:latin typeface="Calibri" panose="020F0502020204030204" pitchFamily="34" charset="0"/>
                          <a:ea typeface="Calibri" panose="020F0502020204030204" pitchFamily="34" charset="0"/>
                          <a:cs typeface="Calibri" panose="020F0502020204030204" pitchFamily="34" charset="0"/>
                        </a:rPr>
                        <a:t>Nam.</a:t>
                      </a:r>
                      <a:endParaRPr lang="vi-VN" sz="1600" b="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10,2%</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algn="just"/>
                      <a:r>
                        <a:rPr lang="vi-VN" sz="1600" b="0" dirty="0">
                          <a:solidFill>
                            <a:schemeClr val="tx1"/>
                          </a:solidFill>
                          <a:latin typeface="Calibri" panose="020F0502020204030204" pitchFamily="34" charset="0"/>
                          <a:ea typeface="Calibri" panose="020F0502020204030204" pitchFamily="34" charset="0"/>
                          <a:cs typeface="Calibri" panose="020F0502020204030204" pitchFamily="34" charset="0"/>
                        </a:rPr>
                        <a:t>Nữ nằm trong nhóm thu nhập dưới 4 triệu cao hơn Nam.</a:t>
                      </a:r>
                      <a:endPar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3521441114"/>
                  </a:ext>
                </a:extLst>
              </a:tr>
            </a:tbl>
          </a:graphicData>
        </a:graphic>
      </p:graphicFrame>
      <p:pic>
        <p:nvPicPr>
          <p:cNvPr id="3" name="Graphic 2">
            <a:extLst>
              <a:ext uri="{FF2B5EF4-FFF2-40B4-BE49-F238E27FC236}">
                <a16:creationId xmlns:a16="http://schemas.microsoft.com/office/drawing/2014/main" id="{3DFC5274-AAC7-ABB0-AA36-36CE8EE5DA9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3324" y="2242738"/>
            <a:ext cx="595997" cy="595997"/>
          </a:xfrm>
          <a:prstGeom prst="rect">
            <a:avLst/>
          </a:prstGeom>
        </p:spPr>
      </p:pic>
      <p:pic>
        <p:nvPicPr>
          <p:cNvPr id="4" name="Graphic 3">
            <a:extLst>
              <a:ext uri="{FF2B5EF4-FFF2-40B4-BE49-F238E27FC236}">
                <a16:creationId xmlns:a16="http://schemas.microsoft.com/office/drawing/2014/main" id="{02D3DEB2-F141-52E9-29F4-F8F1CA8172B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345694" y="3708492"/>
            <a:ext cx="595997" cy="595997"/>
          </a:xfrm>
          <a:prstGeom prst="rect">
            <a:avLst/>
          </a:prstGeom>
        </p:spPr>
      </p:pic>
      <p:pic>
        <p:nvPicPr>
          <p:cNvPr id="8" name="Graphic 7">
            <a:extLst>
              <a:ext uri="{FF2B5EF4-FFF2-40B4-BE49-F238E27FC236}">
                <a16:creationId xmlns:a16="http://schemas.microsoft.com/office/drawing/2014/main" id="{7DDBDDE4-77E3-D95A-31C8-688DD72B459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14685" y="3708493"/>
            <a:ext cx="595997" cy="595997"/>
          </a:xfrm>
          <a:prstGeom prst="rect">
            <a:avLst/>
          </a:prstGeom>
        </p:spPr>
      </p:pic>
      <p:pic>
        <p:nvPicPr>
          <p:cNvPr id="9" name="Graphic 8">
            <a:extLst>
              <a:ext uri="{FF2B5EF4-FFF2-40B4-BE49-F238E27FC236}">
                <a16:creationId xmlns:a16="http://schemas.microsoft.com/office/drawing/2014/main" id="{04D8347F-C370-A608-9EA6-E9A2C288F46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14685" y="2242738"/>
            <a:ext cx="595997" cy="595997"/>
          </a:xfrm>
          <a:prstGeom prst="rect">
            <a:avLst/>
          </a:prstGeom>
        </p:spPr>
      </p:pic>
      <p:pic>
        <p:nvPicPr>
          <p:cNvPr id="10" name="Graphic 9">
            <a:extLst>
              <a:ext uri="{FF2B5EF4-FFF2-40B4-BE49-F238E27FC236}">
                <a16:creationId xmlns:a16="http://schemas.microsoft.com/office/drawing/2014/main" id="{A22CD8D3-E63B-6A08-2568-476DDCC00C24}"/>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070792" y="2242738"/>
            <a:ext cx="595997" cy="595997"/>
          </a:xfrm>
          <a:prstGeom prst="rect">
            <a:avLst/>
          </a:prstGeom>
        </p:spPr>
      </p:pic>
      <p:pic>
        <p:nvPicPr>
          <p:cNvPr id="11" name="Graphic 10">
            <a:extLst>
              <a:ext uri="{FF2B5EF4-FFF2-40B4-BE49-F238E27FC236}">
                <a16:creationId xmlns:a16="http://schemas.microsoft.com/office/drawing/2014/main" id="{1B46BB52-9DD5-0048-B681-A8A578A7B68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070792" y="3697293"/>
            <a:ext cx="595997" cy="595997"/>
          </a:xfrm>
          <a:prstGeom prst="rect">
            <a:avLst/>
          </a:prstGeom>
        </p:spPr>
      </p:pic>
      <p:pic>
        <p:nvPicPr>
          <p:cNvPr id="14" name="Graphic 13">
            <a:extLst>
              <a:ext uri="{FF2B5EF4-FFF2-40B4-BE49-F238E27FC236}">
                <a16:creationId xmlns:a16="http://schemas.microsoft.com/office/drawing/2014/main" id="{B486B1ED-83DF-27D8-1A0D-6C47BDFF7D79}"/>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78325" y="3740940"/>
            <a:ext cx="595997" cy="595997"/>
          </a:xfrm>
          <a:prstGeom prst="rect">
            <a:avLst/>
          </a:prstGeom>
        </p:spPr>
      </p:pic>
      <p:pic>
        <p:nvPicPr>
          <p:cNvPr id="12" name="Graphic 11">
            <a:extLst>
              <a:ext uri="{FF2B5EF4-FFF2-40B4-BE49-F238E27FC236}">
                <a16:creationId xmlns:a16="http://schemas.microsoft.com/office/drawing/2014/main" id="{E563C168-2069-0044-41C1-C64FDDE2D2C4}"/>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7895231" y="5147357"/>
            <a:ext cx="595997" cy="595997"/>
          </a:xfrm>
          <a:prstGeom prst="rect">
            <a:avLst/>
          </a:prstGeom>
        </p:spPr>
      </p:pic>
      <p:pic>
        <p:nvPicPr>
          <p:cNvPr id="16" name="Graphic 15">
            <a:extLst>
              <a:ext uri="{FF2B5EF4-FFF2-40B4-BE49-F238E27FC236}">
                <a16:creationId xmlns:a16="http://schemas.microsoft.com/office/drawing/2014/main" id="{8AEC881D-5528-C522-EDE3-E56C9EFAFB33}"/>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193229" y="5147356"/>
            <a:ext cx="595998" cy="595998"/>
          </a:xfrm>
          <a:prstGeom prst="rect">
            <a:avLst/>
          </a:prstGeom>
        </p:spPr>
      </p:pic>
      <p:pic>
        <p:nvPicPr>
          <p:cNvPr id="17" name="Graphic 16">
            <a:extLst>
              <a:ext uri="{FF2B5EF4-FFF2-40B4-BE49-F238E27FC236}">
                <a16:creationId xmlns:a16="http://schemas.microsoft.com/office/drawing/2014/main" id="{E36B700D-DE0E-1355-D10E-C25C63E84641}"/>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234989" y="5147357"/>
            <a:ext cx="595997" cy="595997"/>
          </a:xfrm>
          <a:prstGeom prst="rect">
            <a:avLst/>
          </a:prstGeom>
        </p:spPr>
      </p:pic>
      <p:pic>
        <p:nvPicPr>
          <p:cNvPr id="18" name="Graphic 17">
            <a:extLst>
              <a:ext uri="{FF2B5EF4-FFF2-40B4-BE49-F238E27FC236}">
                <a16:creationId xmlns:a16="http://schemas.microsoft.com/office/drawing/2014/main" id="{375A4928-B912-7307-2622-0063169798EE}"/>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532987" y="5147356"/>
            <a:ext cx="595998" cy="595998"/>
          </a:xfrm>
          <a:prstGeom prst="rect">
            <a:avLst/>
          </a:prstGeom>
        </p:spPr>
      </p:pic>
      <p:pic>
        <p:nvPicPr>
          <p:cNvPr id="19" name="Graphic 18">
            <a:extLst>
              <a:ext uri="{FF2B5EF4-FFF2-40B4-BE49-F238E27FC236}">
                <a16:creationId xmlns:a16="http://schemas.microsoft.com/office/drawing/2014/main" id="{1A61EAB5-E51C-8368-8056-D9D90BC2833A}"/>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74747" y="5147357"/>
            <a:ext cx="595997" cy="595997"/>
          </a:xfrm>
          <a:prstGeom prst="rect">
            <a:avLst/>
          </a:prstGeom>
        </p:spPr>
      </p:pic>
      <p:pic>
        <p:nvPicPr>
          <p:cNvPr id="20" name="Graphic 19">
            <a:extLst>
              <a:ext uri="{FF2B5EF4-FFF2-40B4-BE49-F238E27FC236}">
                <a16:creationId xmlns:a16="http://schemas.microsoft.com/office/drawing/2014/main" id="{F05BEADF-36F1-EDBE-122B-94E936A940C4}"/>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72745" y="5147356"/>
            <a:ext cx="595998" cy="595998"/>
          </a:xfrm>
          <a:prstGeom prst="rect">
            <a:avLst/>
          </a:prstGeom>
        </p:spPr>
      </p:pic>
      <p:pic>
        <p:nvPicPr>
          <p:cNvPr id="21" name="Graphic 20">
            <a:extLst>
              <a:ext uri="{FF2B5EF4-FFF2-40B4-BE49-F238E27FC236}">
                <a16:creationId xmlns:a16="http://schemas.microsoft.com/office/drawing/2014/main" id="{0FD0C5A4-DAFC-A85C-629E-14228A8CE89E}"/>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7056" y="3727466"/>
            <a:ext cx="595997" cy="595997"/>
          </a:xfrm>
          <a:prstGeom prst="rect">
            <a:avLst/>
          </a:prstGeom>
        </p:spPr>
      </p:pic>
      <p:sp>
        <p:nvSpPr>
          <p:cNvPr id="22" name="TextBox 21">
            <a:extLst>
              <a:ext uri="{FF2B5EF4-FFF2-40B4-BE49-F238E27FC236}">
                <a16:creationId xmlns:a16="http://schemas.microsoft.com/office/drawing/2014/main" id="{3900A030-DE94-832C-7F86-DD3EC77D8B1C}"/>
              </a:ext>
            </a:extLst>
          </p:cNvPr>
          <p:cNvSpPr txBox="1"/>
          <p:nvPr/>
        </p:nvSpPr>
        <p:spPr>
          <a:xfrm>
            <a:off x="4949783" y="2837539"/>
            <a:ext cx="1146217" cy="307777"/>
          </a:xfrm>
          <a:prstGeom prst="rect">
            <a:avLst/>
          </a:prstGeom>
          <a:noFill/>
        </p:spPr>
        <p:txBody>
          <a:bodyPr wrap="square" rtlCol="0">
            <a:spAutoFit/>
          </a:bodyPr>
          <a:lstStyle/>
          <a:p>
            <a:pPr algn="ctr"/>
            <a:r>
              <a:rPr lang="vi-VN" b="1" dirty="0">
                <a:latin typeface="Calibri" panose="020F0502020204030204" pitchFamily="34" charset="0"/>
                <a:ea typeface="Calibri" panose="020F0502020204030204" pitchFamily="34" charset="0"/>
                <a:cs typeface="Calibri" panose="020F0502020204030204" pitchFamily="34" charset="0"/>
              </a:rPr>
              <a:t>BHXH: 13,5%</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6" name="Arrow: Down 5">
            <a:extLst>
              <a:ext uri="{FF2B5EF4-FFF2-40B4-BE49-F238E27FC236}">
                <a16:creationId xmlns:a16="http://schemas.microsoft.com/office/drawing/2014/main" id="{2B196026-02F8-7A41-B41E-B215FB715C89}"/>
              </a:ext>
              <a:ext uri="{C183D7F6-B498-43B3-948B-1728B52AA6E4}">
                <adec:decorative xmlns:adec="http://schemas.microsoft.com/office/drawing/2017/decorative" val="1"/>
              </a:ext>
            </a:extLst>
          </p:cNvPr>
          <p:cNvSpPr/>
          <p:nvPr/>
        </p:nvSpPr>
        <p:spPr>
          <a:xfrm>
            <a:off x="4521191" y="2978962"/>
            <a:ext cx="272956" cy="57231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527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MDRI multicolor 1">
      <a:dk1>
        <a:srgbClr val="131313"/>
      </a:dk1>
      <a:lt1>
        <a:srgbClr val="FFFFFF"/>
      </a:lt1>
      <a:dk2>
        <a:srgbClr val="4E617A"/>
      </a:dk2>
      <a:lt2>
        <a:srgbClr val="F9F8F5"/>
      </a:lt2>
      <a:accent1>
        <a:srgbClr val="076B51"/>
      </a:accent1>
      <a:accent2>
        <a:srgbClr val="D55F47"/>
      </a:accent2>
      <a:accent3>
        <a:srgbClr val="343D5A"/>
      </a:accent3>
      <a:accent4>
        <a:srgbClr val="FDB347"/>
      </a:accent4>
      <a:accent5>
        <a:srgbClr val="0BB78A"/>
      </a:accent5>
      <a:accent6>
        <a:srgbClr val="E08B7A"/>
      </a:accent6>
      <a:hlink>
        <a:srgbClr val="2E75B5"/>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MDRI multicolor 1">
      <a:dk1>
        <a:srgbClr val="131313"/>
      </a:dk1>
      <a:lt1>
        <a:sysClr val="window" lastClr="FFFFFF"/>
      </a:lt1>
      <a:dk2>
        <a:srgbClr val="4E617A"/>
      </a:dk2>
      <a:lt2>
        <a:srgbClr val="F9F8F5"/>
      </a:lt2>
      <a:accent1>
        <a:srgbClr val="076B51"/>
      </a:accent1>
      <a:accent2>
        <a:srgbClr val="D55F47"/>
      </a:accent2>
      <a:accent3>
        <a:srgbClr val="343D5A"/>
      </a:accent3>
      <a:accent4>
        <a:srgbClr val="FDB347"/>
      </a:accent4>
      <a:accent5>
        <a:srgbClr val="0BB78A"/>
      </a:accent5>
      <a:accent6>
        <a:srgbClr val="E08B7A"/>
      </a:accent6>
      <a:hlink>
        <a:srgbClr val="2E75B5"/>
      </a:hlink>
      <a:folHlink>
        <a:srgbClr val="7030A0"/>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7523</TotalTime>
  <Words>4792</Words>
  <Application>Microsoft Office PowerPoint</Application>
  <PresentationFormat>Widescreen</PresentationFormat>
  <Paragraphs>416</Paragraphs>
  <Slides>36</Slides>
  <Notes>36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Myriad Pro</vt:lpstr>
      <vt:lpstr>Arial</vt:lpstr>
      <vt:lpstr>Calibri</vt:lpstr>
      <vt:lpstr>Courier New</vt:lpstr>
      <vt:lpstr>Quattrocento Sans</vt:lpstr>
      <vt:lpstr>Roboto</vt:lpstr>
      <vt:lpstr>Segoe UI</vt:lpstr>
      <vt:lpstr>Segoe UI Light</vt:lpstr>
      <vt:lpstr>Wingdings</vt:lpstr>
      <vt:lpstr>1_Office Theme</vt:lpstr>
      <vt:lpstr>3_Custom Design</vt:lpstr>
      <vt:lpstr>Nghiên cứu đánh giá mức độ hòa nhập của  người khuyết tật (NKT) trong quản trị địa phương năm 2023</vt:lpstr>
      <vt:lpstr>GIỚI THIỆU NGHIÊN CỨU</vt:lpstr>
      <vt:lpstr>GIỚI THIỆU NGHIÊN CỨU</vt:lpstr>
      <vt:lpstr>THIẾT KẾ NGHIÊN CỨU</vt:lpstr>
      <vt:lpstr>PHƯƠNG PHÁP CHỌN MẪU KHẢO SÁT ĐỊNH LƯỢNG</vt:lpstr>
      <vt:lpstr>CÔNG CỤ VÀ HÌNH THỨC KHẢO SÁT</vt:lpstr>
      <vt:lpstr>CÁC PHÁT HIỆN CHÍNH</vt:lpstr>
      <vt:lpstr>TỔNG QUAN ĐẶC ĐIỂM CỦA MẪU KHẢO SÁT</vt:lpstr>
      <vt:lpstr>TỔNG QUAN ĐẶC ĐIỂM CỦA MẪU KHẢO SÁT</vt:lpstr>
      <vt:lpstr>CÁC ĐỊNH DẠNG THÔNG TIN DỄ TIẾP CẬN</vt:lpstr>
      <vt:lpstr>KHẢ NĂNG TIẾP CẬN THỦ TỤC HÀNH CHÍNH CÔNG</vt:lpstr>
      <vt:lpstr>KHẢ NĂNG TIẾP CẬN THỦ TỤC HÀNH CHÍNH CÔNG</vt:lpstr>
      <vt:lpstr>TRẢI NGHIỆM LÀM THỦ TỤC HÀNH CHÍNH CÔNG</vt:lpstr>
      <vt:lpstr>KHẢ NĂNG TIẾP CẬN THỦ TỤC HÀNH CHÍNH CÔNG</vt:lpstr>
      <vt:lpstr>KHẢ NĂNG TIẾP CẬN THỦ TỤC HÀNH CHÍNH CÔNG</vt:lpstr>
      <vt:lpstr>TRỢ CẤP KHUYẾT TẬT</vt:lpstr>
      <vt:lpstr>TÓM TẮT VÀ ĐỀ XUẤT</vt:lpstr>
      <vt:lpstr>MỨC ĐỘ HÒA NHẬP TRONG CUNG ỨNG DỊCH VỤ CÔNG</vt:lpstr>
      <vt:lpstr>MỨC ĐỘ HÒA NHẬP TRONG CUNG ỨNG DỊCH VỤ CÔNG</vt:lpstr>
      <vt:lpstr>MỨC ĐỘ HÒA NHẬP TRONG CUNG ỨNG DỊCH VỤ CÔNG</vt:lpstr>
      <vt:lpstr>MỨC ĐỘ HÒA NHẬP TRONG CUNG ỨNG DỊCH VỤ CÔNG</vt:lpstr>
      <vt:lpstr>MỨC ĐỘ HÒA NHẬP TRONG CUNG ỨNG DỊCH VỤ CÔNG</vt:lpstr>
      <vt:lpstr>MỨC ĐỘ HÒA NHẬP TRONG CUNG ỨNG DỊCH VỤ CÔNG</vt:lpstr>
      <vt:lpstr>MỨC ĐỘ HÒA NHẬP TRONG CUNG ỨNG DỊCH VỤ CÔNG</vt:lpstr>
      <vt:lpstr>MỨC ĐỘ HÒA NHẬP TRONG CUNG ỨNG DỊCH VỤ CÔNG</vt:lpstr>
      <vt:lpstr>MỨC ĐỘ HÒA NHẬP TRONG CUNG ỨNG DỊCH VỤ CÔNG</vt:lpstr>
      <vt:lpstr>ỨNG PHÓ VỚI RỦI RO THIÊN TAI (RRTT)</vt:lpstr>
      <vt:lpstr>ẢNH HƯỞNG CỦA THIÊN TAI</vt:lpstr>
      <vt:lpstr>TIẾP CẬN THÔNG TIN CẢNH BÁO THIÊN TAI</vt:lpstr>
      <vt:lpstr>HỖ TRỢ CỦA ĐỊA PHƯƠNG</vt:lpstr>
      <vt:lpstr>SỰ THAM GIA CỦA NKT</vt:lpstr>
      <vt:lpstr>TÓM TẮT VÀ ĐỀ XUẤT</vt:lpstr>
      <vt:lpstr>KẾT LUẬN VÀ KHUYẾN NGHỊ</vt:lpstr>
      <vt:lpstr>KẾT LUẬN VÀ KHUYẾN NGHỊ</vt:lpstr>
      <vt:lpstr>KẾT LUẬN VÀ KHUYẾN NGHỊ</vt:lpstr>
      <vt:lpstr>XIN CẢM 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Nguyen</dc:creator>
  <cp:lastModifiedBy>ＰＨＡＭ Ｔｈｉ Ｇｉａｎｇ(gr0549es)</cp:lastModifiedBy>
  <cp:revision>2010</cp:revision>
  <dcterms:created xsi:type="dcterms:W3CDTF">2019-04-22T10:24:56Z</dcterms:created>
  <dcterms:modified xsi:type="dcterms:W3CDTF">2023-12-16T07:42:30Z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2023-11-15T03:34:51Z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19d7a390-e1ab-4256-89cd-42c83b69bd76</vt:lpwstr>
  </property>
  <property fmtid="{D5CDD505-2E9C-101B-9397-08002B2CF9AE}" pid="7" name="MSIP_Label_defa4170-0d19-0005-0004-bc88714345d2_ActionId">
    <vt:lpwstr>257a2172-b865-4c08-a85f-7f53e13774b5</vt:lpwstr>
  </property>
  <property fmtid="{D5CDD505-2E9C-101B-9397-08002B2CF9AE}" pid="8" name="MSIP_Label_defa4170-0d19-0005-0004-bc88714345d2_ContentBits">
    <vt:lpwstr>0</vt:lpwstr>
  </property>
</Properties>
</file>